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4.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39.xml" ContentType="application/vnd.openxmlformats-officedocument.presentationml.tags+xml"/>
  <Override PartName="/ppt/notesSlides/notesSlide7.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42.xml" ContentType="application/vnd.openxmlformats-officedocument.presentationml.tags+xml"/>
  <Override PartName="/ppt/notesSlides/notesSlide11.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7"/>
  </p:notesMasterIdLst>
  <p:sldIdLst>
    <p:sldId id="539" r:id="rId2"/>
    <p:sldId id="722" r:id="rId3"/>
    <p:sldId id="715" r:id="rId4"/>
    <p:sldId id="584" r:id="rId5"/>
    <p:sldId id="706" r:id="rId6"/>
    <p:sldId id="708" r:id="rId7"/>
    <p:sldId id="531" r:id="rId8"/>
    <p:sldId id="583" r:id="rId9"/>
    <p:sldId id="716" r:id="rId10"/>
    <p:sldId id="717" r:id="rId11"/>
    <p:sldId id="718" r:id="rId12"/>
    <p:sldId id="719" r:id="rId13"/>
    <p:sldId id="720" r:id="rId14"/>
    <p:sldId id="721" r:id="rId15"/>
    <p:sldId id="705" r:id="rId16"/>
    <p:sldId id="713" r:id="rId17"/>
    <p:sldId id="709" r:id="rId18"/>
    <p:sldId id="609" r:id="rId19"/>
    <p:sldId id="594" r:id="rId20"/>
    <p:sldId id="711" r:id="rId21"/>
    <p:sldId id="712" r:id="rId22"/>
    <p:sldId id="701" r:id="rId23"/>
    <p:sldId id="714" r:id="rId24"/>
    <p:sldId id="601" r:id="rId25"/>
    <p:sldId id="602" r:id="rId26"/>
    <p:sldId id="614" r:id="rId27"/>
    <p:sldId id="685" r:id="rId28"/>
    <p:sldId id="695" r:id="rId29"/>
    <p:sldId id="702" r:id="rId30"/>
    <p:sldId id="615" r:id="rId31"/>
    <p:sldId id="582" r:id="rId32"/>
    <p:sldId id="703" r:id="rId33"/>
    <p:sldId id="704" r:id="rId34"/>
    <p:sldId id="625" r:id="rId35"/>
    <p:sldId id="626" r:id="rId36"/>
    <p:sldId id="629" r:id="rId37"/>
    <p:sldId id="636" r:id="rId38"/>
    <p:sldId id="641" r:id="rId39"/>
    <p:sldId id="637" r:id="rId40"/>
    <p:sldId id="638" r:id="rId41"/>
    <p:sldId id="627" r:id="rId42"/>
    <p:sldId id="628" r:id="rId43"/>
    <p:sldId id="630" r:id="rId44"/>
    <p:sldId id="639" r:id="rId45"/>
    <p:sldId id="689" r:id="rId46"/>
    <p:sldId id="618" r:id="rId47"/>
    <p:sldId id="585" r:id="rId48"/>
    <p:sldId id="670" r:id="rId49"/>
    <p:sldId id="666" r:id="rId50"/>
    <p:sldId id="673" r:id="rId51"/>
    <p:sldId id="674" r:id="rId52"/>
    <p:sldId id="675" r:id="rId53"/>
    <p:sldId id="672" r:id="rId54"/>
    <p:sldId id="671" r:id="rId55"/>
    <p:sldId id="586" r:id="rId56"/>
    <p:sldId id="632" r:id="rId57"/>
    <p:sldId id="587" r:id="rId58"/>
    <p:sldId id="591" r:id="rId59"/>
    <p:sldId id="589" r:id="rId60"/>
    <p:sldId id="691" r:id="rId61"/>
    <p:sldId id="692" r:id="rId62"/>
    <p:sldId id="693" r:id="rId63"/>
    <p:sldId id="694" r:id="rId64"/>
    <p:sldId id="543" r:id="rId65"/>
    <p:sldId id="590" r:id="rId66"/>
    <p:sldId id="676" r:id="rId67"/>
    <p:sldId id="677" r:id="rId68"/>
    <p:sldId id="686" r:id="rId69"/>
    <p:sldId id="687" r:id="rId70"/>
    <p:sldId id="688" r:id="rId71"/>
    <p:sldId id="678" r:id="rId72"/>
    <p:sldId id="679" r:id="rId73"/>
    <p:sldId id="680" r:id="rId74"/>
    <p:sldId id="681" r:id="rId75"/>
    <p:sldId id="682" r:id="rId76"/>
    <p:sldId id="683" r:id="rId77"/>
    <p:sldId id="565" r:id="rId78"/>
    <p:sldId id="684" r:id="rId79"/>
    <p:sldId id="651" r:id="rId80"/>
    <p:sldId id="647" r:id="rId81"/>
    <p:sldId id="649" r:id="rId82"/>
    <p:sldId id="650" r:id="rId83"/>
    <p:sldId id="652" r:id="rId84"/>
    <p:sldId id="653" r:id="rId85"/>
    <p:sldId id="654" r:id="rId86"/>
    <p:sldId id="655" r:id="rId87"/>
    <p:sldId id="566" r:id="rId88"/>
    <p:sldId id="577" r:id="rId89"/>
    <p:sldId id="578" r:id="rId90"/>
    <p:sldId id="579" r:id="rId91"/>
    <p:sldId id="661" r:id="rId92"/>
    <p:sldId id="663" r:id="rId93"/>
    <p:sldId id="664" r:id="rId94"/>
    <p:sldId id="665" r:id="rId95"/>
    <p:sldId id="667" r:id="rId96"/>
  </p:sldIdLst>
  <p:sldSz cx="11522075" cy="6484938"/>
  <p:notesSz cx="6819900" cy="9918700"/>
  <p:custDataLst>
    <p:tags r:id="rId98"/>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olien" id="{2B39CD05-7D67-4690-A5F0-0DAF4769A21F}">
          <p14:sldIdLst>
            <p14:sldId id="539"/>
            <p14:sldId id="722"/>
            <p14:sldId id="715"/>
            <p14:sldId id="584"/>
            <p14:sldId id="706"/>
            <p14:sldId id="708"/>
            <p14:sldId id="531"/>
            <p14:sldId id="583"/>
            <p14:sldId id="716"/>
            <p14:sldId id="717"/>
            <p14:sldId id="718"/>
            <p14:sldId id="719"/>
            <p14:sldId id="720"/>
            <p14:sldId id="721"/>
            <p14:sldId id="705"/>
            <p14:sldId id="713"/>
            <p14:sldId id="709"/>
            <p14:sldId id="609"/>
            <p14:sldId id="594"/>
            <p14:sldId id="711"/>
            <p14:sldId id="712"/>
            <p14:sldId id="701"/>
            <p14:sldId id="714"/>
            <p14:sldId id="601"/>
            <p14:sldId id="602"/>
            <p14:sldId id="614"/>
            <p14:sldId id="685"/>
            <p14:sldId id="695"/>
            <p14:sldId id="702"/>
            <p14:sldId id="615"/>
            <p14:sldId id="582"/>
            <p14:sldId id="703"/>
            <p14:sldId id="704"/>
            <p14:sldId id="625"/>
            <p14:sldId id="626"/>
            <p14:sldId id="629"/>
            <p14:sldId id="636"/>
            <p14:sldId id="641"/>
            <p14:sldId id="637"/>
            <p14:sldId id="638"/>
            <p14:sldId id="627"/>
            <p14:sldId id="628"/>
            <p14:sldId id="630"/>
            <p14:sldId id="639"/>
            <p14:sldId id="689"/>
            <p14:sldId id="618"/>
            <p14:sldId id="585"/>
            <p14:sldId id="670"/>
            <p14:sldId id="666"/>
            <p14:sldId id="673"/>
            <p14:sldId id="674"/>
            <p14:sldId id="675"/>
            <p14:sldId id="672"/>
            <p14:sldId id="671"/>
            <p14:sldId id="586"/>
            <p14:sldId id="632"/>
            <p14:sldId id="587"/>
            <p14:sldId id="591"/>
            <p14:sldId id="589"/>
            <p14:sldId id="691"/>
            <p14:sldId id="692"/>
            <p14:sldId id="693"/>
            <p14:sldId id="694"/>
            <p14:sldId id="543"/>
            <p14:sldId id="590"/>
            <p14:sldId id="676"/>
            <p14:sldId id="677"/>
            <p14:sldId id="686"/>
            <p14:sldId id="687"/>
            <p14:sldId id="688"/>
            <p14:sldId id="678"/>
            <p14:sldId id="679"/>
            <p14:sldId id="680"/>
            <p14:sldId id="681"/>
            <p14:sldId id="682"/>
            <p14:sldId id="683"/>
            <p14:sldId id="565"/>
            <p14:sldId id="684"/>
            <p14:sldId id="651"/>
            <p14:sldId id="647"/>
            <p14:sldId id="649"/>
            <p14:sldId id="650"/>
            <p14:sldId id="652"/>
            <p14:sldId id="653"/>
            <p14:sldId id="654"/>
            <p14:sldId id="655"/>
            <p14:sldId id="566"/>
            <p14:sldId id="577"/>
            <p14:sldId id="578"/>
            <p14:sldId id="579"/>
            <p14:sldId id="661"/>
            <p14:sldId id="663"/>
            <p14:sldId id="664"/>
            <p14:sldId id="665"/>
            <p14:sldId id="667"/>
          </p14:sldIdLst>
        </p14:section>
        <p14:section name="Backup" id="{C2EFAD4E-BC53-47EF-A261-BCD7CF637FCF}">
          <p14:sldIdLst/>
        </p14:section>
      </p14:sectionLst>
    </p:ext>
    <p:ext uri="{EFAFB233-063F-42B5-8137-9DF3F51BA10A}">
      <p15:sldGuideLst xmlns:p15="http://schemas.microsoft.com/office/powerpoint/2012/main">
        <p15:guide id="1" orient="horz" pos="228" userDrawn="1">
          <p15:clr>
            <a:srgbClr val="A4A3A4"/>
          </p15:clr>
        </p15:guide>
        <p15:guide id="2" pos="182" userDrawn="1">
          <p15:clr>
            <a:srgbClr val="A4A3A4"/>
          </p15:clr>
        </p15:guide>
        <p15:guide id="3" pos="1837" userDrawn="1">
          <p15:clr>
            <a:srgbClr val="A4A3A4"/>
          </p15:clr>
        </p15:guide>
        <p15:guide id="4" pos="1928" userDrawn="1">
          <p15:clr>
            <a:srgbClr val="A4A3A4"/>
          </p15:clr>
        </p15:guide>
        <p15:guide id="5" pos="3584" userDrawn="1">
          <p15:clr>
            <a:srgbClr val="A4A3A4"/>
          </p15:clr>
        </p15:guide>
        <p15:guide id="6" pos="3674" userDrawn="1">
          <p15:clr>
            <a:srgbClr val="A4A3A4"/>
          </p15:clr>
        </p15:guide>
        <p15:guide id="7" pos="5421" userDrawn="1">
          <p15:clr>
            <a:srgbClr val="A4A3A4"/>
          </p15:clr>
        </p15:guide>
        <p15:guide id="8" pos="7076" userDrawn="1">
          <p15:clr>
            <a:srgbClr val="A4A3A4"/>
          </p15:clr>
        </p15:guide>
        <p15:guide id="9" orient="horz" pos="319" userDrawn="1">
          <p15:clr>
            <a:srgbClr val="A4A3A4"/>
          </p15:clr>
        </p15:guide>
        <p15:guide id="10" orient="horz" pos="739" userDrawn="1">
          <p15:clr>
            <a:srgbClr val="A4A3A4"/>
          </p15:clr>
        </p15:guide>
        <p15:guide id="11" orient="horz" pos="1013" userDrawn="1">
          <p15:clr>
            <a:srgbClr val="A4A3A4"/>
          </p15:clr>
        </p15:guide>
        <p15:guide id="12" orient="horz" pos="3675" userDrawn="1">
          <p15:clr>
            <a:srgbClr val="A4A3A4"/>
          </p15:clr>
        </p15:guide>
        <p15:guide id="13" orient="horz" pos="3812" userDrawn="1">
          <p15:clr>
            <a:srgbClr val="A4A3A4"/>
          </p15:clr>
        </p15:guide>
        <p15:guide id="14" orient="horz" pos="3962" userDrawn="1">
          <p15:clr>
            <a:srgbClr val="A4A3A4"/>
          </p15:clr>
        </p15:guide>
        <p15:guide id="15" pos="5330" userDrawn="1">
          <p15:clr>
            <a:srgbClr val="A4A3A4"/>
          </p15:clr>
        </p15:guide>
        <p15:guide id="16" pos="33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D7A5"/>
    <a:srgbClr val="E6E6E6"/>
    <a:srgbClr val="FF9900"/>
    <a:srgbClr val="F6F6F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15" autoAdjust="0"/>
    <p:restoredTop sz="97195" autoAdjust="0"/>
  </p:normalViewPr>
  <p:slideViewPr>
    <p:cSldViewPr snapToGrid="0" snapToObjects="1">
      <p:cViewPr varScale="1">
        <p:scale>
          <a:sx n="169" d="100"/>
          <a:sy n="169" d="100"/>
        </p:scale>
        <p:origin x="3018" y="138"/>
      </p:cViewPr>
      <p:guideLst>
        <p:guide orient="horz" pos="228"/>
        <p:guide pos="182"/>
        <p:guide pos="1837"/>
        <p:guide pos="1928"/>
        <p:guide pos="3584"/>
        <p:guide pos="3674"/>
        <p:guide pos="5421"/>
        <p:guide pos="7076"/>
        <p:guide orient="horz" pos="319"/>
        <p:guide orient="horz" pos="739"/>
        <p:guide orient="horz" pos="1013"/>
        <p:guide orient="horz" pos="3675"/>
        <p:guide orient="horz" pos="3812"/>
        <p:guide orient="horz" pos="3962"/>
        <p:guide pos="5330"/>
        <p:guide pos="3357"/>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gs" Target="tags/tag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1"/>
            <a:ext cx="2955290" cy="495935"/>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63033" y="1"/>
            <a:ext cx="2955290" cy="495935"/>
          </a:xfrm>
          <a:prstGeom prst="rect">
            <a:avLst/>
          </a:prstGeom>
        </p:spPr>
        <p:txBody>
          <a:bodyPr vert="horz" lIns="91440" tIns="45720" rIns="91440" bIns="45720" rtlCol="0"/>
          <a:lstStyle>
            <a:lvl1pPr algn="r">
              <a:defRPr sz="1200"/>
            </a:lvl1pPr>
          </a:lstStyle>
          <a:p>
            <a:fld id="{9847C1C0-7CF7-4E43-8415-72BC7E37BCB3}" type="datetimeFigureOut">
              <a:rPr lang="de-DE" smtClean="0"/>
              <a:pPr/>
              <a:t>12.01.2025</a:t>
            </a:fld>
            <a:endParaRPr lang="de-DE"/>
          </a:p>
        </p:txBody>
      </p:sp>
      <p:sp>
        <p:nvSpPr>
          <p:cNvPr id="4" name="Folienbildplatzhalter 3"/>
          <p:cNvSpPr>
            <a:spLocks noGrp="1" noRot="1" noChangeAspect="1"/>
          </p:cNvSpPr>
          <p:nvPr>
            <p:ph type="sldImg" idx="2"/>
          </p:nvPr>
        </p:nvSpPr>
        <p:spPr>
          <a:xfrm>
            <a:off x="106363" y="744538"/>
            <a:ext cx="6607175" cy="3719512"/>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1990" y="4711384"/>
            <a:ext cx="5455920" cy="4463415"/>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421045"/>
            <a:ext cx="2955290" cy="495935"/>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63033" y="9421045"/>
            <a:ext cx="2955290" cy="495935"/>
          </a:xfrm>
          <a:prstGeom prst="rect">
            <a:avLst/>
          </a:prstGeom>
        </p:spPr>
        <p:txBody>
          <a:bodyPr vert="horz" lIns="91440" tIns="45720" rIns="91440" bIns="45720" rtlCol="0" anchor="b"/>
          <a:lstStyle>
            <a:lvl1pPr algn="r">
              <a:defRPr sz="12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Sociocultural Perspective on Corporate Strategy</a:t>
            </a:r>
          </a:p>
          <a:p>
            <a:endParaRPr lang="de-DE" dirty="0"/>
          </a:p>
        </p:txBody>
      </p:sp>
      <p:sp>
        <p:nvSpPr>
          <p:cNvPr id="4" name="Foliennummernplatzhalter 3"/>
          <p:cNvSpPr>
            <a:spLocks noGrp="1"/>
          </p:cNvSpPr>
          <p:nvPr>
            <p:ph type="sldNum" sz="quarter" idx="5"/>
          </p:nvPr>
        </p:nvSpPr>
        <p:spPr/>
        <p:txBody>
          <a:bodyPr/>
          <a:lstStyle/>
          <a:p>
            <a:fld id="{DD817DD0-38E7-46ED-A2FE-994A5C249761}" type="slidenum">
              <a:rPr lang="de-DE" smtClean="0"/>
              <a:pPr/>
              <a:t>1</a:t>
            </a:fld>
            <a:endParaRPr lang="de-DE"/>
          </a:p>
        </p:txBody>
      </p:sp>
    </p:spTree>
    <p:extLst>
      <p:ext uri="{BB962C8B-B14F-4D97-AF65-F5344CB8AC3E}">
        <p14:creationId xmlns:p14="http://schemas.microsoft.com/office/powerpoint/2010/main" val="1136441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t>presence of powerful individuals</a:t>
            </a:r>
            <a:r>
              <a:rPr lang="en-US" sz="1200" dirty="0"/>
              <a:t> in firms inhibits knowledge-sharing by interlocked directors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Mills, </a:t>
            </a:r>
            <a:r>
              <a:rPr lang="de-DE" sz="1200" kern="1200" dirty="0" err="1">
                <a:solidFill>
                  <a:schemeClr val="tx1"/>
                </a:solidFill>
                <a:effectLst/>
                <a:latin typeface="+mn-lt"/>
                <a:ea typeface="+mn-ea"/>
                <a:cs typeface="+mn-cs"/>
              </a:rPr>
              <a:t>C.Wright</a:t>
            </a:r>
            <a:r>
              <a:rPr lang="de-DE" sz="1200" kern="1200" dirty="0">
                <a:solidFill>
                  <a:schemeClr val="tx1"/>
                </a:solidFill>
                <a:effectLst/>
                <a:latin typeface="+mn-lt"/>
                <a:ea typeface="+mn-ea"/>
                <a:cs typeface="+mn-cs"/>
              </a:rPr>
              <a:t>. 1956. The Power Elite. New York: Oxford University Press. </a:t>
            </a:r>
            <a:endParaRPr lang="de-DE"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Porter, John. 1956. “</a:t>
            </a:r>
            <a:r>
              <a:rPr lang="de-DE" sz="1200" kern="1200" dirty="0" err="1">
                <a:solidFill>
                  <a:schemeClr val="tx1"/>
                </a:solidFill>
                <a:effectLst/>
                <a:latin typeface="+mn-lt"/>
                <a:ea typeface="+mn-ea"/>
                <a:cs typeface="+mn-cs"/>
              </a:rPr>
              <a:t>Concentration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Economic</a:t>
            </a:r>
            <a:r>
              <a:rPr lang="de-DE" sz="1200" kern="1200" dirty="0">
                <a:solidFill>
                  <a:schemeClr val="tx1"/>
                </a:solidFill>
                <a:effectLst/>
                <a:latin typeface="+mn-lt"/>
                <a:ea typeface="+mn-ea"/>
                <a:cs typeface="+mn-cs"/>
              </a:rPr>
              <a:t> Power and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Economic</a:t>
            </a:r>
            <a:r>
              <a:rPr lang="de-DE" sz="1200" kern="1200" dirty="0">
                <a:solidFill>
                  <a:schemeClr val="tx1"/>
                </a:solidFill>
                <a:effectLst/>
                <a:latin typeface="+mn-lt"/>
                <a:ea typeface="+mn-ea"/>
                <a:cs typeface="+mn-cs"/>
              </a:rPr>
              <a:t> Elite in Canada.” The Canadian Journal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Economics and Political Science 22(2):199–220. </a:t>
            </a:r>
            <a:endParaRPr lang="de-DE"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err="1">
                <a:solidFill>
                  <a:schemeClr val="tx1"/>
                </a:solidFill>
                <a:effectLst/>
                <a:latin typeface="+mn-lt"/>
                <a:ea typeface="+mn-ea"/>
                <a:cs typeface="+mn-cs"/>
              </a:rPr>
              <a:t>Mizruchi</a:t>
            </a:r>
            <a:r>
              <a:rPr lang="de-DE" sz="1200" kern="1200" dirty="0">
                <a:solidFill>
                  <a:schemeClr val="tx1"/>
                </a:solidFill>
                <a:effectLst/>
                <a:latin typeface="+mn-lt"/>
                <a:ea typeface="+mn-ea"/>
                <a:cs typeface="+mn-cs"/>
              </a:rPr>
              <a:t>, Mark S. 1996. “</a:t>
            </a:r>
            <a:r>
              <a:rPr lang="de-DE" sz="1200" kern="1200" dirty="0" err="1">
                <a:solidFill>
                  <a:schemeClr val="tx1"/>
                </a:solidFill>
                <a:effectLst/>
                <a:latin typeface="+mn-lt"/>
                <a:ea typeface="+mn-ea"/>
                <a:cs typeface="+mn-cs"/>
              </a:rPr>
              <a:t>What</a:t>
            </a:r>
            <a:r>
              <a:rPr lang="de-DE" sz="1200" kern="1200" dirty="0">
                <a:solidFill>
                  <a:schemeClr val="tx1"/>
                </a:solidFill>
                <a:effectLst/>
                <a:latin typeface="+mn-lt"/>
                <a:ea typeface="+mn-ea"/>
                <a:cs typeface="+mn-cs"/>
              </a:rPr>
              <a:t> Do </a:t>
            </a:r>
            <a:r>
              <a:rPr lang="de-DE" sz="1200" kern="1200" dirty="0" err="1">
                <a:solidFill>
                  <a:schemeClr val="tx1"/>
                </a:solidFill>
                <a:effectLst/>
                <a:latin typeface="+mn-lt"/>
                <a:ea typeface="+mn-ea"/>
                <a:cs typeface="+mn-cs"/>
              </a:rPr>
              <a:t>Interlocks</a:t>
            </a:r>
            <a:r>
              <a:rPr lang="de-DE" sz="1200" kern="1200" dirty="0">
                <a:solidFill>
                  <a:schemeClr val="tx1"/>
                </a:solidFill>
                <a:effectLst/>
                <a:latin typeface="+mn-lt"/>
                <a:ea typeface="+mn-ea"/>
                <a:cs typeface="+mn-cs"/>
              </a:rPr>
              <a:t> Do? An Analysis, </a:t>
            </a:r>
            <a:r>
              <a:rPr lang="de-DE" sz="1200" kern="1200" dirty="0" err="1">
                <a:solidFill>
                  <a:schemeClr val="tx1"/>
                </a:solidFill>
                <a:effectLst/>
                <a:latin typeface="+mn-lt"/>
                <a:ea typeface="+mn-ea"/>
                <a:cs typeface="+mn-cs"/>
              </a:rPr>
              <a:t>Critique</a:t>
            </a:r>
            <a:r>
              <a:rPr lang="de-DE" sz="1200" kern="1200" dirty="0">
                <a:solidFill>
                  <a:schemeClr val="tx1"/>
                </a:solidFill>
                <a:effectLst/>
                <a:latin typeface="+mn-lt"/>
                <a:ea typeface="+mn-ea"/>
                <a:cs typeface="+mn-cs"/>
              </a:rPr>
              <a:t>, and </a:t>
            </a:r>
            <a:r>
              <a:rPr lang="de-DE" sz="1200" kern="1200" dirty="0" err="1">
                <a:solidFill>
                  <a:schemeClr val="tx1"/>
                </a:solidFill>
                <a:effectLst/>
                <a:latin typeface="+mn-lt"/>
                <a:ea typeface="+mn-ea"/>
                <a:cs typeface="+mn-cs"/>
              </a:rPr>
              <a:t>Assessement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Research on </a:t>
            </a:r>
            <a:r>
              <a:rPr lang="de-DE" sz="1200" kern="1200" dirty="0" err="1">
                <a:solidFill>
                  <a:schemeClr val="tx1"/>
                </a:solidFill>
                <a:effectLst/>
                <a:latin typeface="+mn-lt"/>
                <a:ea typeface="+mn-ea"/>
                <a:cs typeface="+mn-cs"/>
              </a:rPr>
              <a:t>Interlocking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Directorates</a:t>
            </a:r>
            <a:r>
              <a:rPr lang="de-DE" sz="1200" kern="1200" dirty="0">
                <a:solidFill>
                  <a:schemeClr val="tx1"/>
                </a:solidFill>
                <a:effectLst/>
                <a:latin typeface="+mn-lt"/>
                <a:ea typeface="+mn-ea"/>
                <a:cs typeface="+mn-cs"/>
              </a:rPr>
              <a:t>.” Annual Review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Sociology</a:t>
            </a:r>
            <a:r>
              <a:rPr lang="de-DE" sz="1200" kern="1200" dirty="0">
                <a:solidFill>
                  <a:schemeClr val="tx1"/>
                </a:solidFill>
                <a:effectLst/>
                <a:latin typeface="+mn-lt"/>
                <a:ea typeface="+mn-ea"/>
                <a:cs typeface="+mn-cs"/>
              </a:rPr>
              <a:t> 22:271–98.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Murray, Joshua. 2016. “</a:t>
            </a:r>
            <a:r>
              <a:rPr lang="de-DE" sz="1200" kern="1200" dirty="0" err="1">
                <a:solidFill>
                  <a:schemeClr val="tx1"/>
                </a:solidFill>
                <a:effectLst/>
                <a:latin typeface="+mn-lt"/>
                <a:ea typeface="+mn-ea"/>
                <a:cs typeface="+mn-cs"/>
              </a:rPr>
              <a:t>Occupied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by</a:t>
            </a:r>
            <a:r>
              <a:rPr lang="de-DE" sz="1200" kern="1200" dirty="0">
                <a:solidFill>
                  <a:schemeClr val="tx1"/>
                </a:solidFill>
                <a:effectLst/>
                <a:latin typeface="+mn-lt"/>
                <a:ea typeface="+mn-ea"/>
                <a:cs typeface="+mn-cs"/>
              </a:rPr>
              <a:t> Wall Street: Finance Capital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Center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Policy Network.”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Carroll, William K. 2010. The Making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 Transnational </a:t>
            </a:r>
            <a:r>
              <a:rPr lang="de-DE" sz="1200" kern="1200" dirty="0" err="1">
                <a:solidFill>
                  <a:schemeClr val="tx1"/>
                </a:solidFill>
                <a:effectLst/>
                <a:latin typeface="+mn-lt"/>
                <a:ea typeface="+mn-ea"/>
                <a:cs typeface="+mn-cs"/>
              </a:rPr>
              <a:t>Capitalist</a:t>
            </a:r>
            <a:r>
              <a:rPr lang="de-DE" sz="1200" kern="1200" dirty="0">
                <a:solidFill>
                  <a:schemeClr val="tx1"/>
                </a:solidFill>
                <a:effectLst/>
                <a:latin typeface="+mn-lt"/>
                <a:ea typeface="+mn-ea"/>
                <a:cs typeface="+mn-cs"/>
              </a:rPr>
              <a:t> Class: Corporate Power in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21st Century. London and New York: </a:t>
            </a:r>
            <a:r>
              <a:rPr lang="de-DE" sz="1200" kern="1200" dirty="0" err="1">
                <a:solidFill>
                  <a:schemeClr val="tx1"/>
                </a:solidFill>
                <a:effectLst/>
                <a:latin typeface="+mn-lt"/>
                <a:ea typeface="+mn-ea"/>
                <a:cs typeface="+mn-cs"/>
              </a:rPr>
              <a:t>Zed</a:t>
            </a:r>
            <a:r>
              <a:rPr lang="de-DE" sz="1200" kern="1200" dirty="0">
                <a:solidFill>
                  <a:schemeClr val="tx1"/>
                </a:solidFill>
                <a:effectLst/>
                <a:latin typeface="+mn-lt"/>
                <a:ea typeface="+mn-ea"/>
                <a:cs typeface="+mn-cs"/>
              </a:rPr>
              <a:t> Books.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Board interlocks facilitate strategic alliances formation and mergers &amp; acquisition, lending support to business-scanning function (e.g., Useem, 1982)</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effectLst/>
            </a:endParaRPr>
          </a:p>
          <a:p>
            <a:endParaRPr lang="de-DE" dirty="0"/>
          </a:p>
        </p:txBody>
      </p:sp>
      <p:sp>
        <p:nvSpPr>
          <p:cNvPr id="4" name="Foliennummernplatzhalter 3"/>
          <p:cNvSpPr>
            <a:spLocks noGrp="1"/>
          </p:cNvSpPr>
          <p:nvPr>
            <p:ph type="sldNum" sz="quarter" idx="5"/>
          </p:nvPr>
        </p:nvSpPr>
        <p:spPr/>
        <p:txBody>
          <a:bodyPr/>
          <a:lstStyle/>
          <a:p>
            <a:fld id="{DD817DD0-38E7-46ED-A2FE-994A5C249761}" type="slidenum">
              <a:rPr lang="de-DE" smtClean="0"/>
              <a:pPr/>
              <a:t>46</a:t>
            </a:fld>
            <a:endParaRPr lang="de-DE"/>
          </a:p>
        </p:txBody>
      </p:sp>
    </p:spTree>
    <p:extLst>
      <p:ext uri="{BB962C8B-B14F-4D97-AF65-F5344CB8AC3E}">
        <p14:creationId xmlns:p14="http://schemas.microsoft.com/office/powerpoint/2010/main" val="3647114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465750" lvl="1" indent="-285750">
              <a:lnSpc>
                <a:spcPct val="150000"/>
              </a:lnSpc>
              <a:buFont typeface="Arial" panose="020B0604020202020204" pitchFamily="34" charset="0"/>
              <a:buChar char="•"/>
            </a:pPr>
            <a:r>
              <a:rPr lang="de-DE" sz="1600" dirty="0"/>
              <a:t>Cartwright (2012) untersuchte Artikel zu M&amp;A von 1963-2009</a:t>
            </a:r>
          </a:p>
          <a:p>
            <a:pPr marL="645750" lvl="2" indent="-285750">
              <a:lnSpc>
                <a:spcPct val="150000"/>
              </a:lnSpc>
              <a:buFont typeface="Arial" panose="020B0604020202020204" pitchFamily="34" charset="0"/>
              <a:buChar char="•"/>
            </a:pPr>
            <a:r>
              <a:rPr lang="de-DE" sz="1600" dirty="0" err="1"/>
              <a:t>Strategy</a:t>
            </a:r>
            <a:r>
              <a:rPr lang="de-DE" sz="1600" dirty="0"/>
              <a:t> (61%), Management (34%), Finance (5%)</a:t>
            </a:r>
          </a:p>
          <a:p>
            <a:pPr marL="645750" lvl="2" indent="-285750">
              <a:lnSpc>
                <a:spcPct val="150000"/>
              </a:lnSpc>
              <a:buFont typeface="Arial" panose="020B0604020202020204" pitchFamily="34" charset="0"/>
              <a:buChar char="•"/>
            </a:pPr>
            <a:r>
              <a:rPr lang="de-DE" sz="1600" dirty="0"/>
              <a:t>Quantitative (80%) und Qualitativ (15%)</a:t>
            </a:r>
          </a:p>
          <a:p>
            <a:pPr marL="645750" lvl="2" indent="-285750">
              <a:lnSpc>
                <a:spcPct val="150000"/>
              </a:lnSpc>
              <a:buFont typeface="Arial" panose="020B0604020202020204" pitchFamily="34" charset="0"/>
              <a:buChar char="•"/>
            </a:pPr>
            <a:r>
              <a:rPr lang="de-DE" sz="1600" dirty="0"/>
              <a:t>Performance (31%)</a:t>
            </a:r>
          </a:p>
          <a:p>
            <a:pPr marL="465750" lvl="1" indent="-285750">
              <a:lnSpc>
                <a:spcPct val="150000"/>
              </a:lnSpc>
              <a:buFont typeface="Arial" panose="020B0604020202020204" pitchFamily="34" charset="0"/>
              <a:buChar char="•"/>
            </a:pPr>
            <a:r>
              <a:rPr lang="de-DE" sz="1600" dirty="0"/>
              <a:t>Die Schnittstelle zwischen Kultur und M&amp;A-Erfolg folgt diesem Trend allerdings nicht</a:t>
            </a:r>
          </a:p>
          <a:p>
            <a:pPr marL="645750" lvl="2" indent="-285750">
              <a:lnSpc>
                <a:spcPct val="150000"/>
              </a:lnSpc>
              <a:buFont typeface="Arial" panose="020B0604020202020204" pitchFamily="34" charset="0"/>
              <a:buChar char="•"/>
            </a:pPr>
            <a:r>
              <a:rPr lang="de-DE" sz="1600" dirty="0"/>
              <a:t>Kultur (6%) </a:t>
            </a:r>
          </a:p>
          <a:p>
            <a:pPr marL="465750" lvl="1" indent="-285750">
              <a:lnSpc>
                <a:spcPct val="150000"/>
              </a:lnSpc>
              <a:buFont typeface="Arial" panose="020B0604020202020204" pitchFamily="34" charset="0"/>
              <a:buChar char="•"/>
            </a:pPr>
            <a:endParaRPr lang="de-DE" sz="1600" dirty="0"/>
          </a:p>
          <a:p>
            <a:pPr marL="465750" lvl="1" indent="-285750">
              <a:lnSpc>
                <a:spcPct val="150000"/>
              </a:lnSpc>
              <a:buFont typeface="Arial" panose="020B0604020202020204" pitchFamily="34" charset="0"/>
              <a:buChar char="•"/>
            </a:pPr>
            <a:endParaRPr lang="de-DE"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effectLst/>
            </a:endParaRPr>
          </a:p>
          <a:p>
            <a:endParaRPr lang="de-DE" dirty="0"/>
          </a:p>
        </p:txBody>
      </p:sp>
      <p:sp>
        <p:nvSpPr>
          <p:cNvPr id="4" name="Foliennummernplatzhalter 3"/>
          <p:cNvSpPr>
            <a:spLocks noGrp="1"/>
          </p:cNvSpPr>
          <p:nvPr>
            <p:ph type="sldNum" sz="quarter" idx="5"/>
          </p:nvPr>
        </p:nvSpPr>
        <p:spPr/>
        <p:txBody>
          <a:bodyPr/>
          <a:lstStyle/>
          <a:p>
            <a:fld id="{DD817DD0-38E7-46ED-A2FE-994A5C249761}" type="slidenum">
              <a:rPr lang="de-DE" smtClean="0"/>
              <a:pPr/>
              <a:t>48</a:t>
            </a:fld>
            <a:endParaRPr lang="de-DE"/>
          </a:p>
        </p:txBody>
      </p:sp>
    </p:spTree>
    <p:extLst>
      <p:ext uri="{BB962C8B-B14F-4D97-AF65-F5344CB8AC3E}">
        <p14:creationId xmlns:p14="http://schemas.microsoft.com/office/powerpoint/2010/main" val="1561889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t>presence of powerful individuals</a:t>
            </a:r>
            <a:r>
              <a:rPr lang="en-US" sz="1200" dirty="0"/>
              <a:t> in firms inhibits knowledge-sharing by interlocked directors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Mills, </a:t>
            </a:r>
            <a:r>
              <a:rPr lang="de-DE" sz="1200" kern="1200" dirty="0" err="1">
                <a:solidFill>
                  <a:schemeClr val="tx1"/>
                </a:solidFill>
                <a:effectLst/>
                <a:latin typeface="+mn-lt"/>
                <a:ea typeface="+mn-ea"/>
                <a:cs typeface="+mn-cs"/>
              </a:rPr>
              <a:t>C.Wright</a:t>
            </a:r>
            <a:r>
              <a:rPr lang="de-DE" sz="1200" kern="1200" dirty="0">
                <a:solidFill>
                  <a:schemeClr val="tx1"/>
                </a:solidFill>
                <a:effectLst/>
                <a:latin typeface="+mn-lt"/>
                <a:ea typeface="+mn-ea"/>
                <a:cs typeface="+mn-cs"/>
              </a:rPr>
              <a:t>. 1956. The Power Elite. New York: Oxford University Press. </a:t>
            </a:r>
            <a:endParaRPr lang="de-DE"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Porter, John. 1956. “</a:t>
            </a:r>
            <a:r>
              <a:rPr lang="de-DE" sz="1200" kern="1200" dirty="0" err="1">
                <a:solidFill>
                  <a:schemeClr val="tx1"/>
                </a:solidFill>
                <a:effectLst/>
                <a:latin typeface="+mn-lt"/>
                <a:ea typeface="+mn-ea"/>
                <a:cs typeface="+mn-cs"/>
              </a:rPr>
              <a:t>Concentration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Economic</a:t>
            </a:r>
            <a:r>
              <a:rPr lang="de-DE" sz="1200" kern="1200" dirty="0">
                <a:solidFill>
                  <a:schemeClr val="tx1"/>
                </a:solidFill>
                <a:effectLst/>
                <a:latin typeface="+mn-lt"/>
                <a:ea typeface="+mn-ea"/>
                <a:cs typeface="+mn-cs"/>
              </a:rPr>
              <a:t> Power and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Economic</a:t>
            </a:r>
            <a:r>
              <a:rPr lang="de-DE" sz="1200" kern="1200" dirty="0">
                <a:solidFill>
                  <a:schemeClr val="tx1"/>
                </a:solidFill>
                <a:effectLst/>
                <a:latin typeface="+mn-lt"/>
                <a:ea typeface="+mn-ea"/>
                <a:cs typeface="+mn-cs"/>
              </a:rPr>
              <a:t> Elite in Canada.” The Canadian Journal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Economics and Political Science 22(2):199–220. </a:t>
            </a:r>
            <a:endParaRPr lang="de-DE"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err="1">
                <a:solidFill>
                  <a:schemeClr val="tx1"/>
                </a:solidFill>
                <a:effectLst/>
                <a:latin typeface="+mn-lt"/>
                <a:ea typeface="+mn-ea"/>
                <a:cs typeface="+mn-cs"/>
              </a:rPr>
              <a:t>Mizruchi</a:t>
            </a:r>
            <a:r>
              <a:rPr lang="de-DE" sz="1200" kern="1200" dirty="0">
                <a:solidFill>
                  <a:schemeClr val="tx1"/>
                </a:solidFill>
                <a:effectLst/>
                <a:latin typeface="+mn-lt"/>
                <a:ea typeface="+mn-ea"/>
                <a:cs typeface="+mn-cs"/>
              </a:rPr>
              <a:t>, Mark S. 1996. “</a:t>
            </a:r>
            <a:r>
              <a:rPr lang="de-DE" sz="1200" kern="1200" dirty="0" err="1">
                <a:solidFill>
                  <a:schemeClr val="tx1"/>
                </a:solidFill>
                <a:effectLst/>
                <a:latin typeface="+mn-lt"/>
                <a:ea typeface="+mn-ea"/>
                <a:cs typeface="+mn-cs"/>
              </a:rPr>
              <a:t>What</a:t>
            </a:r>
            <a:r>
              <a:rPr lang="de-DE" sz="1200" kern="1200" dirty="0">
                <a:solidFill>
                  <a:schemeClr val="tx1"/>
                </a:solidFill>
                <a:effectLst/>
                <a:latin typeface="+mn-lt"/>
                <a:ea typeface="+mn-ea"/>
                <a:cs typeface="+mn-cs"/>
              </a:rPr>
              <a:t> Do </a:t>
            </a:r>
            <a:r>
              <a:rPr lang="de-DE" sz="1200" kern="1200" dirty="0" err="1">
                <a:solidFill>
                  <a:schemeClr val="tx1"/>
                </a:solidFill>
                <a:effectLst/>
                <a:latin typeface="+mn-lt"/>
                <a:ea typeface="+mn-ea"/>
                <a:cs typeface="+mn-cs"/>
              </a:rPr>
              <a:t>Interlocks</a:t>
            </a:r>
            <a:r>
              <a:rPr lang="de-DE" sz="1200" kern="1200" dirty="0">
                <a:solidFill>
                  <a:schemeClr val="tx1"/>
                </a:solidFill>
                <a:effectLst/>
                <a:latin typeface="+mn-lt"/>
                <a:ea typeface="+mn-ea"/>
                <a:cs typeface="+mn-cs"/>
              </a:rPr>
              <a:t> Do? An Analysis, </a:t>
            </a:r>
            <a:r>
              <a:rPr lang="de-DE" sz="1200" kern="1200" dirty="0" err="1">
                <a:solidFill>
                  <a:schemeClr val="tx1"/>
                </a:solidFill>
                <a:effectLst/>
                <a:latin typeface="+mn-lt"/>
                <a:ea typeface="+mn-ea"/>
                <a:cs typeface="+mn-cs"/>
              </a:rPr>
              <a:t>Critique</a:t>
            </a:r>
            <a:r>
              <a:rPr lang="de-DE" sz="1200" kern="1200" dirty="0">
                <a:solidFill>
                  <a:schemeClr val="tx1"/>
                </a:solidFill>
                <a:effectLst/>
                <a:latin typeface="+mn-lt"/>
                <a:ea typeface="+mn-ea"/>
                <a:cs typeface="+mn-cs"/>
              </a:rPr>
              <a:t>, and </a:t>
            </a:r>
            <a:r>
              <a:rPr lang="de-DE" sz="1200" kern="1200" dirty="0" err="1">
                <a:solidFill>
                  <a:schemeClr val="tx1"/>
                </a:solidFill>
                <a:effectLst/>
                <a:latin typeface="+mn-lt"/>
                <a:ea typeface="+mn-ea"/>
                <a:cs typeface="+mn-cs"/>
              </a:rPr>
              <a:t>Assessement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Research on </a:t>
            </a:r>
            <a:r>
              <a:rPr lang="de-DE" sz="1200" kern="1200" dirty="0" err="1">
                <a:solidFill>
                  <a:schemeClr val="tx1"/>
                </a:solidFill>
                <a:effectLst/>
                <a:latin typeface="+mn-lt"/>
                <a:ea typeface="+mn-ea"/>
                <a:cs typeface="+mn-cs"/>
              </a:rPr>
              <a:t>Interlocking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Directorates</a:t>
            </a:r>
            <a:r>
              <a:rPr lang="de-DE" sz="1200" kern="1200" dirty="0">
                <a:solidFill>
                  <a:schemeClr val="tx1"/>
                </a:solidFill>
                <a:effectLst/>
                <a:latin typeface="+mn-lt"/>
                <a:ea typeface="+mn-ea"/>
                <a:cs typeface="+mn-cs"/>
              </a:rPr>
              <a:t>.” Annual Review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Sociology</a:t>
            </a:r>
            <a:r>
              <a:rPr lang="de-DE" sz="1200" kern="1200" dirty="0">
                <a:solidFill>
                  <a:schemeClr val="tx1"/>
                </a:solidFill>
                <a:effectLst/>
                <a:latin typeface="+mn-lt"/>
                <a:ea typeface="+mn-ea"/>
                <a:cs typeface="+mn-cs"/>
              </a:rPr>
              <a:t> 22:271–98.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Murray, Joshua. 2016. “</a:t>
            </a:r>
            <a:r>
              <a:rPr lang="de-DE" sz="1200" kern="1200" dirty="0" err="1">
                <a:solidFill>
                  <a:schemeClr val="tx1"/>
                </a:solidFill>
                <a:effectLst/>
                <a:latin typeface="+mn-lt"/>
                <a:ea typeface="+mn-ea"/>
                <a:cs typeface="+mn-cs"/>
              </a:rPr>
              <a:t>Occupied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by</a:t>
            </a:r>
            <a:r>
              <a:rPr lang="de-DE" sz="1200" kern="1200" dirty="0">
                <a:solidFill>
                  <a:schemeClr val="tx1"/>
                </a:solidFill>
                <a:effectLst/>
                <a:latin typeface="+mn-lt"/>
                <a:ea typeface="+mn-ea"/>
                <a:cs typeface="+mn-cs"/>
              </a:rPr>
              <a:t> Wall Street: Finance Capital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Center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Policy Network.”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Carroll, William K. 2010. The Making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 Transnational </a:t>
            </a:r>
            <a:r>
              <a:rPr lang="de-DE" sz="1200" kern="1200" dirty="0" err="1">
                <a:solidFill>
                  <a:schemeClr val="tx1"/>
                </a:solidFill>
                <a:effectLst/>
                <a:latin typeface="+mn-lt"/>
                <a:ea typeface="+mn-ea"/>
                <a:cs typeface="+mn-cs"/>
              </a:rPr>
              <a:t>Capitalist</a:t>
            </a:r>
            <a:r>
              <a:rPr lang="de-DE" sz="1200" kern="1200" dirty="0">
                <a:solidFill>
                  <a:schemeClr val="tx1"/>
                </a:solidFill>
                <a:effectLst/>
                <a:latin typeface="+mn-lt"/>
                <a:ea typeface="+mn-ea"/>
                <a:cs typeface="+mn-cs"/>
              </a:rPr>
              <a:t> Class: Corporate Power in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21st Century. London and New York: </a:t>
            </a:r>
            <a:r>
              <a:rPr lang="de-DE" sz="1200" kern="1200" dirty="0" err="1">
                <a:solidFill>
                  <a:schemeClr val="tx1"/>
                </a:solidFill>
                <a:effectLst/>
                <a:latin typeface="+mn-lt"/>
                <a:ea typeface="+mn-ea"/>
                <a:cs typeface="+mn-cs"/>
              </a:rPr>
              <a:t>Zed</a:t>
            </a:r>
            <a:r>
              <a:rPr lang="de-DE" sz="1200" kern="1200" dirty="0">
                <a:solidFill>
                  <a:schemeClr val="tx1"/>
                </a:solidFill>
                <a:effectLst/>
                <a:latin typeface="+mn-lt"/>
                <a:ea typeface="+mn-ea"/>
                <a:cs typeface="+mn-cs"/>
              </a:rPr>
              <a:t> Books.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Board interlocks facilitate strategic alliances formation and mergers &amp; acquisition, lending support to business-scanning function (e.g., Useem, 1982)</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effectLst/>
            </a:endParaRPr>
          </a:p>
          <a:p>
            <a:endParaRPr lang="de-DE" dirty="0"/>
          </a:p>
        </p:txBody>
      </p:sp>
      <p:sp>
        <p:nvSpPr>
          <p:cNvPr id="4" name="Foliennummernplatzhalter 3"/>
          <p:cNvSpPr>
            <a:spLocks noGrp="1"/>
          </p:cNvSpPr>
          <p:nvPr>
            <p:ph type="sldNum" sz="quarter" idx="5"/>
          </p:nvPr>
        </p:nvSpPr>
        <p:spPr/>
        <p:txBody>
          <a:bodyPr/>
          <a:lstStyle/>
          <a:p>
            <a:fld id="{DD817DD0-38E7-46ED-A2FE-994A5C249761}" type="slidenum">
              <a:rPr lang="de-DE" smtClean="0"/>
              <a:pPr/>
              <a:t>91</a:t>
            </a:fld>
            <a:endParaRPr lang="de-DE"/>
          </a:p>
        </p:txBody>
      </p:sp>
    </p:spTree>
    <p:extLst>
      <p:ext uri="{BB962C8B-B14F-4D97-AF65-F5344CB8AC3E}">
        <p14:creationId xmlns:p14="http://schemas.microsoft.com/office/powerpoint/2010/main" val="9268987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t>presence of powerful individuals</a:t>
            </a:r>
            <a:r>
              <a:rPr lang="en-US" sz="1200" dirty="0"/>
              <a:t> in firms inhibits knowledge-sharing by interlocked directors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Mills, </a:t>
            </a:r>
            <a:r>
              <a:rPr lang="de-DE" sz="1200" kern="1200" dirty="0" err="1">
                <a:solidFill>
                  <a:schemeClr val="tx1"/>
                </a:solidFill>
                <a:effectLst/>
                <a:latin typeface="+mn-lt"/>
                <a:ea typeface="+mn-ea"/>
                <a:cs typeface="+mn-cs"/>
              </a:rPr>
              <a:t>C.Wright</a:t>
            </a:r>
            <a:r>
              <a:rPr lang="de-DE" sz="1200" kern="1200" dirty="0">
                <a:solidFill>
                  <a:schemeClr val="tx1"/>
                </a:solidFill>
                <a:effectLst/>
                <a:latin typeface="+mn-lt"/>
                <a:ea typeface="+mn-ea"/>
                <a:cs typeface="+mn-cs"/>
              </a:rPr>
              <a:t>. 1956. The Power Elite. New York: Oxford University Press. </a:t>
            </a:r>
            <a:endParaRPr lang="de-DE"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Porter, John. 1956. “</a:t>
            </a:r>
            <a:r>
              <a:rPr lang="de-DE" sz="1200" kern="1200" dirty="0" err="1">
                <a:solidFill>
                  <a:schemeClr val="tx1"/>
                </a:solidFill>
                <a:effectLst/>
                <a:latin typeface="+mn-lt"/>
                <a:ea typeface="+mn-ea"/>
                <a:cs typeface="+mn-cs"/>
              </a:rPr>
              <a:t>Concentration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Economic</a:t>
            </a:r>
            <a:r>
              <a:rPr lang="de-DE" sz="1200" kern="1200" dirty="0">
                <a:solidFill>
                  <a:schemeClr val="tx1"/>
                </a:solidFill>
                <a:effectLst/>
                <a:latin typeface="+mn-lt"/>
                <a:ea typeface="+mn-ea"/>
                <a:cs typeface="+mn-cs"/>
              </a:rPr>
              <a:t> Power and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Economic</a:t>
            </a:r>
            <a:r>
              <a:rPr lang="de-DE" sz="1200" kern="1200" dirty="0">
                <a:solidFill>
                  <a:schemeClr val="tx1"/>
                </a:solidFill>
                <a:effectLst/>
                <a:latin typeface="+mn-lt"/>
                <a:ea typeface="+mn-ea"/>
                <a:cs typeface="+mn-cs"/>
              </a:rPr>
              <a:t> Elite in Canada.” The Canadian Journal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Economics and Political Science 22(2):199–220. </a:t>
            </a:r>
            <a:endParaRPr lang="de-DE"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err="1">
                <a:solidFill>
                  <a:schemeClr val="tx1"/>
                </a:solidFill>
                <a:effectLst/>
                <a:latin typeface="+mn-lt"/>
                <a:ea typeface="+mn-ea"/>
                <a:cs typeface="+mn-cs"/>
              </a:rPr>
              <a:t>Mizruchi</a:t>
            </a:r>
            <a:r>
              <a:rPr lang="de-DE" sz="1200" kern="1200" dirty="0">
                <a:solidFill>
                  <a:schemeClr val="tx1"/>
                </a:solidFill>
                <a:effectLst/>
                <a:latin typeface="+mn-lt"/>
                <a:ea typeface="+mn-ea"/>
                <a:cs typeface="+mn-cs"/>
              </a:rPr>
              <a:t>, Mark S. 1996. “</a:t>
            </a:r>
            <a:r>
              <a:rPr lang="de-DE" sz="1200" kern="1200" dirty="0" err="1">
                <a:solidFill>
                  <a:schemeClr val="tx1"/>
                </a:solidFill>
                <a:effectLst/>
                <a:latin typeface="+mn-lt"/>
                <a:ea typeface="+mn-ea"/>
                <a:cs typeface="+mn-cs"/>
              </a:rPr>
              <a:t>What</a:t>
            </a:r>
            <a:r>
              <a:rPr lang="de-DE" sz="1200" kern="1200" dirty="0">
                <a:solidFill>
                  <a:schemeClr val="tx1"/>
                </a:solidFill>
                <a:effectLst/>
                <a:latin typeface="+mn-lt"/>
                <a:ea typeface="+mn-ea"/>
                <a:cs typeface="+mn-cs"/>
              </a:rPr>
              <a:t> Do </a:t>
            </a:r>
            <a:r>
              <a:rPr lang="de-DE" sz="1200" kern="1200" dirty="0" err="1">
                <a:solidFill>
                  <a:schemeClr val="tx1"/>
                </a:solidFill>
                <a:effectLst/>
                <a:latin typeface="+mn-lt"/>
                <a:ea typeface="+mn-ea"/>
                <a:cs typeface="+mn-cs"/>
              </a:rPr>
              <a:t>Interlocks</a:t>
            </a:r>
            <a:r>
              <a:rPr lang="de-DE" sz="1200" kern="1200" dirty="0">
                <a:solidFill>
                  <a:schemeClr val="tx1"/>
                </a:solidFill>
                <a:effectLst/>
                <a:latin typeface="+mn-lt"/>
                <a:ea typeface="+mn-ea"/>
                <a:cs typeface="+mn-cs"/>
              </a:rPr>
              <a:t> Do? An Analysis, </a:t>
            </a:r>
            <a:r>
              <a:rPr lang="de-DE" sz="1200" kern="1200" dirty="0" err="1">
                <a:solidFill>
                  <a:schemeClr val="tx1"/>
                </a:solidFill>
                <a:effectLst/>
                <a:latin typeface="+mn-lt"/>
                <a:ea typeface="+mn-ea"/>
                <a:cs typeface="+mn-cs"/>
              </a:rPr>
              <a:t>Critique</a:t>
            </a:r>
            <a:r>
              <a:rPr lang="de-DE" sz="1200" kern="1200" dirty="0">
                <a:solidFill>
                  <a:schemeClr val="tx1"/>
                </a:solidFill>
                <a:effectLst/>
                <a:latin typeface="+mn-lt"/>
                <a:ea typeface="+mn-ea"/>
                <a:cs typeface="+mn-cs"/>
              </a:rPr>
              <a:t>, and </a:t>
            </a:r>
            <a:r>
              <a:rPr lang="de-DE" sz="1200" kern="1200" dirty="0" err="1">
                <a:solidFill>
                  <a:schemeClr val="tx1"/>
                </a:solidFill>
                <a:effectLst/>
                <a:latin typeface="+mn-lt"/>
                <a:ea typeface="+mn-ea"/>
                <a:cs typeface="+mn-cs"/>
              </a:rPr>
              <a:t>Assessement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Research on </a:t>
            </a:r>
            <a:r>
              <a:rPr lang="de-DE" sz="1200" kern="1200" dirty="0" err="1">
                <a:solidFill>
                  <a:schemeClr val="tx1"/>
                </a:solidFill>
                <a:effectLst/>
                <a:latin typeface="+mn-lt"/>
                <a:ea typeface="+mn-ea"/>
                <a:cs typeface="+mn-cs"/>
              </a:rPr>
              <a:t>Interlocking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Directorates</a:t>
            </a:r>
            <a:r>
              <a:rPr lang="de-DE" sz="1200" kern="1200" dirty="0">
                <a:solidFill>
                  <a:schemeClr val="tx1"/>
                </a:solidFill>
                <a:effectLst/>
                <a:latin typeface="+mn-lt"/>
                <a:ea typeface="+mn-ea"/>
                <a:cs typeface="+mn-cs"/>
              </a:rPr>
              <a:t>.” Annual Review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Sociology</a:t>
            </a:r>
            <a:r>
              <a:rPr lang="de-DE" sz="1200" kern="1200" dirty="0">
                <a:solidFill>
                  <a:schemeClr val="tx1"/>
                </a:solidFill>
                <a:effectLst/>
                <a:latin typeface="+mn-lt"/>
                <a:ea typeface="+mn-ea"/>
                <a:cs typeface="+mn-cs"/>
              </a:rPr>
              <a:t> 22:271–98.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Murray, Joshua. 2016. “</a:t>
            </a:r>
            <a:r>
              <a:rPr lang="de-DE" sz="1200" kern="1200" dirty="0" err="1">
                <a:solidFill>
                  <a:schemeClr val="tx1"/>
                </a:solidFill>
                <a:effectLst/>
                <a:latin typeface="+mn-lt"/>
                <a:ea typeface="+mn-ea"/>
                <a:cs typeface="+mn-cs"/>
              </a:rPr>
              <a:t>Occupied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by</a:t>
            </a:r>
            <a:r>
              <a:rPr lang="de-DE" sz="1200" kern="1200" dirty="0">
                <a:solidFill>
                  <a:schemeClr val="tx1"/>
                </a:solidFill>
                <a:effectLst/>
                <a:latin typeface="+mn-lt"/>
                <a:ea typeface="+mn-ea"/>
                <a:cs typeface="+mn-cs"/>
              </a:rPr>
              <a:t> Wall Street: Finance Capital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Center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Policy Network.”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Carroll, William K. 2010. The Making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 Transnational </a:t>
            </a:r>
            <a:r>
              <a:rPr lang="de-DE" sz="1200" kern="1200" dirty="0" err="1">
                <a:solidFill>
                  <a:schemeClr val="tx1"/>
                </a:solidFill>
                <a:effectLst/>
                <a:latin typeface="+mn-lt"/>
                <a:ea typeface="+mn-ea"/>
                <a:cs typeface="+mn-cs"/>
              </a:rPr>
              <a:t>Capitalist</a:t>
            </a:r>
            <a:r>
              <a:rPr lang="de-DE" sz="1200" kern="1200" dirty="0">
                <a:solidFill>
                  <a:schemeClr val="tx1"/>
                </a:solidFill>
                <a:effectLst/>
                <a:latin typeface="+mn-lt"/>
                <a:ea typeface="+mn-ea"/>
                <a:cs typeface="+mn-cs"/>
              </a:rPr>
              <a:t> Class: Corporate Power in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21st Century. London and New York: </a:t>
            </a:r>
            <a:r>
              <a:rPr lang="de-DE" sz="1200" kern="1200" dirty="0" err="1">
                <a:solidFill>
                  <a:schemeClr val="tx1"/>
                </a:solidFill>
                <a:effectLst/>
                <a:latin typeface="+mn-lt"/>
                <a:ea typeface="+mn-ea"/>
                <a:cs typeface="+mn-cs"/>
              </a:rPr>
              <a:t>Zed</a:t>
            </a:r>
            <a:r>
              <a:rPr lang="de-DE" sz="1200" kern="1200" dirty="0">
                <a:solidFill>
                  <a:schemeClr val="tx1"/>
                </a:solidFill>
                <a:effectLst/>
                <a:latin typeface="+mn-lt"/>
                <a:ea typeface="+mn-ea"/>
                <a:cs typeface="+mn-cs"/>
              </a:rPr>
              <a:t> Books.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Board interlocks facilitate strategic alliances formation and mergers &amp; acquisition, lending support to business-scanning function (e.g., Useem, 1982)</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effectLst/>
            </a:endParaRPr>
          </a:p>
          <a:p>
            <a:endParaRPr lang="de-DE" dirty="0"/>
          </a:p>
        </p:txBody>
      </p:sp>
      <p:sp>
        <p:nvSpPr>
          <p:cNvPr id="4" name="Foliennummernplatzhalter 3"/>
          <p:cNvSpPr>
            <a:spLocks noGrp="1"/>
          </p:cNvSpPr>
          <p:nvPr>
            <p:ph type="sldNum" sz="quarter" idx="5"/>
          </p:nvPr>
        </p:nvSpPr>
        <p:spPr/>
        <p:txBody>
          <a:bodyPr/>
          <a:lstStyle/>
          <a:p>
            <a:fld id="{DD817DD0-38E7-46ED-A2FE-994A5C249761}" type="slidenum">
              <a:rPr lang="de-DE" smtClean="0"/>
              <a:pPr/>
              <a:t>92</a:t>
            </a:fld>
            <a:endParaRPr lang="de-DE"/>
          </a:p>
        </p:txBody>
      </p:sp>
    </p:spTree>
    <p:extLst>
      <p:ext uri="{BB962C8B-B14F-4D97-AF65-F5344CB8AC3E}">
        <p14:creationId xmlns:p14="http://schemas.microsoft.com/office/powerpoint/2010/main" val="1573377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t>presence of powerful individuals</a:t>
            </a:r>
            <a:r>
              <a:rPr lang="en-US" sz="1200" dirty="0"/>
              <a:t> in firms inhibits knowledge-sharing by interlocked directors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Mills, </a:t>
            </a:r>
            <a:r>
              <a:rPr lang="de-DE" sz="1200" kern="1200" dirty="0" err="1">
                <a:solidFill>
                  <a:schemeClr val="tx1"/>
                </a:solidFill>
                <a:effectLst/>
                <a:latin typeface="+mn-lt"/>
                <a:ea typeface="+mn-ea"/>
                <a:cs typeface="+mn-cs"/>
              </a:rPr>
              <a:t>C.Wright</a:t>
            </a:r>
            <a:r>
              <a:rPr lang="de-DE" sz="1200" kern="1200" dirty="0">
                <a:solidFill>
                  <a:schemeClr val="tx1"/>
                </a:solidFill>
                <a:effectLst/>
                <a:latin typeface="+mn-lt"/>
                <a:ea typeface="+mn-ea"/>
                <a:cs typeface="+mn-cs"/>
              </a:rPr>
              <a:t>. 1956. The Power Elite. New York: Oxford University Press. </a:t>
            </a:r>
            <a:endParaRPr lang="de-DE"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Porter, John. 1956. “</a:t>
            </a:r>
            <a:r>
              <a:rPr lang="de-DE" sz="1200" kern="1200" dirty="0" err="1">
                <a:solidFill>
                  <a:schemeClr val="tx1"/>
                </a:solidFill>
                <a:effectLst/>
                <a:latin typeface="+mn-lt"/>
                <a:ea typeface="+mn-ea"/>
                <a:cs typeface="+mn-cs"/>
              </a:rPr>
              <a:t>Concentration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Economic</a:t>
            </a:r>
            <a:r>
              <a:rPr lang="de-DE" sz="1200" kern="1200" dirty="0">
                <a:solidFill>
                  <a:schemeClr val="tx1"/>
                </a:solidFill>
                <a:effectLst/>
                <a:latin typeface="+mn-lt"/>
                <a:ea typeface="+mn-ea"/>
                <a:cs typeface="+mn-cs"/>
              </a:rPr>
              <a:t> Power and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Economic</a:t>
            </a:r>
            <a:r>
              <a:rPr lang="de-DE" sz="1200" kern="1200" dirty="0">
                <a:solidFill>
                  <a:schemeClr val="tx1"/>
                </a:solidFill>
                <a:effectLst/>
                <a:latin typeface="+mn-lt"/>
                <a:ea typeface="+mn-ea"/>
                <a:cs typeface="+mn-cs"/>
              </a:rPr>
              <a:t> Elite in Canada.” The Canadian Journal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Economics and Political Science 22(2):199–220. </a:t>
            </a:r>
            <a:endParaRPr lang="de-DE"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err="1">
                <a:solidFill>
                  <a:schemeClr val="tx1"/>
                </a:solidFill>
                <a:effectLst/>
                <a:latin typeface="+mn-lt"/>
                <a:ea typeface="+mn-ea"/>
                <a:cs typeface="+mn-cs"/>
              </a:rPr>
              <a:t>Mizruchi</a:t>
            </a:r>
            <a:r>
              <a:rPr lang="de-DE" sz="1200" kern="1200" dirty="0">
                <a:solidFill>
                  <a:schemeClr val="tx1"/>
                </a:solidFill>
                <a:effectLst/>
                <a:latin typeface="+mn-lt"/>
                <a:ea typeface="+mn-ea"/>
                <a:cs typeface="+mn-cs"/>
              </a:rPr>
              <a:t>, Mark S. 1996. “</a:t>
            </a:r>
            <a:r>
              <a:rPr lang="de-DE" sz="1200" kern="1200" dirty="0" err="1">
                <a:solidFill>
                  <a:schemeClr val="tx1"/>
                </a:solidFill>
                <a:effectLst/>
                <a:latin typeface="+mn-lt"/>
                <a:ea typeface="+mn-ea"/>
                <a:cs typeface="+mn-cs"/>
              </a:rPr>
              <a:t>What</a:t>
            </a:r>
            <a:r>
              <a:rPr lang="de-DE" sz="1200" kern="1200" dirty="0">
                <a:solidFill>
                  <a:schemeClr val="tx1"/>
                </a:solidFill>
                <a:effectLst/>
                <a:latin typeface="+mn-lt"/>
                <a:ea typeface="+mn-ea"/>
                <a:cs typeface="+mn-cs"/>
              </a:rPr>
              <a:t> Do </a:t>
            </a:r>
            <a:r>
              <a:rPr lang="de-DE" sz="1200" kern="1200" dirty="0" err="1">
                <a:solidFill>
                  <a:schemeClr val="tx1"/>
                </a:solidFill>
                <a:effectLst/>
                <a:latin typeface="+mn-lt"/>
                <a:ea typeface="+mn-ea"/>
                <a:cs typeface="+mn-cs"/>
              </a:rPr>
              <a:t>Interlocks</a:t>
            </a:r>
            <a:r>
              <a:rPr lang="de-DE" sz="1200" kern="1200" dirty="0">
                <a:solidFill>
                  <a:schemeClr val="tx1"/>
                </a:solidFill>
                <a:effectLst/>
                <a:latin typeface="+mn-lt"/>
                <a:ea typeface="+mn-ea"/>
                <a:cs typeface="+mn-cs"/>
              </a:rPr>
              <a:t> Do? An Analysis, </a:t>
            </a:r>
            <a:r>
              <a:rPr lang="de-DE" sz="1200" kern="1200" dirty="0" err="1">
                <a:solidFill>
                  <a:schemeClr val="tx1"/>
                </a:solidFill>
                <a:effectLst/>
                <a:latin typeface="+mn-lt"/>
                <a:ea typeface="+mn-ea"/>
                <a:cs typeface="+mn-cs"/>
              </a:rPr>
              <a:t>Critique</a:t>
            </a:r>
            <a:r>
              <a:rPr lang="de-DE" sz="1200" kern="1200" dirty="0">
                <a:solidFill>
                  <a:schemeClr val="tx1"/>
                </a:solidFill>
                <a:effectLst/>
                <a:latin typeface="+mn-lt"/>
                <a:ea typeface="+mn-ea"/>
                <a:cs typeface="+mn-cs"/>
              </a:rPr>
              <a:t>, and </a:t>
            </a:r>
            <a:r>
              <a:rPr lang="de-DE" sz="1200" kern="1200" dirty="0" err="1">
                <a:solidFill>
                  <a:schemeClr val="tx1"/>
                </a:solidFill>
                <a:effectLst/>
                <a:latin typeface="+mn-lt"/>
                <a:ea typeface="+mn-ea"/>
                <a:cs typeface="+mn-cs"/>
              </a:rPr>
              <a:t>Assessement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Research on </a:t>
            </a:r>
            <a:r>
              <a:rPr lang="de-DE" sz="1200" kern="1200" dirty="0" err="1">
                <a:solidFill>
                  <a:schemeClr val="tx1"/>
                </a:solidFill>
                <a:effectLst/>
                <a:latin typeface="+mn-lt"/>
                <a:ea typeface="+mn-ea"/>
                <a:cs typeface="+mn-cs"/>
              </a:rPr>
              <a:t>Interlocking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Directorates</a:t>
            </a:r>
            <a:r>
              <a:rPr lang="de-DE" sz="1200" kern="1200" dirty="0">
                <a:solidFill>
                  <a:schemeClr val="tx1"/>
                </a:solidFill>
                <a:effectLst/>
                <a:latin typeface="+mn-lt"/>
                <a:ea typeface="+mn-ea"/>
                <a:cs typeface="+mn-cs"/>
              </a:rPr>
              <a:t>.” Annual Review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Sociology</a:t>
            </a:r>
            <a:r>
              <a:rPr lang="de-DE" sz="1200" kern="1200" dirty="0">
                <a:solidFill>
                  <a:schemeClr val="tx1"/>
                </a:solidFill>
                <a:effectLst/>
                <a:latin typeface="+mn-lt"/>
                <a:ea typeface="+mn-ea"/>
                <a:cs typeface="+mn-cs"/>
              </a:rPr>
              <a:t> 22:271–98.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Murray, Joshua. 2016. “</a:t>
            </a:r>
            <a:r>
              <a:rPr lang="de-DE" sz="1200" kern="1200" dirty="0" err="1">
                <a:solidFill>
                  <a:schemeClr val="tx1"/>
                </a:solidFill>
                <a:effectLst/>
                <a:latin typeface="+mn-lt"/>
                <a:ea typeface="+mn-ea"/>
                <a:cs typeface="+mn-cs"/>
              </a:rPr>
              <a:t>Occupied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by</a:t>
            </a:r>
            <a:r>
              <a:rPr lang="de-DE" sz="1200" kern="1200" dirty="0">
                <a:solidFill>
                  <a:schemeClr val="tx1"/>
                </a:solidFill>
                <a:effectLst/>
                <a:latin typeface="+mn-lt"/>
                <a:ea typeface="+mn-ea"/>
                <a:cs typeface="+mn-cs"/>
              </a:rPr>
              <a:t> Wall Street: Finance Capital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Center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Policy Network.”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Carroll, William K. 2010. The Making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 Transnational </a:t>
            </a:r>
            <a:r>
              <a:rPr lang="de-DE" sz="1200" kern="1200" dirty="0" err="1">
                <a:solidFill>
                  <a:schemeClr val="tx1"/>
                </a:solidFill>
                <a:effectLst/>
                <a:latin typeface="+mn-lt"/>
                <a:ea typeface="+mn-ea"/>
                <a:cs typeface="+mn-cs"/>
              </a:rPr>
              <a:t>Capitalist</a:t>
            </a:r>
            <a:r>
              <a:rPr lang="de-DE" sz="1200" kern="1200" dirty="0">
                <a:solidFill>
                  <a:schemeClr val="tx1"/>
                </a:solidFill>
                <a:effectLst/>
                <a:latin typeface="+mn-lt"/>
                <a:ea typeface="+mn-ea"/>
                <a:cs typeface="+mn-cs"/>
              </a:rPr>
              <a:t> Class: Corporate Power in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21st Century. London and New York: </a:t>
            </a:r>
            <a:r>
              <a:rPr lang="de-DE" sz="1200" kern="1200" dirty="0" err="1">
                <a:solidFill>
                  <a:schemeClr val="tx1"/>
                </a:solidFill>
                <a:effectLst/>
                <a:latin typeface="+mn-lt"/>
                <a:ea typeface="+mn-ea"/>
                <a:cs typeface="+mn-cs"/>
              </a:rPr>
              <a:t>Zed</a:t>
            </a:r>
            <a:r>
              <a:rPr lang="de-DE" sz="1200" kern="1200" dirty="0">
                <a:solidFill>
                  <a:schemeClr val="tx1"/>
                </a:solidFill>
                <a:effectLst/>
                <a:latin typeface="+mn-lt"/>
                <a:ea typeface="+mn-ea"/>
                <a:cs typeface="+mn-cs"/>
              </a:rPr>
              <a:t> Books.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Board interlocks facilitate strategic alliances formation and mergers &amp; acquisition, lending support to business-scanning function (e.g., Useem, 1982)</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effectLst/>
            </a:endParaRPr>
          </a:p>
          <a:p>
            <a:endParaRPr lang="de-DE" dirty="0"/>
          </a:p>
        </p:txBody>
      </p:sp>
      <p:sp>
        <p:nvSpPr>
          <p:cNvPr id="4" name="Foliennummernplatzhalter 3"/>
          <p:cNvSpPr>
            <a:spLocks noGrp="1"/>
          </p:cNvSpPr>
          <p:nvPr>
            <p:ph type="sldNum" sz="quarter" idx="5"/>
          </p:nvPr>
        </p:nvSpPr>
        <p:spPr/>
        <p:txBody>
          <a:bodyPr/>
          <a:lstStyle/>
          <a:p>
            <a:fld id="{DD817DD0-38E7-46ED-A2FE-994A5C249761}" type="slidenum">
              <a:rPr lang="de-DE" smtClean="0"/>
              <a:pPr/>
              <a:t>93</a:t>
            </a:fld>
            <a:endParaRPr lang="de-DE"/>
          </a:p>
        </p:txBody>
      </p:sp>
    </p:spTree>
    <p:extLst>
      <p:ext uri="{BB962C8B-B14F-4D97-AF65-F5344CB8AC3E}">
        <p14:creationId xmlns:p14="http://schemas.microsoft.com/office/powerpoint/2010/main" val="17961532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t>presence of powerful individuals</a:t>
            </a:r>
            <a:r>
              <a:rPr lang="en-US" sz="1200" dirty="0"/>
              <a:t> in firms inhibits knowledge-sharing by interlocked directors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Mills, </a:t>
            </a:r>
            <a:r>
              <a:rPr lang="de-DE" sz="1200" kern="1200" dirty="0" err="1">
                <a:solidFill>
                  <a:schemeClr val="tx1"/>
                </a:solidFill>
                <a:effectLst/>
                <a:latin typeface="+mn-lt"/>
                <a:ea typeface="+mn-ea"/>
                <a:cs typeface="+mn-cs"/>
              </a:rPr>
              <a:t>C.Wright</a:t>
            </a:r>
            <a:r>
              <a:rPr lang="de-DE" sz="1200" kern="1200" dirty="0">
                <a:solidFill>
                  <a:schemeClr val="tx1"/>
                </a:solidFill>
                <a:effectLst/>
                <a:latin typeface="+mn-lt"/>
                <a:ea typeface="+mn-ea"/>
                <a:cs typeface="+mn-cs"/>
              </a:rPr>
              <a:t>. 1956. The Power Elite. New York: Oxford University Press. </a:t>
            </a:r>
            <a:endParaRPr lang="de-DE"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Porter, John. 1956. “</a:t>
            </a:r>
            <a:r>
              <a:rPr lang="de-DE" sz="1200" kern="1200" dirty="0" err="1">
                <a:solidFill>
                  <a:schemeClr val="tx1"/>
                </a:solidFill>
                <a:effectLst/>
                <a:latin typeface="+mn-lt"/>
                <a:ea typeface="+mn-ea"/>
                <a:cs typeface="+mn-cs"/>
              </a:rPr>
              <a:t>Concentration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Economic</a:t>
            </a:r>
            <a:r>
              <a:rPr lang="de-DE" sz="1200" kern="1200" dirty="0">
                <a:solidFill>
                  <a:schemeClr val="tx1"/>
                </a:solidFill>
                <a:effectLst/>
                <a:latin typeface="+mn-lt"/>
                <a:ea typeface="+mn-ea"/>
                <a:cs typeface="+mn-cs"/>
              </a:rPr>
              <a:t> Power and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Economic</a:t>
            </a:r>
            <a:r>
              <a:rPr lang="de-DE" sz="1200" kern="1200" dirty="0">
                <a:solidFill>
                  <a:schemeClr val="tx1"/>
                </a:solidFill>
                <a:effectLst/>
                <a:latin typeface="+mn-lt"/>
                <a:ea typeface="+mn-ea"/>
                <a:cs typeface="+mn-cs"/>
              </a:rPr>
              <a:t> Elite in Canada.” The Canadian Journal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Economics and Political Science 22(2):199–220. </a:t>
            </a:r>
            <a:endParaRPr lang="de-DE"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err="1">
                <a:solidFill>
                  <a:schemeClr val="tx1"/>
                </a:solidFill>
                <a:effectLst/>
                <a:latin typeface="+mn-lt"/>
                <a:ea typeface="+mn-ea"/>
                <a:cs typeface="+mn-cs"/>
              </a:rPr>
              <a:t>Mizruchi</a:t>
            </a:r>
            <a:r>
              <a:rPr lang="de-DE" sz="1200" kern="1200" dirty="0">
                <a:solidFill>
                  <a:schemeClr val="tx1"/>
                </a:solidFill>
                <a:effectLst/>
                <a:latin typeface="+mn-lt"/>
                <a:ea typeface="+mn-ea"/>
                <a:cs typeface="+mn-cs"/>
              </a:rPr>
              <a:t>, Mark S. 1996. “</a:t>
            </a:r>
            <a:r>
              <a:rPr lang="de-DE" sz="1200" kern="1200" dirty="0" err="1">
                <a:solidFill>
                  <a:schemeClr val="tx1"/>
                </a:solidFill>
                <a:effectLst/>
                <a:latin typeface="+mn-lt"/>
                <a:ea typeface="+mn-ea"/>
                <a:cs typeface="+mn-cs"/>
              </a:rPr>
              <a:t>What</a:t>
            </a:r>
            <a:r>
              <a:rPr lang="de-DE" sz="1200" kern="1200" dirty="0">
                <a:solidFill>
                  <a:schemeClr val="tx1"/>
                </a:solidFill>
                <a:effectLst/>
                <a:latin typeface="+mn-lt"/>
                <a:ea typeface="+mn-ea"/>
                <a:cs typeface="+mn-cs"/>
              </a:rPr>
              <a:t> Do </a:t>
            </a:r>
            <a:r>
              <a:rPr lang="de-DE" sz="1200" kern="1200" dirty="0" err="1">
                <a:solidFill>
                  <a:schemeClr val="tx1"/>
                </a:solidFill>
                <a:effectLst/>
                <a:latin typeface="+mn-lt"/>
                <a:ea typeface="+mn-ea"/>
                <a:cs typeface="+mn-cs"/>
              </a:rPr>
              <a:t>Interlocks</a:t>
            </a:r>
            <a:r>
              <a:rPr lang="de-DE" sz="1200" kern="1200" dirty="0">
                <a:solidFill>
                  <a:schemeClr val="tx1"/>
                </a:solidFill>
                <a:effectLst/>
                <a:latin typeface="+mn-lt"/>
                <a:ea typeface="+mn-ea"/>
                <a:cs typeface="+mn-cs"/>
              </a:rPr>
              <a:t> Do? An Analysis, </a:t>
            </a:r>
            <a:r>
              <a:rPr lang="de-DE" sz="1200" kern="1200" dirty="0" err="1">
                <a:solidFill>
                  <a:schemeClr val="tx1"/>
                </a:solidFill>
                <a:effectLst/>
                <a:latin typeface="+mn-lt"/>
                <a:ea typeface="+mn-ea"/>
                <a:cs typeface="+mn-cs"/>
              </a:rPr>
              <a:t>Critique</a:t>
            </a:r>
            <a:r>
              <a:rPr lang="de-DE" sz="1200" kern="1200" dirty="0">
                <a:solidFill>
                  <a:schemeClr val="tx1"/>
                </a:solidFill>
                <a:effectLst/>
                <a:latin typeface="+mn-lt"/>
                <a:ea typeface="+mn-ea"/>
                <a:cs typeface="+mn-cs"/>
              </a:rPr>
              <a:t>, and </a:t>
            </a:r>
            <a:r>
              <a:rPr lang="de-DE" sz="1200" kern="1200" dirty="0" err="1">
                <a:solidFill>
                  <a:schemeClr val="tx1"/>
                </a:solidFill>
                <a:effectLst/>
                <a:latin typeface="+mn-lt"/>
                <a:ea typeface="+mn-ea"/>
                <a:cs typeface="+mn-cs"/>
              </a:rPr>
              <a:t>Assessement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Research on </a:t>
            </a:r>
            <a:r>
              <a:rPr lang="de-DE" sz="1200" kern="1200" dirty="0" err="1">
                <a:solidFill>
                  <a:schemeClr val="tx1"/>
                </a:solidFill>
                <a:effectLst/>
                <a:latin typeface="+mn-lt"/>
                <a:ea typeface="+mn-ea"/>
                <a:cs typeface="+mn-cs"/>
              </a:rPr>
              <a:t>Interlocking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Directorates</a:t>
            </a:r>
            <a:r>
              <a:rPr lang="de-DE" sz="1200" kern="1200" dirty="0">
                <a:solidFill>
                  <a:schemeClr val="tx1"/>
                </a:solidFill>
                <a:effectLst/>
                <a:latin typeface="+mn-lt"/>
                <a:ea typeface="+mn-ea"/>
                <a:cs typeface="+mn-cs"/>
              </a:rPr>
              <a:t>.” Annual Review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Sociology</a:t>
            </a:r>
            <a:r>
              <a:rPr lang="de-DE" sz="1200" kern="1200" dirty="0">
                <a:solidFill>
                  <a:schemeClr val="tx1"/>
                </a:solidFill>
                <a:effectLst/>
                <a:latin typeface="+mn-lt"/>
                <a:ea typeface="+mn-ea"/>
                <a:cs typeface="+mn-cs"/>
              </a:rPr>
              <a:t> 22:271–98.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Murray, Joshua. 2016. “</a:t>
            </a:r>
            <a:r>
              <a:rPr lang="de-DE" sz="1200" kern="1200" dirty="0" err="1">
                <a:solidFill>
                  <a:schemeClr val="tx1"/>
                </a:solidFill>
                <a:effectLst/>
                <a:latin typeface="+mn-lt"/>
                <a:ea typeface="+mn-ea"/>
                <a:cs typeface="+mn-cs"/>
              </a:rPr>
              <a:t>Occupied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by</a:t>
            </a:r>
            <a:r>
              <a:rPr lang="de-DE" sz="1200" kern="1200" dirty="0">
                <a:solidFill>
                  <a:schemeClr val="tx1"/>
                </a:solidFill>
                <a:effectLst/>
                <a:latin typeface="+mn-lt"/>
                <a:ea typeface="+mn-ea"/>
                <a:cs typeface="+mn-cs"/>
              </a:rPr>
              <a:t> Wall Street: Finance Capital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Center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Policy Network.”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Carroll, William K. 2010. The Making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 Transnational </a:t>
            </a:r>
            <a:r>
              <a:rPr lang="de-DE" sz="1200" kern="1200" dirty="0" err="1">
                <a:solidFill>
                  <a:schemeClr val="tx1"/>
                </a:solidFill>
                <a:effectLst/>
                <a:latin typeface="+mn-lt"/>
                <a:ea typeface="+mn-ea"/>
                <a:cs typeface="+mn-cs"/>
              </a:rPr>
              <a:t>Capitalist</a:t>
            </a:r>
            <a:r>
              <a:rPr lang="de-DE" sz="1200" kern="1200" dirty="0">
                <a:solidFill>
                  <a:schemeClr val="tx1"/>
                </a:solidFill>
                <a:effectLst/>
                <a:latin typeface="+mn-lt"/>
                <a:ea typeface="+mn-ea"/>
                <a:cs typeface="+mn-cs"/>
              </a:rPr>
              <a:t> Class: Corporate Power in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21st Century. London and New York: </a:t>
            </a:r>
            <a:r>
              <a:rPr lang="de-DE" sz="1200" kern="1200" dirty="0" err="1">
                <a:solidFill>
                  <a:schemeClr val="tx1"/>
                </a:solidFill>
                <a:effectLst/>
                <a:latin typeface="+mn-lt"/>
                <a:ea typeface="+mn-ea"/>
                <a:cs typeface="+mn-cs"/>
              </a:rPr>
              <a:t>Zed</a:t>
            </a:r>
            <a:r>
              <a:rPr lang="de-DE" sz="1200" kern="1200" dirty="0">
                <a:solidFill>
                  <a:schemeClr val="tx1"/>
                </a:solidFill>
                <a:effectLst/>
                <a:latin typeface="+mn-lt"/>
                <a:ea typeface="+mn-ea"/>
                <a:cs typeface="+mn-cs"/>
              </a:rPr>
              <a:t> Books.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Board interlocks facilitate strategic alliances formation and mergers &amp; acquisition, lending support to business-scanning function (e.g., Useem, 1982)</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effectLst/>
            </a:endParaRPr>
          </a:p>
          <a:p>
            <a:endParaRPr lang="de-DE" dirty="0"/>
          </a:p>
        </p:txBody>
      </p:sp>
      <p:sp>
        <p:nvSpPr>
          <p:cNvPr id="4" name="Foliennummernplatzhalter 3"/>
          <p:cNvSpPr>
            <a:spLocks noGrp="1"/>
          </p:cNvSpPr>
          <p:nvPr>
            <p:ph type="sldNum" sz="quarter" idx="5"/>
          </p:nvPr>
        </p:nvSpPr>
        <p:spPr/>
        <p:txBody>
          <a:bodyPr/>
          <a:lstStyle/>
          <a:p>
            <a:fld id="{DD817DD0-38E7-46ED-A2FE-994A5C249761}" type="slidenum">
              <a:rPr lang="de-DE" smtClean="0"/>
              <a:pPr/>
              <a:t>94</a:t>
            </a:fld>
            <a:endParaRPr lang="de-DE"/>
          </a:p>
        </p:txBody>
      </p:sp>
    </p:spTree>
    <p:extLst>
      <p:ext uri="{BB962C8B-B14F-4D97-AF65-F5344CB8AC3E}">
        <p14:creationId xmlns:p14="http://schemas.microsoft.com/office/powerpoint/2010/main" val="32329020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t>presence of powerful individuals</a:t>
            </a:r>
            <a:r>
              <a:rPr lang="en-US" sz="1200" dirty="0"/>
              <a:t> in firms inhibits knowledge-sharing by interlocked directors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Mills, </a:t>
            </a:r>
            <a:r>
              <a:rPr lang="de-DE" sz="1200" kern="1200" dirty="0" err="1">
                <a:solidFill>
                  <a:schemeClr val="tx1"/>
                </a:solidFill>
                <a:effectLst/>
                <a:latin typeface="+mn-lt"/>
                <a:ea typeface="+mn-ea"/>
                <a:cs typeface="+mn-cs"/>
              </a:rPr>
              <a:t>C.Wright</a:t>
            </a:r>
            <a:r>
              <a:rPr lang="de-DE" sz="1200" kern="1200" dirty="0">
                <a:solidFill>
                  <a:schemeClr val="tx1"/>
                </a:solidFill>
                <a:effectLst/>
                <a:latin typeface="+mn-lt"/>
                <a:ea typeface="+mn-ea"/>
                <a:cs typeface="+mn-cs"/>
              </a:rPr>
              <a:t>. 1956. The Power Elite. New York: Oxford University Press. </a:t>
            </a:r>
            <a:endParaRPr lang="de-DE"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Porter, John. 1956. “</a:t>
            </a:r>
            <a:r>
              <a:rPr lang="de-DE" sz="1200" kern="1200" dirty="0" err="1">
                <a:solidFill>
                  <a:schemeClr val="tx1"/>
                </a:solidFill>
                <a:effectLst/>
                <a:latin typeface="+mn-lt"/>
                <a:ea typeface="+mn-ea"/>
                <a:cs typeface="+mn-cs"/>
              </a:rPr>
              <a:t>Concentration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Economic</a:t>
            </a:r>
            <a:r>
              <a:rPr lang="de-DE" sz="1200" kern="1200" dirty="0">
                <a:solidFill>
                  <a:schemeClr val="tx1"/>
                </a:solidFill>
                <a:effectLst/>
                <a:latin typeface="+mn-lt"/>
                <a:ea typeface="+mn-ea"/>
                <a:cs typeface="+mn-cs"/>
              </a:rPr>
              <a:t> Power and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Economic</a:t>
            </a:r>
            <a:r>
              <a:rPr lang="de-DE" sz="1200" kern="1200" dirty="0">
                <a:solidFill>
                  <a:schemeClr val="tx1"/>
                </a:solidFill>
                <a:effectLst/>
                <a:latin typeface="+mn-lt"/>
                <a:ea typeface="+mn-ea"/>
                <a:cs typeface="+mn-cs"/>
              </a:rPr>
              <a:t> Elite in Canada.” The Canadian Journal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Economics and Political Science 22(2):199–220. </a:t>
            </a:r>
            <a:endParaRPr lang="de-DE"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err="1">
                <a:solidFill>
                  <a:schemeClr val="tx1"/>
                </a:solidFill>
                <a:effectLst/>
                <a:latin typeface="+mn-lt"/>
                <a:ea typeface="+mn-ea"/>
                <a:cs typeface="+mn-cs"/>
              </a:rPr>
              <a:t>Mizruchi</a:t>
            </a:r>
            <a:r>
              <a:rPr lang="de-DE" sz="1200" kern="1200" dirty="0">
                <a:solidFill>
                  <a:schemeClr val="tx1"/>
                </a:solidFill>
                <a:effectLst/>
                <a:latin typeface="+mn-lt"/>
                <a:ea typeface="+mn-ea"/>
                <a:cs typeface="+mn-cs"/>
              </a:rPr>
              <a:t>, Mark S. 1996. “</a:t>
            </a:r>
            <a:r>
              <a:rPr lang="de-DE" sz="1200" kern="1200" dirty="0" err="1">
                <a:solidFill>
                  <a:schemeClr val="tx1"/>
                </a:solidFill>
                <a:effectLst/>
                <a:latin typeface="+mn-lt"/>
                <a:ea typeface="+mn-ea"/>
                <a:cs typeface="+mn-cs"/>
              </a:rPr>
              <a:t>What</a:t>
            </a:r>
            <a:r>
              <a:rPr lang="de-DE" sz="1200" kern="1200" dirty="0">
                <a:solidFill>
                  <a:schemeClr val="tx1"/>
                </a:solidFill>
                <a:effectLst/>
                <a:latin typeface="+mn-lt"/>
                <a:ea typeface="+mn-ea"/>
                <a:cs typeface="+mn-cs"/>
              </a:rPr>
              <a:t> Do </a:t>
            </a:r>
            <a:r>
              <a:rPr lang="de-DE" sz="1200" kern="1200" dirty="0" err="1">
                <a:solidFill>
                  <a:schemeClr val="tx1"/>
                </a:solidFill>
                <a:effectLst/>
                <a:latin typeface="+mn-lt"/>
                <a:ea typeface="+mn-ea"/>
                <a:cs typeface="+mn-cs"/>
              </a:rPr>
              <a:t>Interlocks</a:t>
            </a:r>
            <a:r>
              <a:rPr lang="de-DE" sz="1200" kern="1200" dirty="0">
                <a:solidFill>
                  <a:schemeClr val="tx1"/>
                </a:solidFill>
                <a:effectLst/>
                <a:latin typeface="+mn-lt"/>
                <a:ea typeface="+mn-ea"/>
                <a:cs typeface="+mn-cs"/>
              </a:rPr>
              <a:t> Do? An Analysis, </a:t>
            </a:r>
            <a:r>
              <a:rPr lang="de-DE" sz="1200" kern="1200" dirty="0" err="1">
                <a:solidFill>
                  <a:schemeClr val="tx1"/>
                </a:solidFill>
                <a:effectLst/>
                <a:latin typeface="+mn-lt"/>
                <a:ea typeface="+mn-ea"/>
                <a:cs typeface="+mn-cs"/>
              </a:rPr>
              <a:t>Critique</a:t>
            </a:r>
            <a:r>
              <a:rPr lang="de-DE" sz="1200" kern="1200" dirty="0">
                <a:solidFill>
                  <a:schemeClr val="tx1"/>
                </a:solidFill>
                <a:effectLst/>
                <a:latin typeface="+mn-lt"/>
                <a:ea typeface="+mn-ea"/>
                <a:cs typeface="+mn-cs"/>
              </a:rPr>
              <a:t>, and </a:t>
            </a:r>
            <a:r>
              <a:rPr lang="de-DE" sz="1200" kern="1200" dirty="0" err="1">
                <a:solidFill>
                  <a:schemeClr val="tx1"/>
                </a:solidFill>
                <a:effectLst/>
                <a:latin typeface="+mn-lt"/>
                <a:ea typeface="+mn-ea"/>
                <a:cs typeface="+mn-cs"/>
              </a:rPr>
              <a:t>Assessement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Research on </a:t>
            </a:r>
            <a:r>
              <a:rPr lang="de-DE" sz="1200" kern="1200" dirty="0" err="1">
                <a:solidFill>
                  <a:schemeClr val="tx1"/>
                </a:solidFill>
                <a:effectLst/>
                <a:latin typeface="+mn-lt"/>
                <a:ea typeface="+mn-ea"/>
                <a:cs typeface="+mn-cs"/>
              </a:rPr>
              <a:t>Interlocking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Directorates</a:t>
            </a:r>
            <a:r>
              <a:rPr lang="de-DE" sz="1200" kern="1200" dirty="0">
                <a:solidFill>
                  <a:schemeClr val="tx1"/>
                </a:solidFill>
                <a:effectLst/>
                <a:latin typeface="+mn-lt"/>
                <a:ea typeface="+mn-ea"/>
                <a:cs typeface="+mn-cs"/>
              </a:rPr>
              <a:t>.” Annual Review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Sociology</a:t>
            </a:r>
            <a:r>
              <a:rPr lang="de-DE" sz="1200" kern="1200" dirty="0">
                <a:solidFill>
                  <a:schemeClr val="tx1"/>
                </a:solidFill>
                <a:effectLst/>
                <a:latin typeface="+mn-lt"/>
                <a:ea typeface="+mn-ea"/>
                <a:cs typeface="+mn-cs"/>
              </a:rPr>
              <a:t> 22:271–98.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Murray, Joshua. 2016. “</a:t>
            </a:r>
            <a:r>
              <a:rPr lang="de-DE" sz="1200" kern="1200" dirty="0" err="1">
                <a:solidFill>
                  <a:schemeClr val="tx1"/>
                </a:solidFill>
                <a:effectLst/>
                <a:latin typeface="+mn-lt"/>
                <a:ea typeface="+mn-ea"/>
                <a:cs typeface="+mn-cs"/>
              </a:rPr>
              <a:t>Occupied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by</a:t>
            </a:r>
            <a:r>
              <a:rPr lang="de-DE" sz="1200" kern="1200" dirty="0">
                <a:solidFill>
                  <a:schemeClr val="tx1"/>
                </a:solidFill>
                <a:effectLst/>
                <a:latin typeface="+mn-lt"/>
                <a:ea typeface="+mn-ea"/>
                <a:cs typeface="+mn-cs"/>
              </a:rPr>
              <a:t> Wall Street: Finance Capital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Center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Policy Network.”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Carroll, William K. 2010. The Making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 Transnational </a:t>
            </a:r>
            <a:r>
              <a:rPr lang="de-DE" sz="1200" kern="1200" dirty="0" err="1">
                <a:solidFill>
                  <a:schemeClr val="tx1"/>
                </a:solidFill>
                <a:effectLst/>
                <a:latin typeface="+mn-lt"/>
                <a:ea typeface="+mn-ea"/>
                <a:cs typeface="+mn-cs"/>
              </a:rPr>
              <a:t>Capitalist</a:t>
            </a:r>
            <a:r>
              <a:rPr lang="de-DE" sz="1200" kern="1200" dirty="0">
                <a:solidFill>
                  <a:schemeClr val="tx1"/>
                </a:solidFill>
                <a:effectLst/>
                <a:latin typeface="+mn-lt"/>
                <a:ea typeface="+mn-ea"/>
                <a:cs typeface="+mn-cs"/>
              </a:rPr>
              <a:t> Class: Corporate Power in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21st Century. London and New York: </a:t>
            </a:r>
            <a:r>
              <a:rPr lang="de-DE" sz="1200" kern="1200" dirty="0" err="1">
                <a:solidFill>
                  <a:schemeClr val="tx1"/>
                </a:solidFill>
                <a:effectLst/>
                <a:latin typeface="+mn-lt"/>
                <a:ea typeface="+mn-ea"/>
                <a:cs typeface="+mn-cs"/>
              </a:rPr>
              <a:t>Zed</a:t>
            </a:r>
            <a:r>
              <a:rPr lang="de-DE" sz="1200" kern="1200" dirty="0">
                <a:solidFill>
                  <a:schemeClr val="tx1"/>
                </a:solidFill>
                <a:effectLst/>
                <a:latin typeface="+mn-lt"/>
                <a:ea typeface="+mn-ea"/>
                <a:cs typeface="+mn-cs"/>
              </a:rPr>
              <a:t> Books.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Board interlocks facilitate strategic alliances formation and mergers &amp; acquisition, lending support to business-scanning function (e.g., Useem, 1982)</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effectLst/>
            </a:endParaRPr>
          </a:p>
          <a:p>
            <a:endParaRPr lang="de-DE" dirty="0"/>
          </a:p>
        </p:txBody>
      </p:sp>
      <p:sp>
        <p:nvSpPr>
          <p:cNvPr id="4" name="Foliennummernplatzhalter 3"/>
          <p:cNvSpPr>
            <a:spLocks noGrp="1"/>
          </p:cNvSpPr>
          <p:nvPr>
            <p:ph type="sldNum" sz="quarter" idx="5"/>
          </p:nvPr>
        </p:nvSpPr>
        <p:spPr/>
        <p:txBody>
          <a:bodyPr/>
          <a:lstStyle/>
          <a:p>
            <a:fld id="{DD817DD0-38E7-46ED-A2FE-994A5C249761}" type="slidenum">
              <a:rPr lang="de-DE" smtClean="0"/>
              <a:pPr/>
              <a:t>95</a:t>
            </a:fld>
            <a:endParaRPr lang="de-DE"/>
          </a:p>
        </p:txBody>
      </p:sp>
    </p:spTree>
    <p:extLst>
      <p:ext uri="{BB962C8B-B14F-4D97-AF65-F5344CB8AC3E}">
        <p14:creationId xmlns:p14="http://schemas.microsoft.com/office/powerpoint/2010/main" val="4289423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effectLst/>
                <a:latin typeface="Arial" panose="020B0604020202020204" pitchFamily="34" charset="0"/>
              </a:rPr>
              <a:t>Lamb and Roundy, 2006: Researchers often include board interlocks as the sole measure of inter-firm networks, overlooking other types of networks such as strategic alliances, CEO friendships, and common memberships in social groups and clubs.</a:t>
            </a:r>
            <a:endParaRPr lang="de-DE" dirty="0"/>
          </a:p>
        </p:txBody>
      </p:sp>
      <p:sp>
        <p:nvSpPr>
          <p:cNvPr id="4" name="Foliennummernplatzhalter 3"/>
          <p:cNvSpPr>
            <a:spLocks noGrp="1"/>
          </p:cNvSpPr>
          <p:nvPr>
            <p:ph type="sldNum" sz="quarter" idx="5"/>
          </p:nvPr>
        </p:nvSpPr>
        <p:spPr/>
        <p:txBody>
          <a:bodyPr/>
          <a:lstStyle/>
          <a:p>
            <a:fld id="{DD817DD0-38E7-46ED-A2FE-994A5C249761}" type="slidenum">
              <a:rPr lang="de-DE" smtClean="0"/>
              <a:pPr/>
              <a:t>15</a:t>
            </a:fld>
            <a:endParaRPr lang="de-DE"/>
          </a:p>
        </p:txBody>
      </p:sp>
    </p:spTree>
    <p:extLst>
      <p:ext uri="{BB962C8B-B14F-4D97-AF65-F5344CB8AC3E}">
        <p14:creationId xmlns:p14="http://schemas.microsoft.com/office/powerpoint/2010/main" val="3416081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Resource</a:t>
            </a:r>
            <a:r>
              <a:rPr lang="de-DE" dirty="0"/>
              <a:t> </a:t>
            </a:r>
            <a:r>
              <a:rPr lang="de-DE" dirty="0" err="1"/>
              <a:t>Seeking</a:t>
            </a:r>
            <a:r>
              <a:rPr lang="de-DE" dirty="0"/>
              <a:t>:</a:t>
            </a:r>
          </a:p>
          <a:p>
            <a:endParaRPr lang="de-DE" dirty="0"/>
          </a:p>
          <a:p>
            <a:pPr marL="171450" indent="-171450">
              <a:buFontTx/>
              <a:buChar char="-"/>
            </a:pPr>
            <a:r>
              <a:rPr lang="en-US" dirty="0"/>
              <a:t>One of the primary reasons to form a board interlock is that some executives believe interlocks will help their firms create connections with other organizations, allowing them to secure the resources necessary to minimize environmental uncertainty (Martin et al., 2015; </a:t>
            </a:r>
            <a:r>
              <a:rPr lang="en-US" dirty="0" err="1"/>
              <a:t>Mizruchi</a:t>
            </a:r>
            <a:r>
              <a:rPr lang="en-US" dirty="0"/>
              <a:t> and Stearns, 1988; Ong et al., 2003; Shrader et al., 1991; Stearns and </a:t>
            </a:r>
            <a:r>
              <a:rPr lang="en-US" dirty="0" err="1"/>
              <a:t>Mizruchi</a:t>
            </a:r>
            <a:r>
              <a:rPr lang="en-US" dirty="0"/>
              <a:t>, 1986). </a:t>
            </a:r>
          </a:p>
          <a:p>
            <a:pPr marL="171450" indent="-171450">
              <a:buFontTx/>
              <a:buChar char="-"/>
            </a:pPr>
            <a:r>
              <a:rPr lang="en-US" dirty="0">
                <a:effectLst/>
                <a:latin typeface="Arial" panose="020B0604020202020204" pitchFamily="34" charset="0"/>
              </a:rPr>
              <a:t>or instance, early studies find that as a response to resource dependence (e.g., when a firm is heavily indebted to a bank), firms invite representatives from financial institutions onto their boards in an attempt to co-opt the institutions (Bunting, 1976; Dooley, 1969). These are referred to as financial interlocks, which have been the focus of a large stream of research (e.g. </a:t>
            </a:r>
            <a:r>
              <a:rPr lang="en-US" dirty="0" err="1">
                <a:effectLst/>
                <a:latin typeface="Arial" panose="020B0604020202020204" pitchFamily="34" charset="0"/>
              </a:rPr>
              <a:t>Galaskiewicz</a:t>
            </a:r>
            <a:r>
              <a:rPr lang="en-US" dirty="0">
                <a:effectLst/>
                <a:latin typeface="Arial" panose="020B0604020202020204" pitchFamily="34" charset="0"/>
              </a:rPr>
              <a:t> et al., 1985; Lang and Lockhart, 1990; Ornstein, 1984; Palmer et al., 1986).</a:t>
            </a:r>
          </a:p>
          <a:p>
            <a:pPr marL="171450" indent="-171450">
              <a:buFontTx/>
              <a:buChar char="-"/>
            </a:pPr>
            <a:r>
              <a:rPr lang="en-US" dirty="0">
                <a:effectLst/>
                <a:latin typeface="Arial" panose="020B0604020202020204" pitchFamily="34" charset="0"/>
              </a:rPr>
              <a:t>Beyond financial interlocks, a firm can also interlock with other types of organizations that control (or can provide) critical resources</a:t>
            </a:r>
          </a:p>
          <a:p>
            <a:pPr marL="171450" indent="-171450">
              <a:buFontTx/>
              <a:buChar char="-"/>
            </a:pPr>
            <a:r>
              <a:rPr lang="en-US" dirty="0"/>
              <a:t>Burt (1979), for example, finds that a focal firm is more likely to interlock with other firms from industries that influence the focal firm’s profits. He demonstrates that firms prefer to interlock with other firms in industries in which they have dependency relationships and can obtain benefits from the interlocks (e.g. improving financial performance)</a:t>
            </a:r>
            <a:endParaRPr lang="de-DE" dirty="0"/>
          </a:p>
        </p:txBody>
      </p:sp>
      <p:sp>
        <p:nvSpPr>
          <p:cNvPr id="4" name="Foliennummernplatzhalter 3"/>
          <p:cNvSpPr>
            <a:spLocks noGrp="1"/>
          </p:cNvSpPr>
          <p:nvPr>
            <p:ph type="sldNum" sz="quarter" idx="5"/>
          </p:nvPr>
        </p:nvSpPr>
        <p:spPr/>
        <p:txBody>
          <a:bodyPr/>
          <a:lstStyle/>
          <a:p>
            <a:fld id="{DD817DD0-38E7-46ED-A2FE-994A5C249761}" type="slidenum">
              <a:rPr lang="de-DE" smtClean="0"/>
              <a:pPr/>
              <a:t>18</a:t>
            </a:fld>
            <a:endParaRPr lang="de-DE"/>
          </a:p>
        </p:txBody>
      </p:sp>
    </p:spTree>
    <p:extLst>
      <p:ext uri="{BB962C8B-B14F-4D97-AF65-F5344CB8AC3E}">
        <p14:creationId xmlns:p14="http://schemas.microsoft.com/office/powerpoint/2010/main" val="151669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Mills, </a:t>
            </a:r>
            <a:r>
              <a:rPr lang="de-DE" sz="1200" kern="1200" dirty="0" err="1">
                <a:solidFill>
                  <a:schemeClr val="tx1"/>
                </a:solidFill>
                <a:effectLst/>
                <a:latin typeface="+mn-lt"/>
                <a:ea typeface="+mn-ea"/>
                <a:cs typeface="+mn-cs"/>
              </a:rPr>
              <a:t>C.Wright</a:t>
            </a:r>
            <a:r>
              <a:rPr lang="de-DE" sz="1200" kern="1200" dirty="0">
                <a:solidFill>
                  <a:schemeClr val="tx1"/>
                </a:solidFill>
                <a:effectLst/>
                <a:latin typeface="+mn-lt"/>
                <a:ea typeface="+mn-ea"/>
                <a:cs typeface="+mn-cs"/>
              </a:rPr>
              <a:t>. 1956. The Power Elite. New York: Oxford University Press. </a:t>
            </a:r>
            <a:endParaRPr lang="de-DE"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Porter, John. 1956. “</a:t>
            </a:r>
            <a:r>
              <a:rPr lang="de-DE" sz="1200" kern="1200" dirty="0" err="1">
                <a:solidFill>
                  <a:schemeClr val="tx1"/>
                </a:solidFill>
                <a:effectLst/>
                <a:latin typeface="+mn-lt"/>
                <a:ea typeface="+mn-ea"/>
                <a:cs typeface="+mn-cs"/>
              </a:rPr>
              <a:t>Concentration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Economic</a:t>
            </a:r>
            <a:r>
              <a:rPr lang="de-DE" sz="1200" kern="1200" dirty="0">
                <a:solidFill>
                  <a:schemeClr val="tx1"/>
                </a:solidFill>
                <a:effectLst/>
                <a:latin typeface="+mn-lt"/>
                <a:ea typeface="+mn-ea"/>
                <a:cs typeface="+mn-cs"/>
              </a:rPr>
              <a:t> Power and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Economic</a:t>
            </a:r>
            <a:r>
              <a:rPr lang="de-DE" sz="1200" kern="1200" dirty="0">
                <a:solidFill>
                  <a:schemeClr val="tx1"/>
                </a:solidFill>
                <a:effectLst/>
                <a:latin typeface="+mn-lt"/>
                <a:ea typeface="+mn-ea"/>
                <a:cs typeface="+mn-cs"/>
              </a:rPr>
              <a:t> Elite in Canada.” The Canadian Journal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Economics and Political Science 22(2):199–220. </a:t>
            </a:r>
            <a:endParaRPr lang="de-DE"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err="1">
                <a:solidFill>
                  <a:schemeClr val="tx1"/>
                </a:solidFill>
                <a:effectLst/>
                <a:latin typeface="+mn-lt"/>
                <a:ea typeface="+mn-ea"/>
                <a:cs typeface="+mn-cs"/>
              </a:rPr>
              <a:t>Mizruchi</a:t>
            </a:r>
            <a:r>
              <a:rPr lang="de-DE" sz="1200" kern="1200" dirty="0">
                <a:solidFill>
                  <a:schemeClr val="tx1"/>
                </a:solidFill>
                <a:effectLst/>
                <a:latin typeface="+mn-lt"/>
                <a:ea typeface="+mn-ea"/>
                <a:cs typeface="+mn-cs"/>
              </a:rPr>
              <a:t>, Mark S. 1996. “</a:t>
            </a:r>
            <a:r>
              <a:rPr lang="de-DE" sz="1200" kern="1200" dirty="0" err="1">
                <a:solidFill>
                  <a:schemeClr val="tx1"/>
                </a:solidFill>
                <a:effectLst/>
                <a:latin typeface="+mn-lt"/>
                <a:ea typeface="+mn-ea"/>
                <a:cs typeface="+mn-cs"/>
              </a:rPr>
              <a:t>What</a:t>
            </a:r>
            <a:r>
              <a:rPr lang="de-DE" sz="1200" kern="1200" dirty="0">
                <a:solidFill>
                  <a:schemeClr val="tx1"/>
                </a:solidFill>
                <a:effectLst/>
                <a:latin typeface="+mn-lt"/>
                <a:ea typeface="+mn-ea"/>
                <a:cs typeface="+mn-cs"/>
              </a:rPr>
              <a:t> Do </a:t>
            </a:r>
            <a:r>
              <a:rPr lang="de-DE" sz="1200" kern="1200" dirty="0" err="1">
                <a:solidFill>
                  <a:schemeClr val="tx1"/>
                </a:solidFill>
                <a:effectLst/>
                <a:latin typeface="+mn-lt"/>
                <a:ea typeface="+mn-ea"/>
                <a:cs typeface="+mn-cs"/>
              </a:rPr>
              <a:t>Interlocks</a:t>
            </a:r>
            <a:r>
              <a:rPr lang="de-DE" sz="1200" kern="1200" dirty="0">
                <a:solidFill>
                  <a:schemeClr val="tx1"/>
                </a:solidFill>
                <a:effectLst/>
                <a:latin typeface="+mn-lt"/>
                <a:ea typeface="+mn-ea"/>
                <a:cs typeface="+mn-cs"/>
              </a:rPr>
              <a:t> Do? An Analysis, </a:t>
            </a:r>
            <a:r>
              <a:rPr lang="de-DE" sz="1200" kern="1200" dirty="0" err="1">
                <a:solidFill>
                  <a:schemeClr val="tx1"/>
                </a:solidFill>
                <a:effectLst/>
                <a:latin typeface="+mn-lt"/>
                <a:ea typeface="+mn-ea"/>
                <a:cs typeface="+mn-cs"/>
              </a:rPr>
              <a:t>Critique</a:t>
            </a:r>
            <a:r>
              <a:rPr lang="de-DE" sz="1200" kern="1200" dirty="0">
                <a:solidFill>
                  <a:schemeClr val="tx1"/>
                </a:solidFill>
                <a:effectLst/>
                <a:latin typeface="+mn-lt"/>
                <a:ea typeface="+mn-ea"/>
                <a:cs typeface="+mn-cs"/>
              </a:rPr>
              <a:t>, and </a:t>
            </a:r>
            <a:r>
              <a:rPr lang="de-DE" sz="1200" kern="1200" dirty="0" err="1">
                <a:solidFill>
                  <a:schemeClr val="tx1"/>
                </a:solidFill>
                <a:effectLst/>
                <a:latin typeface="+mn-lt"/>
                <a:ea typeface="+mn-ea"/>
                <a:cs typeface="+mn-cs"/>
              </a:rPr>
              <a:t>Assessement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Research on </a:t>
            </a:r>
            <a:r>
              <a:rPr lang="de-DE" sz="1200" kern="1200" dirty="0" err="1">
                <a:solidFill>
                  <a:schemeClr val="tx1"/>
                </a:solidFill>
                <a:effectLst/>
                <a:latin typeface="+mn-lt"/>
                <a:ea typeface="+mn-ea"/>
                <a:cs typeface="+mn-cs"/>
              </a:rPr>
              <a:t>Interlocking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Directorates</a:t>
            </a:r>
            <a:r>
              <a:rPr lang="de-DE" sz="1200" kern="1200" dirty="0">
                <a:solidFill>
                  <a:schemeClr val="tx1"/>
                </a:solidFill>
                <a:effectLst/>
                <a:latin typeface="+mn-lt"/>
                <a:ea typeface="+mn-ea"/>
                <a:cs typeface="+mn-cs"/>
              </a:rPr>
              <a:t>.” Annual Review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Sociology</a:t>
            </a:r>
            <a:r>
              <a:rPr lang="de-DE" sz="1200" kern="1200" dirty="0">
                <a:solidFill>
                  <a:schemeClr val="tx1"/>
                </a:solidFill>
                <a:effectLst/>
                <a:latin typeface="+mn-lt"/>
                <a:ea typeface="+mn-ea"/>
                <a:cs typeface="+mn-cs"/>
              </a:rPr>
              <a:t> 22:271–98.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Murray, Joshua. 2016. “</a:t>
            </a:r>
            <a:r>
              <a:rPr lang="de-DE" sz="1200" kern="1200" dirty="0" err="1">
                <a:solidFill>
                  <a:schemeClr val="tx1"/>
                </a:solidFill>
                <a:effectLst/>
                <a:latin typeface="+mn-lt"/>
                <a:ea typeface="+mn-ea"/>
                <a:cs typeface="+mn-cs"/>
              </a:rPr>
              <a:t>Occupied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by</a:t>
            </a:r>
            <a:r>
              <a:rPr lang="de-DE" sz="1200" kern="1200" dirty="0">
                <a:solidFill>
                  <a:schemeClr val="tx1"/>
                </a:solidFill>
                <a:effectLst/>
                <a:latin typeface="+mn-lt"/>
                <a:ea typeface="+mn-ea"/>
                <a:cs typeface="+mn-cs"/>
              </a:rPr>
              <a:t> Wall Street: Finance Capital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Center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Policy Network.”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Carroll, William K. 2010. The Making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 Transnational </a:t>
            </a:r>
            <a:r>
              <a:rPr lang="de-DE" sz="1200" kern="1200" dirty="0" err="1">
                <a:solidFill>
                  <a:schemeClr val="tx1"/>
                </a:solidFill>
                <a:effectLst/>
                <a:latin typeface="+mn-lt"/>
                <a:ea typeface="+mn-ea"/>
                <a:cs typeface="+mn-cs"/>
              </a:rPr>
              <a:t>Capitalist</a:t>
            </a:r>
            <a:r>
              <a:rPr lang="de-DE" sz="1200" kern="1200" dirty="0">
                <a:solidFill>
                  <a:schemeClr val="tx1"/>
                </a:solidFill>
                <a:effectLst/>
                <a:latin typeface="+mn-lt"/>
                <a:ea typeface="+mn-ea"/>
                <a:cs typeface="+mn-cs"/>
              </a:rPr>
              <a:t> Class: Corporate Power in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21st Century. London and New York: </a:t>
            </a:r>
            <a:r>
              <a:rPr lang="de-DE" sz="1200" kern="1200" dirty="0" err="1">
                <a:solidFill>
                  <a:schemeClr val="tx1"/>
                </a:solidFill>
                <a:effectLst/>
                <a:latin typeface="+mn-lt"/>
                <a:ea typeface="+mn-ea"/>
                <a:cs typeface="+mn-cs"/>
              </a:rPr>
              <a:t>Zed</a:t>
            </a:r>
            <a:r>
              <a:rPr lang="de-DE" sz="1200" kern="1200" dirty="0">
                <a:solidFill>
                  <a:schemeClr val="tx1"/>
                </a:solidFill>
                <a:effectLst/>
                <a:latin typeface="+mn-lt"/>
                <a:ea typeface="+mn-ea"/>
                <a:cs typeface="+mn-cs"/>
              </a:rPr>
              <a:t> Books.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endParaRPr lang="de-DE" dirty="0"/>
          </a:p>
          <a:p>
            <a:endParaRPr lang="de-DE" dirty="0"/>
          </a:p>
          <a:p>
            <a:endParaRPr lang="de-DE" b="1" dirty="0"/>
          </a:p>
          <a:p>
            <a:r>
              <a:rPr lang="de-DE" b="1" dirty="0"/>
              <a:t>Argumente für negative Performance (Aus Lamb &amp; </a:t>
            </a:r>
            <a:r>
              <a:rPr lang="de-DE" b="1" dirty="0" err="1"/>
              <a:t>Roundy</a:t>
            </a:r>
            <a:r>
              <a:rPr lang="de-DE" b="1" dirty="0"/>
              <a:t>, 2006)</a:t>
            </a:r>
          </a:p>
          <a:p>
            <a:r>
              <a:rPr lang="de-DE" dirty="0" err="1"/>
              <a:t>Busyness</a:t>
            </a:r>
            <a:r>
              <a:rPr lang="de-DE" dirty="0"/>
              <a:t> Hypothesis:</a:t>
            </a:r>
          </a:p>
          <a:p>
            <a:r>
              <a:rPr lang="en-US" dirty="0">
                <a:effectLst/>
                <a:latin typeface="Arial" panose="020B0604020202020204" pitchFamily="34" charset="0"/>
              </a:rPr>
              <a:t>Some studies have shown interlocks to be associated with reduced financial performance (</a:t>
            </a:r>
            <a:r>
              <a:rPr lang="en-US" dirty="0" err="1">
                <a:effectLst/>
                <a:latin typeface="Arial" panose="020B0604020202020204" pitchFamily="34" charset="0"/>
              </a:rPr>
              <a:t>Fligstein</a:t>
            </a:r>
            <a:r>
              <a:rPr lang="en-US" dirty="0">
                <a:effectLst/>
                <a:latin typeface="Arial" panose="020B0604020202020204" pitchFamily="34" charset="0"/>
              </a:rPr>
              <a:t> and Brantley, 1992; Meeusen and </a:t>
            </a:r>
            <a:r>
              <a:rPr lang="en-US" dirty="0" err="1">
                <a:effectLst/>
                <a:latin typeface="Arial" panose="020B0604020202020204" pitchFamily="34" charset="0"/>
              </a:rPr>
              <a:t>Cuyvers</a:t>
            </a:r>
            <a:r>
              <a:rPr lang="en-US" dirty="0">
                <a:effectLst/>
                <a:latin typeface="Arial" panose="020B0604020202020204" pitchFamily="34" charset="0"/>
              </a:rPr>
              <a:t>, 1985). One explanation for this finding is</a:t>
            </a:r>
            <a:br>
              <a:rPr lang="en-US" dirty="0"/>
            </a:br>
            <a:r>
              <a:rPr lang="en-US" dirty="0">
                <a:effectLst/>
                <a:latin typeface="Arial" panose="020B0604020202020204" pitchFamily="34" charset="0"/>
              </a:rPr>
              <a:t>that there are costs associated with directors serving on multiple boards and with being a “busy director” (Core et al., 1999). Busy directors have limited time and attention for the boards they</a:t>
            </a:r>
            <a:br>
              <a:rPr lang="en-US" dirty="0"/>
            </a:br>
            <a:r>
              <a:rPr lang="en-US" dirty="0">
                <a:effectLst/>
                <a:latin typeface="Arial" panose="020B0604020202020204" pitchFamily="34" charset="0"/>
              </a:rPr>
              <a:t>serve, which can negatively impact their firms’ performance (Li and Ang, 2000). Moreover, scholars suggest that busy directors are also associated with weaker governance (</a:t>
            </a:r>
            <a:r>
              <a:rPr lang="en-US" dirty="0" err="1">
                <a:effectLst/>
                <a:latin typeface="Arial" panose="020B0604020202020204" pitchFamily="34" charset="0"/>
              </a:rPr>
              <a:t>Fich</a:t>
            </a:r>
            <a:r>
              <a:rPr lang="en-US" dirty="0">
                <a:effectLst/>
                <a:latin typeface="Arial" panose="020B0604020202020204" pitchFamily="34" charset="0"/>
              </a:rPr>
              <a:t> and</a:t>
            </a:r>
            <a:br>
              <a:rPr lang="en-US" dirty="0"/>
            </a:br>
            <a:r>
              <a:rPr lang="en-US" dirty="0" err="1">
                <a:effectLst/>
                <a:latin typeface="Arial" panose="020B0604020202020204" pitchFamily="34" charset="0"/>
              </a:rPr>
              <a:t>Shivdasani</a:t>
            </a:r>
            <a:r>
              <a:rPr lang="en-US" dirty="0">
                <a:effectLst/>
                <a:latin typeface="Arial" panose="020B0604020202020204" pitchFamily="34" charset="0"/>
              </a:rPr>
              <a:t>, 2006), which in turn can have a negative effect on firm performance. </a:t>
            </a:r>
          </a:p>
          <a:p>
            <a:endParaRPr lang="en-US"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a:t>Social</a:t>
            </a:r>
            <a:r>
              <a:rPr lang="de-DE" dirty="0"/>
              <a:t> </a:t>
            </a:r>
            <a:r>
              <a:rPr lang="de-DE" dirty="0" err="1"/>
              <a:t>Cohesion</a:t>
            </a:r>
            <a:r>
              <a:rPr lang="de-DE" dirty="0"/>
              <a:t> Hypothesis:</a:t>
            </a:r>
            <a:endParaRPr lang="en-US" dirty="0">
              <a:effectLst/>
              <a:latin typeface="Arial" panose="020B0604020202020204" pitchFamily="34" charset="0"/>
            </a:endParaRPr>
          </a:p>
          <a:p>
            <a:r>
              <a:rPr lang="en-US" dirty="0">
                <a:effectLst/>
                <a:latin typeface="Arial" panose="020B0604020202020204" pitchFamily="34" charset="0"/>
              </a:rPr>
              <a:t>Another argument used to explain the negative relationship between interlock activities and performance is that interlocking directors might become more committed to their elite</a:t>
            </a:r>
            <a:br>
              <a:rPr lang="en-US" dirty="0"/>
            </a:br>
            <a:r>
              <a:rPr lang="en-US" dirty="0">
                <a:effectLst/>
                <a:latin typeface="Arial" panose="020B0604020202020204" pitchFamily="34" charset="0"/>
              </a:rPr>
              <a:t>networks than to their corporate boards (Burris, 1992). In this view, directors connected to different boards are influenced by the norms and values of their informal network (Koenig and</a:t>
            </a:r>
            <a:br>
              <a:rPr lang="en-US" dirty="0"/>
            </a:br>
            <a:r>
              <a:rPr lang="en-US" dirty="0" err="1">
                <a:effectLst/>
                <a:latin typeface="Arial" panose="020B0604020202020204" pitchFamily="34" charset="0"/>
              </a:rPr>
              <a:t>Gogel</a:t>
            </a:r>
            <a:r>
              <a:rPr lang="en-US" dirty="0">
                <a:effectLst/>
                <a:latin typeface="Arial" panose="020B0604020202020204" pitchFamily="34" charset="0"/>
              </a:rPr>
              <a:t>, 1981; </a:t>
            </a:r>
            <a:r>
              <a:rPr lang="en-US" dirty="0" err="1">
                <a:effectLst/>
                <a:latin typeface="Arial" panose="020B0604020202020204" pitchFamily="34" charset="0"/>
              </a:rPr>
              <a:t>Windolf</a:t>
            </a:r>
            <a:r>
              <a:rPr lang="en-US" dirty="0">
                <a:effectLst/>
                <a:latin typeface="Arial" panose="020B0604020202020204" pitchFamily="34" charset="0"/>
              </a:rPr>
              <a:t> and Beyer, 1996), which leads them to be more concerned with social cohesion than with their director duties.</a:t>
            </a:r>
            <a:endParaRPr lang="de-DE" dirty="0"/>
          </a:p>
        </p:txBody>
      </p:sp>
      <p:sp>
        <p:nvSpPr>
          <p:cNvPr id="4" name="Foliennummernplatzhalter 3"/>
          <p:cNvSpPr>
            <a:spLocks noGrp="1"/>
          </p:cNvSpPr>
          <p:nvPr>
            <p:ph type="sldNum" sz="quarter" idx="5"/>
          </p:nvPr>
        </p:nvSpPr>
        <p:spPr/>
        <p:txBody>
          <a:bodyPr/>
          <a:lstStyle/>
          <a:p>
            <a:fld id="{DD817DD0-38E7-46ED-A2FE-994A5C249761}" type="slidenum">
              <a:rPr lang="de-DE" smtClean="0"/>
              <a:pPr/>
              <a:t>19</a:t>
            </a:fld>
            <a:endParaRPr lang="de-DE"/>
          </a:p>
        </p:txBody>
      </p:sp>
    </p:spTree>
    <p:extLst>
      <p:ext uri="{BB962C8B-B14F-4D97-AF65-F5344CB8AC3E}">
        <p14:creationId xmlns:p14="http://schemas.microsoft.com/office/powerpoint/2010/main" val="465159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t>presence of powerful individuals</a:t>
            </a:r>
            <a:r>
              <a:rPr lang="en-US" sz="1200" dirty="0"/>
              <a:t> in firms inhibits knowledge-sharing by interlocked directors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Mills, </a:t>
            </a:r>
            <a:r>
              <a:rPr lang="de-DE" sz="1200" kern="1200" dirty="0" err="1">
                <a:solidFill>
                  <a:schemeClr val="tx1"/>
                </a:solidFill>
                <a:effectLst/>
                <a:latin typeface="+mn-lt"/>
                <a:ea typeface="+mn-ea"/>
                <a:cs typeface="+mn-cs"/>
              </a:rPr>
              <a:t>C.Wright</a:t>
            </a:r>
            <a:r>
              <a:rPr lang="de-DE" sz="1200" kern="1200" dirty="0">
                <a:solidFill>
                  <a:schemeClr val="tx1"/>
                </a:solidFill>
                <a:effectLst/>
                <a:latin typeface="+mn-lt"/>
                <a:ea typeface="+mn-ea"/>
                <a:cs typeface="+mn-cs"/>
              </a:rPr>
              <a:t>. 1956. The Power Elite. New York: Oxford University Press. </a:t>
            </a:r>
            <a:endParaRPr lang="de-DE"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Porter, John. 1956. “</a:t>
            </a:r>
            <a:r>
              <a:rPr lang="de-DE" sz="1200" kern="1200" dirty="0" err="1">
                <a:solidFill>
                  <a:schemeClr val="tx1"/>
                </a:solidFill>
                <a:effectLst/>
                <a:latin typeface="+mn-lt"/>
                <a:ea typeface="+mn-ea"/>
                <a:cs typeface="+mn-cs"/>
              </a:rPr>
              <a:t>Concentration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Economic</a:t>
            </a:r>
            <a:r>
              <a:rPr lang="de-DE" sz="1200" kern="1200" dirty="0">
                <a:solidFill>
                  <a:schemeClr val="tx1"/>
                </a:solidFill>
                <a:effectLst/>
                <a:latin typeface="+mn-lt"/>
                <a:ea typeface="+mn-ea"/>
                <a:cs typeface="+mn-cs"/>
              </a:rPr>
              <a:t> Power and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Economic</a:t>
            </a:r>
            <a:r>
              <a:rPr lang="de-DE" sz="1200" kern="1200" dirty="0">
                <a:solidFill>
                  <a:schemeClr val="tx1"/>
                </a:solidFill>
                <a:effectLst/>
                <a:latin typeface="+mn-lt"/>
                <a:ea typeface="+mn-ea"/>
                <a:cs typeface="+mn-cs"/>
              </a:rPr>
              <a:t> Elite in Canada.” The Canadian Journal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Economics and Political Science 22(2):199–220. </a:t>
            </a:r>
            <a:endParaRPr lang="de-DE"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err="1">
                <a:solidFill>
                  <a:schemeClr val="tx1"/>
                </a:solidFill>
                <a:effectLst/>
                <a:latin typeface="+mn-lt"/>
                <a:ea typeface="+mn-ea"/>
                <a:cs typeface="+mn-cs"/>
              </a:rPr>
              <a:t>Mizruchi</a:t>
            </a:r>
            <a:r>
              <a:rPr lang="de-DE" sz="1200" kern="1200" dirty="0">
                <a:solidFill>
                  <a:schemeClr val="tx1"/>
                </a:solidFill>
                <a:effectLst/>
                <a:latin typeface="+mn-lt"/>
                <a:ea typeface="+mn-ea"/>
                <a:cs typeface="+mn-cs"/>
              </a:rPr>
              <a:t>, Mark S. 1996. “</a:t>
            </a:r>
            <a:r>
              <a:rPr lang="de-DE" sz="1200" kern="1200" dirty="0" err="1">
                <a:solidFill>
                  <a:schemeClr val="tx1"/>
                </a:solidFill>
                <a:effectLst/>
                <a:latin typeface="+mn-lt"/>
                <a:ea typeface="+mn-ea"/>
                <a:cs typeface="+mn-cs"/>
              </a:rPr>
              <a:t>What</a:t>
            </a:r>
            <a:r>
              <a:rPr lang="de-DE" sz="1200" kern="1200" dirty="0">
                <a:solidFill>
                  <a:schemeClr val="tx1"/>
                </a:solidFill>
                <a:effectLst/>
                <a:latin typeface="+mn-lt"/>
                <a:ea typeface="+mn-ea"/>
                <a:cs typeface="+mn-cs"/>
              </a:rPr>
              <a:t> Do </a:t>
            </a:r>
            <a:r>
              <a:rPr lang="de-DE" sz="1200" kern="1200" dirty="0" err="1">
                <a:solidFill>
                  <a:schemeClr val="tx1"/>
                </a:solidFill>
                <a:effectLst/>
                <a:latin typeface="+mn-lt"/>
                <a:ea typeface="+mn-ea"/>
                <a:cs typeface="+mn-cs"/>
              </a:rPr>
              <a:t>Interlocks</a:t>
            </a:r>
            <a:r>
              <a:rPr lang="de-DE" sz="1200" kern="1200" dirty="0">
                <a:solidFill>
                  <a:schemeClr val="tx1"/>
                </a:solidFill>
                <a:effectLst/>
                <a:latin typeface="+mn-lt"/>
                <a:ea typeface="+mn-ea"/>
                <a:cs typeface="+mn-cs"/>
              </a:rPr>
              <a:t> Do? An Analysis, </a:t>
            </a:r>
            <a:r>
              <a:rPr lang="de-DE" sz="1200" kern="1200" dirty="0" err="1">
                <a:solidFill>
                  <a:schemeClr val="tx1"/>
                </a:solidFill>
                <a:effectLst/>
                <a:latin typeface="+mn-lt"/>
                <a:ea typeface="+mn-ea"/>
                <a:cs typeface="+mn-cs"/>
              </a:rPr>
              <a:t>Critique</a:t>
            </a:r>
            <a:r>
              <a:rPr lang="de-DE" sz="1200" kern="1200" dirty="0">
                <a:solidFill>
                  <a:schemeClr val="tx1"/>
                </a:solidFill>
                <a:effectLst/>
                <a:latin typeface="+mn-lt"/>
                <a:ea typeface="+mn-ea"/>
                <a:cs typeface="+mn-cs"/>
              </a:rPr>
              <a:t>, and </a:t>
            </a:r>
            <a:r>
              <a:rPr lang="de-DE" sz="1200" kern="1200" dirty="0" err="1">
                <a:solidFill>
                  <a:schemeClr val="tx1"/>
                </a:solidFill>
                <a:effectLst/>
                <a:latin typeface="+mn-lt"/>
                <a:ea typeface="+mn-ea"/>
                <a:cs typeface="+mn-cs"/>
              </a:rPr>
              <a:t>Assessement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Research on </a:t>
            </a:r>
            <a:r>
              <a:rPr lang="de-DE" sz="1200" kern="1200" dirty="0" err="1">
                <a:solidFill>
                  <a:schemeClr val="tx1"/>
                </a:solidFill>
                <a:effectLst/>
                <a:latin typeface="+mn-lt"/>
                <a:ea typeface="+mn-ea"/>
                <a:cs typeface="+mn-cs"/>
              </a:rPr>
              <a:t>Interlocking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Directorates</a:t>
            </a:r>
            <a:r>
              <a:rPr lang="de-DE" sz="1200" kern="1200" dirty="0">
                <a:solidFill>
                  <a:schemeClr val="tx1"/>
                </a:solidFill>
                <a:effectLst/>
                <a:latin typeface="+mn-lt"/>
                <a:ea typeface="+mn-ea"/>
                <a:cs typeface="+mn-cs"/>
              </a:rPr>
              <a:t>.” Annual Review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Sociology</a:t>
            </a:r>
            <a:r>
              <a:rPr lang="de-DE" sz="1200" kern="1200" dirty="0">
                <a:solidFill>
                  <a:schemeClr val="tx1"/>
                </a:solidFill>
                <a:effectLst/>
                <a:latin typeface="+mn-lt"/>
                <a:ea typeface="+mn-ea"/>
                <a:cs typeface="+mn-cs"/>
              </a:rPr>
              <a:t> 22:271–98.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Murray, Joshua. 2016. “</a:t>
            </a:r>
            <a:r>
              <a:rPr lang="de-DE" sz="1200" kern="1200" dirty="0" err="1">
                <a:solidFill>
                  <a:schemeClr val="tx1"/>
                </a:solidFill>
                <a:effectLst/>
                <a:latin typeface="+mn-lt"/>
                <a:ea typeface="+mn-ea"/>
                <a:cs typeface="+mn-cs"/>
              </a:rPr>
              <a:t>Occupied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by</a:t>
            </a:r>
            <a:r>
              <a:rPr lang="de-DE" sz="1200" kern="1200" dirty="0">
                <a:solidFill>
                  <a:schemeClr val="tx1"/>
                </a:solidFill>
                <a:effectLst/>
                <a:latin typeface="+mn-lt"/>
                <a:ea typeface="+mn-ea"/>
                <a:cs typeface="+mn-cs"/>
              </a:rPr>
              <a:t> Wall Street: Finance Capital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Center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Policy Network.”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Carroll, William K. 2010. The Making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 Transnational </a:t>
            </a:r>
            <a:r>
              <a:rPr lang="de-DE" sz="1200" kern="1200" dirty="0" err="1">
                <a:solidFill>
                  <a:schemeClr val="tx1"/>
                </a:solidFill>
                <a:effectLst/>
                <a:latin typeface="+mn-lt"/>
                <a:ea typeface="+mn-ea"/>
                <a:cs typeface="+mn-cs"/>
              </a:rPr>
              <a:t>Capitalist</a:t>
            </a:r>
            <a:r>
              <a:rPr lang="de-DE" sz="1200" kern="1200" dirty="0">
                <a:solidFill>
                  <a:schemeClr val="tx1"/>
                </a:solidFill>
                <a:effectLst/>
                <a:latin typeface="+mn-lt"/>
                <a:ea typeface="+mn-ea"/>
                <a:cs typeface="+mn-cs"/>
              </a:rPr>
              <a:t> Class: Corporate Power in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21st Century. London and New York: </a:t>
            </a:r>
            <a:r>
              <a:rPr lang="de-DE" sz="1200" kern="1200" dirty="0" err="1">
                <a:solidFill>
                  <a:schemeClr val="tx1"/>
                </a:solidFill>
                <a:effectLst/>
                <a:latin typeface="+mn-lt"/>
                <a:ea typeface="+mn-ea"/>
                <a:cs typeface="+mn-cs"/>
              </a:rPr>
              <a:t>Zed</a:t>
            </a:r>
            <a:r>
              <a:rPr lang="de-DE" sz="1200" kern="1200" dirty="0">
                <a:solidFill>
                  <a:schemeClr val="tx1"/>
                </a:solidFill>
                <a:effectLst/>
                <a:latin typeface="+mn-lt"/>
                <a:ea typeface="+mn-ea"/>
                <a:cs typeface="+mn-cs"/>
              </a:rPr>
              <a:t> Books.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Board interlocks facilitate strategic alliances formation and mergers &amp; acquisition, lending support to business-scanning function (e.g., Useem, 1982)</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effectLst/>
            </a:endParaRPr>
          </a:p>
          <a:p>
            <a:endParaRPr lang="de-DE" dirty="0"/>
          </a:p>
        </p:txBody>
      </p:sp>
      <p:sp>
        <p:nvSpPr>
          <p:cNvPr id="4" name="Foliennummernplatzhalter 3"/>
          <p:cNvSpPr>
            <a:spLocks noGrp="1"/>
          </p:cNvSpPr>
          <p:nvPr>
            <p:ph type="sldNum" sz="quarter" idx="5"/>
          </p:nvPr>
        </p:nvSpPr>
        <p:spPr/>
        <p:txBody>
          <a:bodyPr/>
          <a:lstStyle/>
          <a:p>
            <a:fld id="{DD817DD0-38E7-46ED-A2FE-994A5C249761}" type="slidenum">
              <a:rPr lang="de-DE" smtClean="0"/>
              <a:pPr/>
              <a:t>29</a:t>
            </a:fld>
            <a:endParaRPr lang="de-DE"/>
          </a:p>
        </p:txBody>
      </p:sp>
    </p:spTree>
    <p:extLst>
      <p:ext uri="{BB962C8B-B14F-4D97-AF65-F5344CB8AC3E}">
        <p14:creationId xmlns:p14="http://schemas.microsoft.com/office/powerpoint/2010/main" val="2281946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t>presence of powerful individuals</a:t>
            </a:r>
            <a:r>
              <a:rPr lang="en-US" sz="1200" dirty="0"/>
              <a:t> in firms inhibits knowledge-sharing by interlocked directors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Mills, </a:t>
            </a:r>
            <a:r>
              <a:rPr lang="de-DE" sz="1200" kern="1200" dirty="0" err="1">
                <a:solidFill>
                  <a:schemeClr val="tx1"/>
                </a:solidFill>
                <a:effectLst/>
                <a:latin typeface="+mn-lt"/>
                <a:ea typeface="+mn-ea"/>
                <a:cs typeface="+mn-cs"/>
              </a:rPr>
              <a:t>C.Wright</a:t>
            </a:r>
            <a:r>
              <a:rPr lang="de-DE" sz="1200" kern="1200" dirty="0">
                <a:solidFill>
                  <a:schemeClr val="tx1"/>
                </a:solidFill>
                <a:effectLst/>
                <a:latin typeface="+mn-lt"/>
                <a:ea typeface="+mn-ea"/>
                <a:cs typeface="+mn-cs"/>
              </a:rPr>
              <a:t>. 1956. The Power Elite. New York: Oxford University Press. </a:t>
            </a:r>
            <a:endParaRPr lang="de-DE"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Porter, John. 1956. “</a:t>
            </a:r>
            <a:r>
              <a:rPr lang="de-DE" sz="1200" kern="1200" dirty="0" err="1">
                <a:solidFill>
                  <a:schemeClr val="tx1"/>
                </a:solidFill>
                <a:effectLst/>
                <a:latin typeface="+mn-lt"/>
                <a:ea typeface="+mn-ea"/>
                <a:cs typeface="+mn-cs"/>
              </a:rPr>
              <a:t>Concentration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Economic</a:t>
            </a:r>
            <a:r>
              <a:rPr lang="de-DE" sz="1200" kern="1200" dirty="0">
                <a:solidFill>
                  <a:schemeClr val="tx1"/>
                </a:solidFill>
                <a:effectLst/>
                <a:latin typeface="+mn-lt"/>
                <a:ea typeface="+mn-ea"/>
                <a:cs typeface="+mn-cs"/>
              </a:rPr>
              <a:t> Power and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Economic</a:t>
            </a:r>
            <a:r>
              <a:rPr lang="de-DE" sz="1200" kern="1200" dirty="0">
                <a:solidFill>
                  <a:schemeClr val="tx1"/>
                </a:solidFill>
                <a:effectLst/>
                <a:latin typeface="+mn-lt"/>
                <a:ea typeface="+mn-ea"/>
                <a:cs typeface="+mn-cs"/>
              </a:rPr>
              <a:t> Elite in Canada.” The Canadian Journal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Economics and Political Science 22(2):199–220. </a:t>
            </a:r>
            <a:endParaRPr lang="de-DE"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err="1">
                <a:solidFill>
                  <a:schemeClr val="tx1"/>
                </a:solidFill>
                <a:effectLst/>
                <a:latin typeface="+mn-lt"/>
                <a:ea typeface="+mn-ea"/>
                <a:cs typeface="+mn-cs"/>
              </a:rPr>
              <a:t>Mizruchi</a:t>
            </a:r>
            <a:r>
              <a:rPr lang="de-DE" sz="1200" kern="1200" dirty="0">
                <a:solidFill>
                  <a:schemeClr val="tx1"/>
                </a:solidFill>
                <a:effectLst/>
                <a:latin typeface="+mn-lt"/>
                <a:ea typeface="+mn-ea"/>
                <a:cs typeface="+mn-cs"/>
              </a:rPr>
              <a:t>, Mark S. 1996. “</a:t>
            </a:r>
            <a:r>
              <a:rPr lang="de-DE" sz="1200" kern="1200" dirty="0" err="1">
                <a:solidFill>
                  <a:schemeClr val="tx1"/>
                </a:solidFill>
                <a:effectLst/>
                <a:latin typeface="+mn-lt"/>
                <a:ea typeface="+mn-ea"/>
                <a:cs typeface="+mn-cs"/>
              </a:rPr>
              <a:t>What</a:t>
            </a:r>
            <a:r>
              <a:rPr lang="de-DE" sz="1200" kern="1200" dirty="0">
                <a:solidFill>
                  <a:schemeClr val="tx1"/>
                </a:solidFill>
                <a:effectLst/>
                <a:latin typeface="+mn-lt"/>
                <a:ea typeface="+mn-ea"/>
                <a:cs typeface="+mn-cs"/>
              </a:rPr>
              <a:t> Do </a:t>
            </a:r>
            <a:r>
              <a:rPr lang="de-DE" sz="1200" kern="1200" dirty="0" err="1">
                <a:solidFill>
                  <a:schemeClr val="tx1"/>
                </a:solidFill>
                <a:effectLst/>
                <a:latin typeface="+mn-lt"/>
                <a:ea typeface="+mn-ea"/>
                <a:cs typeface="+mn-cs"/>
              </a:rPr>
              <a:t>Interlocks</a:t>
            </a:r>
            <a:r>
              <a:rPr lang="de-DE" sz="1200" kern="1200" dirty="0">
                <a:solidFill>
                  <a:schemeClr val="tx1"/>
                </a:solidFill>
                <a:effectLst/>
                <a:latin typeface="+mn-lt"/>
                <a:ea typeface="+mn-ea"/>
                <a:cs typeface="+mn-cs"/>
              </a:rPr>
              <a:t> Do? An Analysis, </a:t>
            </a:r>
            <a:r>
              <a:rPr lang="de-DE" sz="1200" kern="1200" dirty="0" err="1">
                <a:solidFill>
                  <a:schemeClr val="tx1"/>
                </a:solidFill>
                <a:effectLst/>
                <a:latin typeface="+mn-lt"/>
                <a:ea typeface="+mn-ea"/>
                <a:cs typeface="+mn-cs"/>
              </a:rPr>
              <a:t>Critique</a:t>
            </a:r>
            <a:r>
              <a:rPr lang="de-DE" sz="1200" kern="1200" dirty="0">
                <a:solidFill>
                  <a:schemeClr val="tx1"/>
                </a:solidFill>
                <a:effectLst/>
                <a:latin typeface="+mn-lt"/>
                <a:ea typeface="+mn-ea"/>
                <a:cs typeface="+mn-cs"/>
              </a:rPr>
              <a:t>, and </a:t>
            </a:r>
            <a:r>
              <a:rPr lang="de-DE" sz="1200" kern="1200" dirty="0" err="1">
                <a:solidFill>
                  <a:schemeClr val="tx1"/>
                </a:solidFill>
                <a:effectLst/>
                <a:latin typeface="+mn-lt"/>
                <a:ea typeface="+mn-ea"/>
                <a:cs typeface="+mn-cs"/>
              </a:rPr>
              <a:t>Assessement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Research on </a:t>
            </a:r>
            <a:r>
              <a:rPr lang="de-DE" sz="1200" kern="1200" dirty="0" err="1">
                <a:solidFill>
                  <a:schemeClr val="tx1"/>
                </a:solidFill>
                <a:effectLst/>
                <a:latin typeface="+mn-lt"/>
                <a:ea typeface="+mn-ea"/>
                <a:cs typeface="+mn-cs"/>
              </a:rPr>
              <a:t>Interlocking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Directorates</a:t>
            </a:r>
            <a:r>
              <a:rPr lang="de-DE" sz="1200" kern="1200" dirty="0">
                <a:solidFill>
                  <a:schemeClr val="tx1"/>
                </a:solidFill>
                <a:effectLst/>
                <a:latin typeface="+mn-lt"/>
                <a:ea typeface="+mn-ea"/>
                <a:cs typeface="+mn-cs"/>
              </a:rPr>
              <a:t>.” Annual Review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Sociology</a:t>
            </a:r>
            <a:r>
              <a:rPr lang="de-DE" sz="1200" kern="1200" dirty="0">
                <a:solidFill>
                  <a:schemeClr val="tx1"/>
                </a:solidFill>
                <a:effectLst/>
                <a:latin typeface="+mn-lt"/>
                <a:ea typeface="+mn-ea"/>
                <a:cs typeface="+mn-cs"/>
              </a:rPr>
              <a:t> 22:271–98.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Murray, Joshua. 2016. “</a:t>
            </a:r>
            <a:r>
              <a:rPr lang="de-DE" sz="1200" kern="1200" dirty="0" err="1">
                <a:solidFill>
                  <a:schemeClr val="tx1"/>
                </a:solidFill>
                <a:effectLst/>
                <a:latin typeface="+mn-lt"/>
                <a:ea typeface="+mn-ea"/>
                <a:cs typeface="+mn-cs"/>
              </a:rPr>
              <a:t>Occupied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by</a:t>
            </a:r>
            <a:r>
              <a:rPr lang="de-DE" sz="1200" kern="1200" dirty="0">
                <a:solidFill>
                  <a:schemeClr val="tx1"/>
                </a:solidFill>
                <a:effectLst/>
                <a:latin typeface="+mn-lt"/>
                <a:ea typeface="+mn-ea"/>
                <a:cs typeface="+mn-cs"/>
              </a:rPr>
              <a:t> Wall Street: Finance Capital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Center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Policy Network.”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Carroll, William K. 2010. The Making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 Transnational </a:t>
            </a:r>
            <a:r>
              <a:rPr lang="de-DE" sz="1200" kern="1200" dirty="0" err="1">
                <a:solidFill>
                  <a:schemeClr val="tx1"/>
                </a:solidFill>
                <a:effectLst/>
                <a:latin typeface="+mn-lt"/>
                <a:ea typeface="+mn-ea"/>
                <a:cs typeface="+mn-cs"/>
              </a:rPr>
              <a:t>Capitalist</a:t>
            </a:r>
            <a:r>
              <a:rPr lang="de-DE" sz="1200" kern="1200" dirty="0">
                <a:solidFill>
                  <a:schemeClr val="tx1"/>
                </a:solidFill>
                <a:effectLst/>
                <a:latin typeface="+mn-lt"/>
                <a:ea typeface="+mn-ea"/>
                <a:cs typeface="+mn-cs"/>
              </a:rPr>
              <a:t> Class: Corporate Power in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21st Century. London and New York: </a:t>
            </a:r>
            <a:r>
              <a:rPr lang="de-DE" sz="1200" kern="1200" dirty="0" err="1">
                <a:solidFill>
                  <a:schemeClr val="tx1"/>
                </a:solidFill>
                <a:effectLst/>
                <a:latin typeface="+mn-lt"/>
                <a:ea typeface="+mn-ea"/>
                <a:cs typeface="+mn-cs"/>
              </a:rPr>
              <a:t>Zed</a:t>
            </a:r>
            <a:r>
              <a:rPr lang="de-DE" sz="1200" kern="1200" dirty="0">
                <a:solidFill>
                  <a:schemeClr val="tx1"/>
                </a:solidFill>
                <a:effectLst/>
                <a:latin typeface="+mn-lt"/>
                <a:ea typeface="+mn-ea"/>
                <a:cs typeface="+mn-cs"/>
              </a:rPr>
              <a:t> Books.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Board interlocks facilitate strategic alliances formation and mergers &amp; acquisition, lending support to business-scanning function (e.g., Useem, 1982)</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effectLst/>
            </a:endParaRPr>
          </a:p>
          <a:p>
            <a:endParaRPr lang="de-DE" dirty="0"/>
          </a:p>
        </p:txBody>
      </p:sp>
      <p:sp>
        <p:nvSpPr>
          <p:cNvPr id="4" name="Foliennummernplatzhalter 3"/>
          <p:cNvSpPr>
            <a:spLocks noGrp="1"/>
          </p:cNvSpPr>
          <p:nvPr>
            <p:ph type="sldNum" sz="quarter" idx="5"/>
          </p:nvPr>
        </p:nvSpPr>
        <p:spPr/>
        <p:txBody>
          <a:bodyPr/>
          <a:lstStyle/>
          <a:p>
            <a:fld id="{DD817DD0-38E7-46ED-A2FE-994A5C249761}" type="slidenum">
              <a:rPr lang="de-DE" smtClean="0"/>
              <a:pPr/>
              <a:t>30</a:t>
            </a:fld>
            <a:endParaRPr lang="de-DE"/>
          </a:p>
        </p:txBody>
      </p:sp>
    </p:spTree>
    <p:extLst>
      <p:ext uri="{BB962C8B-B14F-4D97-AF65-F5344CB8AC3E}">
        <p14:creationId xmlns:p14="http://schemas.microsoft.com/office/powerpoint/2010/main" val="1033847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DD817DD0-38E7-46ED-A2FE-994A5C249761}" type="slidenum">
              <a:rPr lang="de-DE" smtClean="0"/>
              <a:pPr/>
              <a:t>34</a:t>
            </a:fld>
            <a:endParaRPr lang="de-DE"/>
          </a:p>
        </p:txBody>
      </p:sp>
    </p:spTree>
    <p:extLst>
      <p:ext uri="{BB962C8B-B14F-4D97-AF65-F5344CB8AC3E}">
        <p14:creationId xmlns:p14="http://schemas.microsoft.com/office/powerpoint/2010/main" val="2932506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Soziale Netzwerke i.A. beeinflussen die Bildung und den Erfolg von Allianzen </a:t>
            </a:r>
            <a:r>
              <a:rPr lang="de-DE" sz="900" dirty="0"/>
              <a:t>(</a:t>
            </a:r>
            <a:r>
              <a:rPr lang="de-DE" sz="900" dirty="0" err="1"/>
              <a:t>Beckman</a:t>
            </a:r>
            <a:r>
              <a:rPr lang="de-DE" sz="900" dirty="0"/>
              <a:t> et al., 2014; Gulati, 1998; </a:t>
            </a:r>
            <a:r>
              <a:rPr lang="de-DE" sz="900" dirty="0" err="1"/>
              <a:t>Novoselova</a:t>
            </a:r>
            <a:r>
              <a:rPr lang="de-DE" sz="900" dirty="0"/>
              <a:t>, 2022)</a:t>
            </a:r>
          </a:p>
          <a:p>
            <a:endParaRPr lang="de-DE" dirty="0"/>
          </a:p>
        </p:txBody>
      </p:sp>
      <p:sp>
        <p:nvSpPr>
          <p:cNvPr id="4" name="Foliennummernplatzhalter 3"/>
          <p:cNvSpPr>
            <a:spLocks noGrp="1"/>
          </p:cNvSpPr>
          <p:nvPr>
            <p:ph type="sldNum" sz="quarter" idx="5"/>
          </p:nvPr>
        </p:nvSpPr>
        <p:spPr/>
        <p:txBody>
          <a:bodyPr/>
          <a:lstStyle/>
          <a:p>
            <a:fld id="{DD817DD0-38E7-46ED-A2FE-994A5C249761}" type="slidenum">
              <a:rPr lang="de-DE" smtClean="0"/>
              <a:pPr/>
              <a:t>35</a:t>
            </a:fld>
            <a:endParaRPr lang="de-DE"/>
          </a:p>
        </p:txBody>
      </p:sp>
    </p:spTree>
    <p:extLst>
      <p:ext uri="{BB962C8B-B14F-4D97-AF65-F5344CB8AC3E}">
        <p14:creationId xmlns:p14="http://schemas.microsoft.com/office/powerpoint/2010/main" val="33327988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t>Soziale Netzwerke i.A. beeinflussen die Bildung und den Erfolg von Allianzen </a:t>
            </a:r>
            <a:r>
              <a:rPr lang="de-DE" sz="900" dirty="0"/>
              <a:t>(</a:t>
            </a:r>
            <a:r>
              <a:rPr lang="de-DE" sz="900" dirty="0" err="1"/>
              <a:t>Beckman</a:t>
            </a:r>
            <a:r>
              <a:rPr lang="de-DE" sz="900" dirty="0"/>
              <a:t> et al., 2014; Gulati, 1998; </a:t>
            </a:r>
            <a:r>
              <a:rPr lang="de-DE" sz="900" dirty="0" err="1"/>
              <a:t>Novoselova</a:t>
            </a:r>
            <a:r>
              <a:rPr lang="de-DE" sz="900" dirty="0"/>
              <a:t>, 2022)</a:t>
            </a:r>
          </a:p>
          <a:p>
            <a:endParaRPr lang="de-DE" dirty="0"/>
          </a:p>
        </p:txBody>
      </p:sp>
      <p:sp>
        <p:nvSpPr>
          <p:cNvPr id="4" name="Foliennummernplatzhalter 3"/>
          <p:cNvSpPr>
            <a:spLocks noGrp="1"/>
          </p:cNvSpPr>
          <p:nvPr>
            <p:ph type="sldNum" sz="quarter" idx="5"/>
          </p:nvPr>
        </p:nvSpPr>
        <p:spPr/>
        <p:txBody>
          <a:bodyPr/>
          <a:lstStyle/>
          <a:p>
            <a:fld id="{DD817DD0-38E7-46ED-A2FE-994A5C249761}" type="slidenum">
              <a:rPr lang="de-DE" smtClean="0"/>
              <a:pPr/>
              <a:t>41</a:t>
            </a:fld>
            <a:endParaRPr lang="de-DE"/>
          </a:p>
        </p:txBody>
      </p:sp>
    </p:spTree>
    <p:extLst>
      <p:ext uri="{BB962C8B-B14F-4D97-AF65-F5344CB8AC3E}">
        <p14:creationId xmlns:p14="http://schemas.microsoft.com/office/powerpoint/2010/main" val="18686296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2.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solidFill>
          <a:srgbClr val="12276E"/>
        </a:solidFill>
        <a:effectLst/>
      </p:bgPr>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1"/>
            </p:custDataLst>
            <p:extLst>
              <p:ext uri="{D42A27DB-BD31-4B8C-83A1-F6EECF244321}">
                <p14:modId xmlns:p14="http://schemas.microsoft.com/office/powerpoint/2010/main" val="264767852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3" name="Objek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9" name="Textfeld 8"/>
          <p:cNvSpPr txBox="1"/>
          <p:nvPr userDrawn="1"/>
        </p:nvSpPr>
        <p:spPr>
          <a:xfrm>
            <a:off x="4999758" y="6073625"/>
            <a:ext cx="1615148" cy="261931"/>
          </a:xfrm>
          <a:prstGeom prst="rect">
            <a:avLst/>
          </a:prstGeom>
          <a:noFill/>
        </p:spPr>
        <p:txBody>
          <a:bodyPr wrap="square" lIns="0" tIns="0" rIns="0" bIns="0" rtlCol="0">
            <a:noAutofit/>
          </a:bodyPr>
          <a:lstStyle/>
          <a:p>
            <a:endParaRPr lang="de-DE" dirty="0"/>
          </a:p>
        </p:txBody>
      </p:sp>
      <p:sp>
        <p:nvSpPr>
          <p:cNvPr id="4" name="Textplatzhalter 3"/>
          <p:cNvSpPr>
            <a:spLocks noGrp="1"/>
          </p:cNvSpPr>
          <p:nvPr>
            <p:ph type="body" sz="quarter" idx="12" hasCustomPrompt="1"/>
          </p:nvPr>
        </p:nvSpPr>
        <p:spPr>
          <a:xfrm>
            <a:off x="288000" y="1609200"/>
            <a:ext cx="10945150" cy="2217600"/>
          </a:xfrm>
        </p:spPr>
        <p:txBody>
          <a:bodyPr>
            <a:noAutofit/>
          </a:bodyPr>
          <a:lstStyle>
            <a:lvl1pPr>
              <a:lnSpc>
                <a:spcPct val="104000"/>
              </a:lnSpc>
              <a:spcBef>
                <a:spcPts val="0"/>
              </a:spcBef>
              <a:defRPr sz="4800" b="1" baseline="0">
                <a:solidFill>
                  <a:schemeClr val="bg1"/>
                </a:solidFill>
              </a:defRPr>
            </a:lvl1pPr>
          </a:lstStyle>
          <a:p>
            <a:pPr lvl="0"/>
            <a:r>
              <a:rPr lang="de-DE" dirty="0" err="1"/>
              <a:t>Heading</a:t>
            </a:r>
            <a:r>
              <a:rPr lang="de-DE" dirty="0"/>
              <a:t> Arial </a:t>
            </a:r>
            <a:r>
              <a:rPr lang="de-DE" dirty="0" err="1"/>
              <a:t>Bold</a:t>
            </a:r>
            <a:br>
              <a:rPr lang="de-DE" dirty="0"/>
            </a:br>
            <a:r>
              <a:rPr lang="de-DE" dirty="0"/>
              <a:t>Maximum 3 </a:t>
            </a:r>
            <a:r>
              <a:rPr lang="de-DE" dirty="0" err="1"/>
              <a:t>lines</a:t>
            </a:r>
            <a:br>
              <a:rPr lang="de-DE" dirty="0"/>
            </a:br>
            <a:r>
              <a:rPr lang="de-DE" dirty="0"/>
              <a:t>48 </a:t>
            </a:r>
            <a:r>
              <a:rPr lang="de-DE" dirty="0" err="1"/>
              <a:t>pt</a:t>
            </a:r>
            <a:endParaRPr lang="de-DE" dirty="0"/>
          </a:p>
        </p:txBody>
      </p:sp>
      <p:sp>
        <p:nvSpPr>
          <p:cNvPr id="6" name="Textplatzhalter 5"/>
          <p:cNvSpPr>
            <a:spLocks noGrp="1"/>
          </p:cNvSpPr>
          <p:nvPr>
            <p:ph type="body" sz="quarter" idx="13" hasCustomPrompt="1"/>
          </p:nvPr>
        </p:nvSpPr>
        <p:spPr>
          <a:xfrm>
            <a:off x="288000" y="4258800"/>
            <a:ext cx="10945150" cy="384080"/>
          </a:xfrm>
        </p:spPr>
        <p:txBody>
          <a:bodyPr wrap="square">
            <a:spAutoFit/>
          </a:bodyPr>
          <a:lstStyle>
            <a:lvl1pPr>
              <a:spcBef>
                <a:spcPts val="0"/>
              </a:spcBef>
              <a:defRPr sz="2400" baseline="0">
                <a:solidFill>
                  <a:schemeClr val="bg1"/>
                </a:solidFill>
              </a:defRPr>
            </a:lvl1pPr>
            <a:lvl5pPr>
              <a:defRPr/>
            </a:lvl5pPr>
          </a:lstStyle>
          <a:p>
            <a:pPr lvl="0"/>
            <a:r>
              <a:rPr lang="de-DE" dirty="0" err="1"/>
              <a:t>Subheading</a:t>
            </a:r>
            <a:r>
              <a:rPr lang="de-DE" dirty="0"/>
              <a:t> Arial Regular, 24 </a:t>
            </a:r>
            <a:r>
              <a:rPr lang="de-DE" dirty="0" err="1"/>
              <a:t>pt</a:t>
            </a:r>
            <a:endParaRPr lang="de-DE" dirty="0"/>
          </a:p>
        </p:txBody>
      </p:sp>
      <p:grpSp>
        <p:nvGrpSpPr>
          <p:cNvPr id="114" name="Gruppieren 113"/>
          <p:cNvGrpSpPr/>
          <p:nvPr userDrawn="1"/>
        </p:nvGrpSpPr>
        <p:grpSpPr>
          <a:xfrm>
            <a:off x="-348582" y="-308570"/>
            <a:ext cx="12206900" cy="7126900"/>
            <a:chOff x="-348582" y="-308570"/>
            <a:chExt cx="12206900" cy="7126900"/>
          </a:xfrm>
        </p:grpSpPr>
        <p:grpSp>
          <p:nvGrpSpPr>
            <p:cNvPr id="115" name="Gruppieren 114"/>
            <p:cNvGrpSpPr/>
            <p:nvPr userDrawn="1"/>
          </p:nvGrpSpPr>
          <p:grpSpPr>
            <a:xfrm>
              <a:off x="-348582" y="362069"/>
              <a:ext cx="180000" cy="5931473"/>
              <a:chOff x="-348582" y="362069"/>
              <a:chExt cx="180000" cy="5931473"/>
            </a:xfrm>
          </p:grpSpPr>
          <p:cxnSp>
            <p:nvCxnSpPr>
              <p:cNvPr id="142"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6" name="Gruppieren 115"/>
            <p:cNvGrpSpPr/>
            <p:nvPr userDrawn="1"/>
          </p:nvGrpSpPr>
          <p:grpSpPr>
            <a:xfrm>
              <a:off x="11678318" y="362069"/>
              <a:ext cx="180000" cy="5931473"/>
              <a:chOff x="11678318" y="362069"/>
              <a:chExt cx="180000" cy="5931473"/>
            </a:xfrm>
          </p:grpSpPr>
          <p:cxnSp>
            <p:nvCxnSpPr>
              <p:cNvPr id="135"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7" name="Gruppieren 116"/>
            <p:cNvGrpSpPr/>
            <p:nvPr userDrawn="1"/>
          </p:nvGrpSpPr>
          <p:grpSpPr>
            <a:xfrm>
              <a:off x="288925" y="6638330"/>
              <a:ext cx="10944224" cy="180000"/>
              <a:chOff x="288925" y="6638330"/>
              <a:chExt cx="10944224" cy="180000"/>
            </a:xfrm>
          </p:grpSpPr>
          <p:cxnSp>
            <p:nvCxnSpPr>
              <p:cNvPr id="127"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8" name="Gruppieren 117"/>
            <p:cNvGrpSpPr/>
            <p:nvPr userDrawn="1"/>
          </p:nvGrpSpPr>
          <p:grpSpPr>
            <a:xfrm>
              <a:off x="288925" y="-308570"/>
              <a:ext cx="10944224" cy="180000"/>
              <a:chOff x="288925" y="-308570"/>
              <a:chExt cx="10944224" cy="180000"/>
            </a:xfrm>
          </p:grpSpPr>
          <p:cxnSp>
            <p:nvCxnSpPr>
              <p:cNvPr id="119"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47159444"/>
      </p:ext>
    </p:extLst>
  </p:cSld>
  <p:clrMapOvr>
    <a:masterClrMapping/>
  </p:clrMapOvr>
  <p:extLst>
    <p:ext uri="{DCECCB84-F9BA-43D5-87BE-67443E8EF086}">
      <p15:sldGuideLst xmlns:p15="http://schemas.microsoft.com/office/powerpoint/2012/main">
        <p15:guide id="1" orient="horz" pos="2042" userDrawn="1">
          <p15:clr>
            <a:srgbClr val="FBAE40"/>
          </p15:clr>
        </p15:guide>
        <p15:guide id="2" pos="362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mpty Slide With Headline">
    <p:spTree>
      <p:nvGrpSpPr>
        <p:cNvPr id="1" name=""/>
        <p:cNvGrpSpPr/>
        <p:nvPr/>
      </p:nvGrpSpPr>
      <p:grpSpPr>
        <a:xfrm>
          <a:off x="0" y="0"/>
          <a:ext cx="0" cy="0"/>
          <a:chOff x="0" y="0"/>
          <a:chExt cx="0" cy="0"/>
        </a:xfrm>
      </p:grpSpPr>
      <p:sp>
        <p:nvSpPr>
          <p:cNvPr id="5" name="Fußzeilenplatzhalter 4"/>
          <p:cNvSpPr>
            <a:spLocks noGrp="1"/>
          </p:cNvSpPr>
          <p:nvPr>
            <p:ph type="ftr" sz="quarter" idx="3"/>
          </p:nvPr>
        </p:nvSpPr>
        <p:spPr>
          <a:xfrm>
            <a:off x="288925" y="2381"/>
            <a:ext cx="10944225" cy="335550"/>
          </a:xfrm>
          <a:prstGeom prst="rect">
            <a:avLst/>
          </a:prstGeom>
        </p:spPr>
        <p:txBody>
          <a:bodyPr vert="horz" lIns="0" tIns="0" rIns="0" bIns="0" rtlCol="0" anchor="b"/>
          <a:lstStyle>
            <a:lvl1pPr algn="l">
              <a:lnSpc>
                <a:spcPct val="104000"/>
              </a:lnSpc>
              <a:defRPr sz="1100" b="1">
                <a:solidFill>
                  <a:schemeClr val="tx1"/>
                </a:solidFill>
              </a:defRPr>
            </a:lvl1pPr>
          </a:lstStyle>
          <a:p>
            <a:r>
              <a:rPr lang="de-DE" dirty="0"/>
              <a:t>Headline</a:t>
            </a:r>
          </a:p>
        </p:txBody>
      </p:sp>
    </p:spTree>
    <p:extLst>
      <p:ext uri="{BB962C8B-B14F-4D97-AF65-F5344CB8AC3E}">
        <p14:creationId xmlns:p14="http://schemas.microsoft.com/office/powerpoint/2010/main" val="1590086391"/>
      </p:ext>
    </p:extLst>
  </p:cSld>
  <p:clrMapOvr>
    <a:masterClrMapping/>
  </p:clrMapOvr>
  <p:extLst>
    <p:ext uri="{DCECCB84-F9BA-43D5-87BE-67443E8EF086}">
      <p15:sldGuideLst xmlns:p15="http://schemas.microsoft.com/office/powerpoint/2012/main">
        <p15:guide id="1" orient="horz" pos="2042" userDrawn="1">
          <p15:clr>
            <a:srgbClr val="FBAE40"/>
          </p15:clr>
        </p15:guide>
        <p15:guide id="2" pos="3629"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mpty Slide With Full Size Imag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7300306"/>
      </p:ext>
    </p:extLst>
  </p:cSld>
  <p:clrMapOvr>
    <a:masterClrMapping/>
  </p:clrMapOvr>
  <p:extLst>
    <p:ext uri="{DCECCB84-F9BA-43D5-87BE-67443E8EF086}">
      <p15:sldGuideLst xmlns:p15="http://schemas.microsoft.com/office/powerpoint/2012/main">
        <p15:guide id="1" orient="horz" pos="2042" userDrawn="1">
          <p15:clr>
            <a:srgbClr val="FBAE40"/>
          </p15:clr>
        </p15:guide>
        <p15:guide id="2" pos="3629"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
        <p:nvSpPr>
          <p:cNvPr id="2" name="Fußzeilenplatzhalter 5">
            <a:extLst>
              <a:ext uri="{FF2B5EF4-FFF2-40B4-BE49-F238E27FC236}">
                <a16:creationId xmlns:a16="http://schemas.microsoft.com/office/drawing/2014/main" id="{CF1E9BBF-E9AB-0F9D-00C3-5AD035417E10}"/>
              </a:ext>
            </a:extLst>
          </p:cNvPr>
          <p:cNvSpPr>
            <a:spLocks noGrp="1"/>
          </p:cNvSpPr>
          <p:nvPr>
            <p:ph type="ftr" sz="quarter" idx="3"/>
          </p:nvPr>
        </p:nvSpPr>
        <p:spPr>
          <a:xfrm>
            <a:off x="288925" y="2381"/>
            <a:ext cx="10944225" cy="335550"/>
          </a:xfrm>
        </p:spPr>
        <p:txBody>
          <a:bodyPr/>
          <a:lstStyle/>
          <a:p>
            <a:r>
              <a:rPr lang="en-US" dirty="0"/>
              <a:t>Headline</a:t>
            </a:r>
          </a:p>
        </p:txBody>
      </p:sp>
    </p:spTree>
    <p:extLst>
      <p:ext uri="{BB962C8B-B14F-4D97-AF65-F5344CB8AC3E}">
        <p14:creationId xmlns:p14="http://schemas.microsoft.com/office/powerpoint/2010/main" val="996660223"/>
      </p:ext>
    </p:extLst>
  </p:cSld>
  <p:clrMapOvr>
    <a:masterClrMapping/>
  </p:clrMapOvr>
  <p:extLst>
    <p:ext uri="{DCECCB84-F9BA-43D5-87BE-67443E8EF086}">
      <p15:sldGuideLst xmlns:p15="http://schemas.microsoft.com/office/powerpoint/2012/main">
        <p15:guide id="1" orient="horz" pos="2042" userDrawn="1">
          <p15:clr>
            <a:srgbClr val="FBAE40"/>
          </p15:clr>
        </p15:guide>
        <p15:guide id="2" pos="362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Full Size Imag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9" name="Textfeld 8"/>
          <p:cNvSpPr txBox="1"/>
          <p:nvPr userDrawn="1"/>
        </p:nvSpPr>
        <p:spPr>
          <a:xfrm>
            <a:off x="4999758" y="6073625"/>
            <a:ext cx="1615148" cy="261931"/>
          </a:xfrm>
          <a:prstGeom prst="rect">
            <a:avLst/>
          </a:prstGeom>
          <a:noFill/>
        </p:spPr>
        <p:txBody>
          <a:bodyPr wrap="square" lIns="0" tIns="0" rIns="0" bIns="0" rtlCol="0">
            <a:noAutofit/>
          </a:bodyPr>
          <a:lstStyle/>
          <a:p>
            <a:endParaRPr lang="de-DE" dirty="0"/>
          </a:p>
        </p:txBody>
      </p:sp>
      <p:sp>
        <p:nvSpPr>
          <p:cNvPr id="6" name="Textplatzhalter 3"/>
          <p:cNvSpPr>
            <a:spLocks noGrp="1"/>
          </p:cNvSpPr>
          <p:nvPr>
            <p:ph type="body" sz="quarter" idx="12" hasCustomPrompt="1"/>
          </p:nvPr>
        </p:nvSpPr>
        <p:spPr>
          <a:xfrm>
            <a:off x="288000" y="1609200"/>
            <a:ext cx="10945150" cy="2217600"/>
          </a:xfrm>
        </p:spPr>
        <p:txBody>
          <a:bodyPr>
            <a:noAutofit/>
          </a:bodyPr>
          <a:lstStyle>
            <a:lvl1pPr>
              <a:lnSpc>
                <a:spcPct val="104000"/>
              </a:lnSpc>
              <a:spcBef>
                <a:spcPts val="0"/>
              </a:spcBef>
              <a:defRPr sz="4800" b="1" baseline="0">
                <a:solidFill>
                  <a:schemeClr val="bg1"/>
                </a:solidFill>
              </a:defRPr>
            </a:lvl1pPr>
          </a:lstStyle>
          <a:p>
            <a:pPr lvl="0"/>
            <a:r>
              <a:rPr lang="de-DE" dirty="0" err="1"/>
              <a:t>Heading</a:t>
            </a:r>
            <a:r>
              <a:rPr lang="de-DE" dirty="0"/>
              <a:t> Arial </a:t>
            </a:r>
            <a:r>
              <a:rPr lang="de-DE" dirty="0" err="1"/>
              <a:t>Bold</a:t>
            </a:r>
            <a:br>
              <a:rPr lang="de-DE" dirty="0"/>
            </a:br>
            <a:r>
              <a:rPr lang="de-DE" dirty="0"/>
              <a:t>Maximum 3 </a:t>
            </a:r>
            <a:r>
              <a:rPr lang="de-DE" dirty="0" err="1"/>
              <a:t>lines</a:t>
            </a:r>
            <a:br>
              <a:rPr lang="de-DE" dirty="0"/>
            </a:br>
            <a:r>
              <a:rPr lang="de-DE" dirty="0"/>
              <a:t>48 </a:t>
            </a:r>
            <a:r>
              <a:rPr lang="de-DE" dirty="0" err="1"/>
              <a:t>pt</a:t>
            </a:r>
            <a:endParaRPr lang="de-DE" dirty="0"/>
          </a:p>
        </p:txBody>
      </p:sp>
      <p:sp>
        <p:nvSpPr>
          <p:cNvPr id="7" name="Textplatzhalter 5"/>
          <p:cNvSpPr>
            <a:spLocks noGrp="1"/>
          </p:cNvSpPr>
          <p:nvPr>
            <p:ph type="body" sz="quarter" idx="13" hasCustomPrompt="1"/>
          </p:nvPr>
        </p:nvSpPr>
        <p:spPr>
          <a:xfrm>
            <a:off x="288000" y="4258800"/>
            <a:ext cx="10945150" cy="384080"/>
          </a:xfrm>
        </p:spPr>
        <p:txBody>
          <a:bodyPr wrap="square">
            <a:spAutoFit/>
          </a:bodyPr>
          <a:lstStyle>
            <a:lvl1pPr>
              <a:spcBef>
                <a:spcPts val="0"/>
              </a:spcBef>
              <a:defRPr sz="2400" baseline="0">
                <a:solidFill>
                  <a:schemeClr val="bg1"/>
                </a:solidFill>
              </a:defRPr>
            </a:lvl1pPr>
            <a:lvl5pPr>
              <a:defRPr/>
            </a:lvl5pPr>
          </a:lstStyle>
          <a:p>
            <a:pPr lvl="0"/>
            <a:r>
              <a:rPr lang="de-DE" dirty="0" err="1"/>
              <a:t>Subheading</a:t>
            </a:r>
            <a:r>
              <a:rPr lang="de-DE" dirty="0"/>
              <a:t> Arial Regular, 24 </a:t>
            </a:r>
            <a:r>
              <a:rPr lang="de-DE" dirty="0" err="1"/>
              <a:t>pt</a:t>
            </a:r>
            <a:endParaRPr lang="de-DE" dirty="0"/>
          </a:p>
        </p:txBody>
      </p:sp>
      <p:grpSp>
        <p:nvGrpSpPr>
          <p:cNvPr id="111" name="Gruppieren 110"/>
          <p:cNvGrpSpPr/>
          <p:nvPr userDrawn="1"/>
        </p:nvGrpSpPr>
        <p:grpSpPr>
          <a:xfrm>
            <a:off x="-348582" y="-308570"/>
            <a:ext cx="12206900" cy="7126900"/>
            <a:chOff x="-348582" y="-308570"/>
            <a:chExt cx="12206900" cy="7126900"/>
          </a:xfrm>
        </p:grpSpPr>
        <p:grpSp>
          <p:nvGrpSpPr>
            <p:cNvPr id="112" name="Gruppieren 111"/>
            <p:cNvGrpSpPr/>
            <p:nvPr userDrawn="1"/>
          </p:nvGrpSpPr>
          <p:grpSpPr>
            <a:xfrm>
              <a:off x="-348582" y="362069"/>
              <a:ext cx="180000" cy="5931473"/>
              <a:chOff x="-348582" y="362069"/>
              <a:chExt cx="180000" cy="5931473"/>
            </a:xfrm>
          </p:grpSpPr>
          <p:cxnSp>
            <p:nvCxnSpPr>
              <p:cNvPr id="139"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3" name="Gruppieren 112"/>
            <p:cNvGrpSpPr/>
            <p:nvPr userDrawn="1"/>
          </p:nvGrpSpPr>
          <p:grpSpPr>
            <a:xfrm>
              <a:off x="11678318" y="362069"/>
              <a:ext cx="180000" cy="5931473"/>
              <a:chOff x="11678318" y="362069"/>
              <a:chExt cx="180000" cy="5931473"/>
            </a:xfrm>
          </p:grpSpPr>
          <p:cxnSp>
            <p:nvCxnSpPr>
              <p:cNvPr id="132"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4" name="Gruppieren 113"/>
            <p:cNvGrpSpPr/>
            <p:nvPr userDrawn="1"/>
          </p:nvGrpSpPr>
          <p:grpSpPr>
            <a:xfrm>
              <a:off x="288925" y="6638330"/>
              <a:ext cx="10944224" cy="180000"/>
              <a:chOff x="288925" y="6638330"/>
              <a:chExt cx="10944224" cy="180000"/>
            </a:xfrm>
          </p:grpSpPr>
          <p:cxnSp>
            <p:nvCxnSpPr>
              <p:cNvPr id="124"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5" name="Gruppieren 114"/>
            <p:cNvGrpSpPr/>
            <p:nvPr userDrawn="1"/>
          </p:nvGrpSpPr>
          <p:grpSpPr>
            <a:xfrm>
              <a:off x="288925" y="-308570"/>
              <a:ext cx="10944224" cy="180000"/>
              <a:chOff x="288925" y="-308570"/>
              <a:chExt cx="10944224" cy="180000"/>
            </a:xfrm>
          </p:grpSpPr>
          <p:cxnSp>
            <p:nvCxnSpPr>
              <p:cNvPr id="116"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611655355"/>
      </p:ext>
    </p:extLst>
  </p:cSld>
  <p:clrMapOvr>
    <a:masterClrMapping/>
  </p:clrMapOvr>
  <p:extLst>
    <p:ext uri="{DCECCB84-F9BA-43D5-87BE-67443E8EF086}">
      <p15:sldGuideLst xmlns:p15="http://schemas.microsoft.com/office/powerpoint/2012/main">
        <p15:guide id="1" orient="horz" pos="2042" userDrawn="1">
          <p15:clr>
            <a:srgbClr val="FBAE40"/>
          </p15:clr>
        </p15:guide>
        <p15:guide id="2" pos="362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lide Divider Blue">
    <p:bg>
      <p:bgPr>
        <a:solidFill>
          <a:srgbClr val="12276E"/>
        </a:solidFill>
        <a:effectLst/>
      </p:bgPr>
    </p:bg>
    <p:spTree>
      <p:nvGrpSpPr>
        <p:cNvPr id="1" name=""/>
        <p:cNvGrpSpPr/>
        <p:nvPr/>
      </p:nvGrpSpPr>
      <p:grpSpPr>
        <a:xfrm>
          <a:off x="0" y="0"/>
          <a:ext cx="0" cy="0"/>
          <a:chOff x="0" y="0"/>
          <a:chExt cx="0" cy="0"/>
        </a:xfrm>
      </p:grpSpPr>
      <p:sp>
        <p:nvSpPr>
          <p:cNvPr id="9" name="Textfeld 8"/>
          <p:cNvSpPr txBox="1"/>
          <p:nvPr userDrawn="1"/>
        </p:nvSpPr>
        <p:spPr>
          <a:xfrm>
            <a:off x="4999758" y="6073625"/>
            <a:ext cx="1615148" cy="261931"/>
          </a:xfrm>
          <a:prstGeom prst="rect">
            <a:avLst/>
          </a:prstGeom>
          <a:noFill/>
        </p:spPr>
        <p:txBody>
          <a:bodyPr wrap="square" lIns="0" tIns="0" rIns="0" bIns="0" rtlCol="0">
            <a:noAutofit/>
          </a:bodyPr>
          <a:lstStyle/>
          <a:p>
            <a:endParaRPr lang="de-DE" dirty="0"/>
          </a:p>
        </p:txBody>
      </p:sp>
      <p:sp>
        <p:nvSpPr>
          <p:cNvPr id="4" name="Textplatzhalter 3"/>
          <p:cNvSpPr>
            <a:spLocks noGrp="1"/>
          </p:cNvSpPr>
          <p:nvPr>
            <p:ph type="body" sz="quarter" idx="12" hasCustomPrompt="1"/>
          </p:nvPr>
        </p:nvSpPr>
        <p:spPr>
          <a:xfrm>
            <a:off x="288000" y="1609200"/>
            <a:ext cx="10945150" cy="2217600"/>
          </a:xfrm>
        </p:spPr>
        <p:txBody>
          <a:bodyPr>
            <a:noAutofit/>
          </a:bodyPr>
          <a:lstStyle>
            <a:lvl1pPr>
              <a:lnSpc>
                <a:spcPct val="104000"/>
              </a:lnSpc>
              <a:spcBef>
                <a:spcPts val="0"/>
              </a:spcBef>
              <a:defRPr sz="4800" b="1">
                <a:solidFill>
                  <a:schemeClr val="bg1"/>
                </a:solidFill>
              </a:defRPr>
            </a:lvl1pPr>
          </a:lstStyle>
          <a:p>
            <a:pPr lvl="0"/>
            <a:r>
              <a:rPr lang="de-DE" dirty="0"/>
              <a:t>Slide </a:t>
            </a:r>
            <a:r>
              <a:rPr lang="de-DE" dirty="0" err="1"/>
              <a:t>Divider</a:t>
            </a:r>
            <a:br>
              <a:rPr lang="de-DE" dirty="0"/>
            </a:br>
            <a:r>
              <a:rPr lang="de-DE" dirty="0"/>
              <a:t>Arial </a:t>
            </a:r>
            <a:r>
              <a:rPr lang="de-DE" dirty="0" err="1"/>
              <a:t>Bold</a:t>
            </a:r>
            <a:br>
              <a:rPr lang="de-DE" dirty="0"/>
            </a:br>
            <a:r>
              <a:rPr lang="de-DE" dirty="0"/>
              <a:t>48/54/66 </a:t>
            </a:r>
            <a:r>
              <a:rPr lang="de-DE" dirty="0" err="1"/>
              <a:t>pt</a:t>
            </a:r>
            <a:endParaRPr lang="de-DE" dirty="0"/>
          </a:p>
        </p:txBody>
      </p:sp>
      <p:grpSp>
        <p:nvGrpSpPr>
          <p:cNvPr id="109" name="Gruppieren 108"/>
          <p:cNvGrpSpPr/>
          <p:nvPr userDrawn="1"/>
        </p:nvGrpSpPr>
        <p:grpSpPr>
          <a:xfrm>
            <a:off x="-348582" y="-308570"/>
            <a:ext cx="12206900" cy="7126900"/>
            <a:chOff x="-348582" y="-308570"/>
            <a:chExt cx="12206900" cy="7126900"/>
          </a:xfrm>
        </p:grpSpPr>
        <p:grpSp>
          <p:nvGrpSpPr>
            <p:cNvPr id="110" name="Gruppieren 109"/>
            <p:cNvGrpSpPr/>
            <p:nvPr userDrawn="1"/>
          </p:nvGrpSpPr>
          <p:grpSpPr>
            <a:xfrm>
              <a:off x="-348582" y="362069"/>
              <a:ext cx="180000" cy="5931473"/>
              <a:chOff x="-348582" y="362069"/>
              <a:chExt cx="180000" cy="5931473"/>
            </a:xfrm>
          </p:grpSpPr>
          <p:cxnSp>
            <p:nvCxnSpPr>
              <p:cNvPr id="137"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1" name="Gruppieren 110"/>
            <p:cNvGrpSpPr/>
            <p:nvPr userDrawn="1"/>
          </p:nvGrpSpPr>
          <p:grpSpPr>
            <a:xfrm>
              <a:off x="11678318" y="362069"/>
              <a:ext cx="180000" cy="5931473"/>
              <a:chOff x="11678318" y="362069"/>
              <a:chExt cx="180000" cy="5931473"/>
            </a:xfrm>
          </p:grpSpPr>
          <p:cxnSp>
            <p:nvCxnSpPr>
              <p:cNvPr id="130"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2" name="Gruppieren 111"/>
            <p:cNvGrpSpPr/>
            <p:nvPr userDrawn="1"/>
          </p:nvGrpSpPr>
          <p:grpSpPr>
            <a:xfrm>
              <a:off x="288925" y="6638330"/>
              <a:ext cx="10944224" cy="180000"/>
              <a:chOff x="288925" y="6638330"/>
              <a:chExt cx="10944224" cy="180000"/>
            </a:xfrm>
          </p:grpSpPr>
          <p:cxnSp>
            <p:nvCxnSpPr>
              <p:cNvPr id="122"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3" name="Gruppieren 112"/>
            <p:cNvGrpSpPr/>
            <p:nvPr userDrawn="1"/>
          </p:nvGrpSpPr>
          <p:grpSpPr>
            <a:xfrm>
              <a:off x="288925" y="-308570"/>
              <a:ext cx="10944224" cy="180000"/>
              <a:chOff x="288925" y="-308570"/>
              <a:chExt cx="10944224" cy="180000"/>
            </a:xfrm>
          </p:grpSpPr>
          <p:cxnSp>
            <p:nvCxnSpPr>
              <p:cNvPr id="114"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519797754"/>
      </p:ext>
    </p:extLst>
  </p:cSld>
  <p:clrMapOvr>
    <a:masterClrMapping/>
  </p:clrMapOvr>
  <p:extLst>
    <p:ext uri="{DCECCB84-F9BA-43D5-87BE-67443E8EF086}">
      <p15:sldGuideLst xmlns:p15="http://schemas.microsoft.com/office/powerpoint/2012/main">
        <p15:guide id="1" orient="horz" pos="2042" userDrawn="1">
          <p15:clr>
            <a:srgbClr val="FBAE40"/>
          </p15:clr>
        </p15:guide>
        <p15:guide id="2" pos="3629"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lide Divider Full Size Imag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9" name="Textfeld 8"/>
          <p:cNvSpPr txBox="1"/>
          <p:nvPr userDrawn="1"/>
        </p:nvSpPr>
        <p:spPr>
          <a:xfrm>
            <a:off x="4999758" y="6073625"/>
            <a:ext cx="1615148" cy="261931"/>
          </a:xfrm>
          <a:prstGeom prst="rect">
            <a:avLst/>
          </a:prstGeom>
          <a:noFill/>
        </p:spPr>
        <p:txBody>
          <a:bodyPr wrap="square" lIns="0" tIns="0" rIns="0" bIns="0" rtlCol="0">
            <a:noAutofit/>
          </a:bodyPr>
          <a:lstStyle/>
          <a:p>
            <a:endParaRPr lang="de-DE" dirty="0"/>
          </a:p>
        </p:txBody>
      </p:sp>
      <p:sp>
        <p:nvSpPr>
          <p:cNvPr id="6" name="Textplatzhalter 3"/>
          <p:cNvSpPr>
            <a:spLocks noGrp="1"/>
          </p:cNvSpPr>
          <p:nvPr>
            <p:ph type="body" sz="quarter" idx="12" hasCustomPrompt="1"/>
          </p:nvPr>
        </p:nvSpPr>
        <p:spPr>
          <a:xfrm>
            <a:off x="288000" y="1609200"/>
            <a:ext cx="10945150" cy="2217600"/>
          </a:xfrm>
        </p:spPr>
        <p:txBody>
          <a:bodyPr>
            <a:noAutofit/>
          </a:bodyPr>
          <a:lstStyle>
            <a:lvl1pPr>
              <a:lnSpc>
                <a:spcPct val="104000"/>
              </a:lnSpc>
              <a:spcBef>
                <a:spcPts val="0"/>
              </a:spcBef>
              <a:defRPr sz="4800" b="1">
                <a:solidFill>
                  <a:schemeClr val="bg1"/>
                </a:solidFill>
              </a:defRPr>
            </a:lvl1pPr>
          </a:lstStyle>
          <a:p>
            <a:pPr lvl="0"/>
            <a:r>
              <a:rPr lang="de-DE" dirty="0"/>
              <a:t>Slide </a:t>
            </a:r>
            <a:r>
              <a:rPr lang="de-DE" dirty="0" err="1"/>
              <a:t>Divider</a:t>
            </a:r>
            <a:br>
              <a:rPr lang="de-DE" dirty="0"/>
            </a:br>
            <a:r>
              <a:rPr lang="de-DE" dirty="0"/>
              <a:t>Arial </a:t>
            </a:r>
            <a:r>
              <a:rPr lang="de-DE" dirty="0" err="1"/>
              <a:t>Bold</a:t>
            </a:r>
            <a:br>
              <a:rPr lang="de-DE" dirty="0"/>
            </a:br>
            <a:r>
              <a:rPr lang="de-DE" dirty="0"/>
              <a:t>48/54/66 </a:t>
            </a:r>
            <a:r>
              <a:rPr lang="de-DE" dirty="0" err="1"/>
              <a:t>pt</a:t>
            </a:r>
            <a:endParaRPr lang="de-DE" dirty="0"/>
          </a:p>
        </p:txBody>
      </p:sp>
      <p:grpSp>
        <p:nvGrpSpPr>
          <p:cNvPr id="109" name="Gruppieren 108"/>
          <p:cNvGrpSpPr/>
          <p:nvPr userDrawn="1"/>
        </p:nvGrpSpPr>
        <p:grpSpPr>
          <a:xfrm>
            <a:off x="-348582" y="-308570"/>
            <a:ext cx="12206900" cy="7126900"/>
            <a:chOff x="-348582" y="-308570"/>
            <a:chExt cx="12206900" cy="7126900"/>
          </a:xfrm>
        </p:grpSpPr>
        <p:grpSp>
          <p:nvGrpSpPr>
            <p:cNvPr id="110" name="Gruppieren 109"/>
            <p:cNvGrpSpPr/>
            <p:nvPr userDrawn="1"/>
          </p:nvGrpSpPr>
          <p:grpSpPr>
            <a:xfrm>
              <a:off x="-348582" y="362069"/>
              <a:ext cx="180000" cy="5931473"/>
              <a:chOff x="-348582" y="362069"/>
              <a:chExt cx="180000" cy="5931473"/>
            </a:xfrm>
          </p:grpSpPr>
          <p:cxnSp>
            <p:nvCxnSpPr>
              <p:cNvPr id="137"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1" name="Gruppieren 110"/>
            <p:cNvGrpSpPr/>
            <p:nvPr userDrawn="1"/>
          </p:nvGrpSpPr>
          <p:grpSpPr>
            <a:xfrm>
              <a:off x="11678318" y="362069"/>
              <a:ext cx="180000" cy="5931473"/>
              <a:chOff x="11678318" y="362069"/>
              <a:chExt cx="180000" cy="5931473"/>
            </a:xfrm>
          </p:grpSpPr>
          <p:cxnSp>
            <p:nvCxnSpPr>
              <p:cNvPr id="130"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2" name="Gruppieren 111"/>
            <p:cNvGrpSpPr/>
            <p:nvPr userDrawn="1"/>
          </p:nvGrpSpPr>
          <p:grpSpPr>
            <a:xfrm>
              <a:off x="288925" y="6638330"/>
              <a:ext cx="10944224" cy="180000"/>
              <a:chOff x="288925" y="6638330"/>
              <a:chExt cx="10944224" cy="180000"/>
            </a:xfrm>
          </p:grpSpPr>
          <p:cxnSp>
            <p:nvCxnSpPr>
              <p:cNvPr id="122"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3" name="Gruppieren 112"/>
            <p:cNvGrpSpPr/>
            <p:nvPr userDrawn="1"/>
          </p:nvGrpSpPr>
          <p:grpSpPr>
            <a:xfrm>
              <a:off x="288925" y="-308570"/>
              <a:ext cx="10944224" cy="180000"/>
              <a:chOff x="288925" y="-308570"/>
              <a:chExt cx="10944224" cy="180000"/>
            </a:xfrm>
          </p:grpSpPr>
          <p:cxnSp>
            <p:nvCxnSpPr>
              <p:cNvPr id="114"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171617450"/>
      </p:ext>
    </p:extLst>
  </p:cSld>
  <p:clrMapOvr>
    <a:masterClrMapping/>
  </p:clrMapOvr>
  <p:extLst>
    <p:ext uri="{DCECCB84-F9BA-43D5-87BE-67443E8EF086}">
      <p15:sldGuideLst xmlns:p15="http://schemas.microsoft.com/office/powerpoint/2012/main">
        <p15:guide id="1" orient="horz" pos="2042" userDrawn="1">
          <p15:clr>
            <a:srgbClr val="FBAE40"/>
          </p15:clr>
        </p15:guide>
        <p15:guide id="2" pos="362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1 Column">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1"/>
            </p:custDataLst>
            <p:extLst>
              <p:ext uri="{D42A27DB-BD31-4B8C-83A1-F6EECF244321}">
                <p14:modId xmlns:p14="http://schemas.microsoft.com/office/powerpoint/2010/main" val="5981772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2" name="Objek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3" name="Textplatzhalter 2"/>
          <p:cNvSpPr>
            <a:spLocks noGrp="1"/>
          </p:cNvSpPr>
          <p:nvPr>
            <p:ph type="body" sz="quarter" idx="10" hasCustomPrompt="1"/>
          </p:nvPr>
        </p:nvSpPr>
        <p:spPr>
          <a:xfrm>
            <a:off x="288000" y="511175"/>
            <a:ext cx="10945149" cy="664797"/>
          </a:xfrm>
        </p:spPr>
        <p:txBody>
          <a:bodyPr>
            <a:noAutofit/>
          </a:bodyPr>
          <a:lstStyle>
            <a:lvl1pPr>
              <a:lnSpc>
                <a:spcPct val="90000"/>
              </a:lnSpc>
              <a:spcBef>
                <a:spcPts val="0"/>
              </a:spcBef>
              <a:defRPr sz="2400" b="1" baseline="0">
                <a:solidFill>
                  <a:srgbClr val="12276E"/>
                </a:solidFill>
              </a:defRPr>
            </a:lvl1pPr>
          </a:lstStyle>
          <a:p>
            <a:pPr lvl="0"/>
            <a:r>
              <a:rPr lang="de-DE" dirty="0"/>
              <a:t>Action Title</a:t>
            </a:r>
            <a:br>
              <a:rPr lang="de-DE" dirty="0"/>
            </a:br>
            <a:r>
              <a:rPr lang="de-DE" dirty="0"/>
              <a:t>Arial </a:t>
            </a:r>
            <a:r>
              <a:rPr lang="de-DE" dirty="0" err="1"/>
              <a:t>Bold</a:t>
            </a:r>
            <a:r>
              <a:rPr lang="de-DE" dirty="0"/>
              <a:t>, 24 </a:t>
            </a:r>
            <a:r>
              <a:rPr lang="de-DE" dirty="0" err="1"/>
              <a:t>pt</a:t>
            </a:r>
            <a:endParaRPr lang="de-DE" dirty="0"/>
          </a:p>
        </p:txBody>
      </p:sp>
      <p:sp>
        <p:nvSpPr>
          <p:cNvPr id="20" name="Inhaltsplatzhalter 19"/>
          <p:cNvSpPr>
            <a:spLocks noGrp="1"/>
          </p:cNvSpPr>
          <p:nvPr>
            <p:ph sz="quarter" idx="13" hasCustomPrompt="1"/>
          </p:nvPr>
        </p:nvSpPr>
        <p:spPr>
          <a:xfrm>
            <a:off x="287999" y="1609725"/>
            <a:ext cx="10945150" cy="4225925"/>
          </a:xfrm>
        </p:spPr>
        <p:txBody>
          <a:bodyPr/>
          <a:lstStyle>
            <a:lvl1pPr>
              <a:defRPr/>
            </a:lvl1pPr>
          </a:lstStyle>
          <a:p>
            <a:pPr lvl="0"/>
            <a:r>
              <a:rPr lang="de-DE" dirty="0"/>
              <a:t>Click </a:t>
            </a:r>
            <a:r>
              <a:rPr lang="de-DE" dirty="0" err="1"/>
              <a:t>to</a:t>
            </a:r>
            <a:r>
              <a:rPr lang="de-DE" dirty="0"/>
              <a:t> </a:t>
            </a:r>
            <a:r>
              <a:rPr lang="de-DE" dirty="0" err="1"/>
              <a:t>edit</a:t>
            </a:r>
            <a:r>
              <a:rPr lang="de-DE" dirty="0"/>
              <a:t> </a:t>
            </a:r>
            <a:r>
              <a:rPr lang="de-DE" dirty="0" err="1"/>
              <a:t>text</a:t>
            </a:r>
            <a:endParaRPr lang="de-DE" dirty="0"/>
          </a:p>
          <a:p>
            <a:pPr lvl="1"/>
            <a:r>
              <a:rPr lang="de-DE" dirty="0"/>
              <a:t>Second Level</a:t>
            </a:r>
          </a:p>
          <a:p>
            <a:pPr lvl="2"/>
            <a:r>
              <a:rPr lang="de-DE" dirty="0"/>
              <a:t>Third Level</a:t>
            </a:r>
          </a:p>
          <a:p>
            <a:pPr lvl="3"/>
            <a:r>
              <a:rPr lang="de-DE" dirty="0" err="1"/>
              <a:t>Fourth</a:t>
            </a:r>
            <a:r>
              <a:rPr lang="de-DE" dirty="0"/>
              <a:t> Level</a:t>
            </a:r>
          </a:p>
          <a:p>
            <a:pPr lvl="4"/>
            <a:r>
              <a:rPr lang="de-DE" dirty="0" err="1"/>
              <a:t>Fifth</a:t>
            </a:r>
            <a:r>
              <a:rPr lang="de-DE" dirty="0"/>
              <a:t> Level</a:t>
            </a:r>
          </a:p>
        </p:txBody>
      </p:sp>
      <p:sp>
        <p:nvSpPr>
          <p:cNvPr id="7" name="Fußzeilenplatzhalter 4"/>
          <p:cNvSpPr>
            <a:spLocks noGrp="1"/>
          </p:cNvSpPr>
          <p:nvPr>
            <p:ph type="ftr" sz="quarter" idx="3"/>
          </p:nvPr>
        </p:nvSpPr>
        <p:spPr>
          <a:xfrm>
            <a:off x="288925" y="2381"/>
            <a:ext cx="10944225" cy="335550"/>
          </a:xfrm>
          <a:prstGeom prst="rect">
            <a:avLst/>
          </a:prstGeom>
        </p:spPr>
        <p:txBody>
          <a:bodyPr vert="horz" lIns="0" tIns="0" rIns="0" bIns="0" rtlCol="0" anchor="b"/>
          <a:lstStyle>
            <a:lvl1pPr algn="l">
              <a:lnSpc>
                <a:spcPct val="104000"/>
              </a:lnSpc>
              <a:defRPr sz="1100" b="1">
                <a:solidFill>
                  <a:schemeClr val="tx1"/>
                </a:solidFill>
              </a:defRPr>
            </a:lvl1pPr>
          </a:lstStyle>
          <a:p>
            <a:r>
              <a:rPr lang="de-DE" dirty="0"/>
              <a:t>Headline</a:t>
            </a:r>
          </a:p>
        </p:txBody>
      </p:sp>
    </p:spTree>
    <p:extLst>
      <p:ext uri="{BB962C8B-B14F-4D97-AF65-F5344CB8AC3E}">
        <p14:creationId xmlns:p14="http://schemas.microsoft.com/office/powerpoint/2010/main" val="3748291341"/>
      </p:ext>
    </p:extLst>
  </p:cSld>
  <p:clrMapOvr>
    <a:masterClrMapping/>
  </p:clrMapOvr>
  <p:hf hdr="0" dt="0"/>
  <p:extLst>
    <p:ext uri="{DCECCB84-F9BA-43D5-87BE-67443E8EF086}">
      <p15:sldGuideLst xmlns:p15="http://schemas.microsoft.com/office/powerpoint/2012/main">
        <p15:guide id="1" orient="horz" pos="2042" userDrawn="1">
          <p15:clr>
            <a:srgbClr val="FBAE40"/>
          </p15:clr>
        </p15:guide>
        <p15:guide id="2" pos="3629"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2 Columns">
    <p:spTree>
      <p:nvGrpSpPr>
        <p:cNvPr id="1" name=""/>
        <p:cNvGrpSpPr/>
        <p:nvPr/>
      </p:nvGrpSpPr>
      <p:grpSpPr>
        <a:xfrm>
          <a:off x="0" y="0"/>
          <a:ext cx="0" cy="0"/>
          <a:chOff x="0" y="0"/>
          <a:chExt cx="0" cy="0"/>
        </a:xfrm>
      </p:grpSpPr>
      <p:sp>
        <p:nvSpPr>
          <p:cNvPr id="23" name="Inhaltsplatzhalter 19"/>
          <p:cNvSpPr>
            <a:spLocks noGrp="1"/>
          </p:cNvSpPr>
          <p:nvPr>
            <p:ph sz="quarter" idx="13" hasCustomPrompt="1"/>
          </p:nvPr>
        </p:nvSpPr>
        <p:spPr>
          <a:xfrm>
            <a:off x="287999" y="1609725"/>
            <a:ext cx="5401601" cy="4225925"/>
          </a:xfrm>
        </p:spPr>
        <p:txBody>
          <a:bodyPr/>
          <a:lstStyle/>
          <a:p>
            <a:pPr lvl="0"/>
            <a:r>
              <a:rPr lang="de-DE" dirty="0"/>
              <a:t>Click </a:t>
            </a:r>
            <a:r>
              <a:rPr lang="de-DE" dirty="0" err="1"/>
              <a:t>to</a:t>
            </a:r>
            <a:r>
              <a:rPr lang="de-DE" dirty="0"/>
              <a:t> </a:t>
            </a:r>
            <a:r>
              <a:rPr lang="de-DE" dirty="0" err="1"/>
              <a:t>edit</a:t>
            </a:r>
            <a:r>
              <a:rPr lang="de-DE" dirty="0"/>
              <a:t> </a:t>
            </a:r>
            <a:r>
              <a:rPr lang="de-DE" dirty="0" err="1"/>
              <a:t>text</a:t>
            </a:r>
            <a:endParaRPr lang="de-DE" dirty="0"/>
          </a:p>
          <a:p>
            <a:pPr lvl="1"/>
            <a:r>
              <a:rPr lang="de-DE" dirty="0"/>
              <a:t>Second Level</a:t>
            </a:r>
          </a:p>
          <a:p>
            <a:pPr lvl="2"/>
            <a:r>
              <a:rPr lang="de-DE" dirty="0"/>
              <a:t>Third Level</a:t>
            </a:r>
          </a:p>
          <a:p>
            <a:pPr lvl="3"/>
            <a:r>
              <a:rPr lang="de-DE" dirty="0" err="1"/>
              <a:t>Fourth</a:t>
            </a:r>
            <a:r>
              <a:rPr lang="de-DE" dirty="0"/>
              <a:t> Level</a:t>
            </a:r>
          </a:p>
          <a:p>
            <a:pPr lvl="4"/>
            <a:r>
              <a:rPr lang="de-DE" dirty="0" err="1"/>
              <a:t>Fifth</a:t>
            </a:r>
            <a:r>
              <a:rPr lang="de-DE" dirty="0"/>
              <a:t> Level</a:t>
            </a:r>
          </a:p>
        </p:txBody>
      </p:sp>
      <p:sp>
        <p:nvSpPr>
          <p:cNvPr id="24" name="Inhaltsplatzhalter 19"/>
          <p:cNvSpPr>
            <a:spLocks noGrp="1"/>
          </p:cNvSpPr>
          <p:nvPr>
            <p:ph sz="quarter" idx="14" hasCustomPrompt="1"/>
          </p:nvPr>
        </p:nvSpPr>
        <p:spPr>
          <a:xfrm>
            <a:off x="5832475" y="1609725"/>
            <a:ext cx="5401601" cy="4225925"/>
          </a:xfrm>
        </p:spPr>
        <p:txBody>
          <a:bodyPr/>
          <a:lstStyle/>
          <a:p>
            <a:pPr lvl="0"/>
            <a:r>
              <a:rPr lang="de-DE" dirty="0"/>
              <a:t>Click </a:t>
            </a:r>
            <a:r>
              <a:rPr lang="de-DE" dirty="0" err="1"/>
              <a:t>to</a:t>
            </a:r>
            <a:r>
              <a:rPr lang="de-DE" dirty="0"/>
              <a:t> </a:t>
            </a:r>
            <a:r>
              <a:rPr lang="de-DE" dirty="0" err="1"/>
              <a:t>edit</a:t>
            </a:r>
            <a:r>
              <a:rPr lang="de-DE" dirty="0"/>
              <a:t> </a:t>
            </a:r>
            <a:r>
              <a:rPr lang="de-DE" dirty="0" err="1"/>
              <a:t>text</a:t>
            </a:r>
            <a:endParaRPr lang="de-DE" dirty="0"/>
          </a:p>
          <a:p>
            <a:pPr lvl="1"/>
            <a:r>
              <a:rPr lang="de-DE" dirty="0"/>
              <a:t>Second Level</a:t>
            </a:r>
          </a:p>
          <a:p>
            <a:pPr lvl="2"/>
            <a:r>
              <a:rPr lang="de-DE" dirty="0"/>
              <a:t>Third Level</a:t>
            </a:r>
          </a:p>
          <a:p>
            <a:pPr lvl="3"/>
            <a:r>
              <a:rPr lang="de-DE" dirty="0" err="1"/>
              <a:t>Fourth</a:t>
            </a:r>
            <a:r>
              <a:rPr lang="de-DE" dirty="0"/>
              <a:t> Level</a:t>
            </a:r>
          </a:p>
          <a:p>
            <a:pPr lvl="4"/>
            <a:r>
              <a:rPr lang="de-DE" dirty="0" err="1"/>
              <a:t>Fifth</a:t>
            </a:r>
            <a:r>
              <a:rPr lang="de-DE" dirty="0"/>
              <a:t> Level</a:t>
            </a:r>
          </a:p>
        </p:txBody>
      </p:sp>
      <p:sp>
        <p:nvSpPr>
          <p:cNvPr id="9" name="Fußzeilenplatzhalter 4"/>
          <p:cNvSpPr>
            <a:spLocks noGrp="1"/>
          </p:cNvSpPr>
          <p:nvPr>
            <p:ph type="ftr" sz="quarter" idx="3"/>
          </p:nvPr>
        </p:nvSpPr>
        <p:spPr>
          <a:xfrm>
            <a:off x="288925" y="2381"/>
            <a:ext cx="10944225" cy="335550"/>
          </a:xfrm>
          <a:prstGeom prst="rect">
            <a:avLst/>
          </a:prstGeom>
        </p:spPr>
        <p:txBody>
          <a:bodyPr vert="horz" lIns="0" tIns="0" rIns="0" bIns="0" rtlCol="0" anchor="b"/>
          <a:lstStyle>
            <a:lvl1pPr algn="l">
              <a:lnSpc>
                <a:spcPct val="104000"/>
              </a:lnSpc>
              <a:defRPr sz="1100" b="1">
                <a:solidFill>
                  <a:schemeClr val="tx1"/>
                </a:solidFill>
              </a:defRPr>
            </a:lvl1pPr>
          </a:lstStyle>
          <a:p>
            <a:r>
              <a:rPr lang="de-DE" dirty="0"/>
              <a:t>Headline</a:t>
            </a:r>
          </a:p>
        </p:txBody>
      </p:sp>
      <p:sp>
        <p:nvSpPr>
          <p:cNvPr id="10" name="Textplatzhalter 2"/>
          <p:cNvSpPr>
            <a:spLocks noGrp="1"/>
          </p:cNvSpPr>
          <p:nvPr>
            <p:ph type="body" sz="quarter" idx="10" hasCustomPrompt="1"/>
          </p:nvPr>
        </p:nvSpPr>
        <p:spPr>
          <a:xfrm>
            <a:off x="288000" y="511175"/>
            <a:ext cx="10945149" cy="664797"/>
          </a:xfrm>
        </p:spPr>
        <p:txBody>
          <a:bodyPr>
            <a:noAutofit/>
          </a:bodyPr>
          <a:lstStyle>
            <a:lvl1pPr>
              <a:lnSpc>
                <a:spcPct val="90000"/>
              </a:lnSpc>
              <a:spcBef>
                <a:spcPts val="0"/>
              </a:spcBef>
              <a:defRPr sz="2400" b="1" baseline="0">
                <a:solidFill>
                  <a:srgbClr val="12276E"/>
                </a:solidFill>
              </a:defRPr>
            </a:lvl1pPr>
          </a:lstStyle>
          <a:p>
            <a:pPr lvl="0"/>
            <a:r>
              <a:rPr lang="de-DE" dirty="0"/>
              <a:t>Action Title</a:t>
            </a:r>
            <a:br>
              <a:rPr lang="de-DE" dirty="0"/>
            </a:br>
            <a:r>
              <a:rPr lang="de-DE" dirty="0"/>
              <a:t>Arial </a:t>
            </a:r>
            <a:r>
              <a:rPr lang="de-DE" dirty="0" err="1"/>
              <a:t>Bold</a:t>
            </a:r>
            <a:r>
              <a:rPr lang="de-DE" dirty="0"/>
              <a:t>, 24 </a:t>
            </a:r>
            <a:r>
              <a:rPr lang="de-DE" dirty="0" err="1"/>
              <a:t>pt</a:t>
            </a:r>
            <a:endParaRPr lang="de-DE" dirty="0"/>
          </a:p>
        </p:txBody>
      </p:sp>
    </p:spTree>
    <p:extLst>
      <p:ext uri="{BB962C8B-B14F-4D97-AF65-F5344CB8AC3E}">
        <p14:creationId xmlns:p14="http://schemas.microsoft.com/office/powerpoint/2010/main" val="2394391421"/>
      </p:ext>
    </p:extLst>
  </p:cSld>
  <p:clrMapOvr>
    <a:masterClrMapping/>
  </p:clrMapOvr>
  <p:extLst>
    <p:ext uri="{DCECCB84-F9BA-43D5-87BE-67443E8EF086}">
      <p15:sldGuideLst xmlns:p15="http://schemas.microsoft.com/office/powerpoint/2012/main">
        <p15:guide id="1" orient="horz" pos="2042" userDrawn="1">
          <p15:clr>
            <a:srgbClr val="FBAE40"/>
          </p15:clr>
        </p15:guide>
        <p15:guide id="2" pos="3629"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3 Columns">
    <p:spTree>
      <p:nvGrpSpPr>
        <p:cNvPr id="1" name=""/>
        <p:cNvGrpSpPr/>
        <p:nvPr/>
      </p:nvGrpSpPr>
      <p:grpSpPr>
        <a:xfrm>
          <a:off x="0" y="0"/>
          <a:ext cx="0" cy="0"/>
          <a:chOff x="0" y="0"/>
          <a:chExt cx="0" cy="0"/>
        </a:xfrm>
      </p:grpSpPr>
      <p:sp>
        <p:nvSpPr>
          <p:cNvPr id="19" name="Inhaltsplatzhalter 19"/>
          <p:cNvSpPr>
            <a:spLocks noGrp="1"/>
          </p:cNvSpPr>
          <p:nvPr>
            <p:ph sz="quarter" idx="13" hasCustomPrompt="1"/>
          </p:nvPr>
        </p:nvSpPr>
        <p:spPr>
          <a:xfrm>
            <a:off x="287999" y="1609725"/>
            <a:ext cx="3549600" cy="4225925"/>
          </a:xfrm>
        </p:spPr>
        <p:txBody>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de-DE" dirty="0"/>
              <a:t>Click </a:t>
            </a:r>
            <a:r>
              <a:rPr lang="de-DE" dirty="0" err="1"/>
              <a:t>to</a:t>
            </a:r>
            <a:r>
              <a:rPr lang="de-DE" dirty="0"/>
              <a:t> </a:t>
            </a:r>
            <a:r>
              <a:rPr lang="de-DE" dirty="0" err="1"/>
              <a:t>edit</a:t>
            </a:r>
            <a:r>
              <a:rPr lang="de-DE" dirty="0"/>
              <a:t> </a:t>
            </a:r>
            <a:r>
              <a:rPr lang="de-DE" dirty="0" err="1"/>
              <a:t>text</a:t>
            </a:r>
            <a:endParaRPr lang="de-DE" dirty="0"/>
          </a:p>
          <a:p>
            <a:pPr lvl="1"/>
            <a:r>
              <a:rPr lang="de-DE" dirty="0"/>
              <a:t>Second Level</a:t>
            </a:r>
          </a:p>
          <a:p>
            <a:pPr lvl="2"/>
            <a:r>
              <a:rPr lang="de-DE" dirty="0"/>
              <a:t>Third Level</a:t>
            </a:r>
          </a:p>
          <a:p>
            <a:pPr lvl="3"/>
            <a:r>
              <a:rPr lang="de-DE" dirty="0" err="1"/>
              <a:t>Fourth</a:t>
            </a:r>
            <a:r>
              <a:rPr lang="de-DE" dirty="0"/>
              <a:t> Level</a:t>
            </a:r>
          </a:p>
          <a:p>
            <a:pPr lvl="4"/>
            <a:r>
              <a:rPr lang="de-DE" dirty="0" err="1"/>
              <a:t>Fifth</a:t>
            </a:r>
            <a:r>
              <a:rPr lang="de-DE" dirty="0"/>
              <a:t> Level</a:t>
            </a:r>
          </a:p>
        </p:txBody>
      </p:sp>
      <p:sp>
        <p:nvSpPr>
          <p:cNvPr id="26" name="Inhaltsplatzhalter 19"/>
          <p:cNvSpPr>
            <a:spLocks noGrp="1"/>
          </p:cNvSpPr>
          <p:nvPr>
            <p:ph sz="quarter" idx="14" hasCustomPrompt="1"/>
          </p:nvPr>
        </p:nvSpPr>
        <p:spPr>
          <a:xfrm>
            <a:off x="3981600" y="1609725"/>
            <a:ext cx="3549600" cy="4225925"/>
          </a:xfrm>
        </p:spPr>
        <p:txBody>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de-DE" dirty="0"/>
              <a:t>Click </a:t>
            </a:r>
            <a:r>
              <a:rPr lang="de-DE" dirty="0" err="1"/>
              <a:t>to</a:t>
            </a:r>
            <a:r>
              <a:rPr lang="de-DE" dirty="0"/>
              <a:t> </a:t>
            </a:r>
            <a:r>
              <a:rPr lang="de-DE" dirty="0" err="1"/>
              <a:t>edit</a:t>
            </a:r>
            <a:r>
              <a:rPr lang="de-DE" dirty="0"/>
              <a:t> </a:t>
            </a:r>
            <a:r>
              <a:rPr lang="de-DE" dirty="0" err="1"/>
              <a:t>text</a:t>
            </a:r>
            <a:endParaRPr lang="de-DE" dirty="0"/>
          </a:p>
          <a:p>
            <a:pPr lvl="1"/>
            <a:r>
              <a:rPr lang="de-DE" dirty="0"/>
              <a:t>Second Level</a:t>
            </a:r>
          </a:p>
          <a:p>
            <a:pPr lvl="2"/>
            <a:r>
              <a:rPr lang="de-DE" dirty="0"/>
              <a:t>Third Level</a:t>
            </a:r>
          </a:p>
          <a:p>
            <a:pPr lvl="3"/>
            <a:r>
              <a:rPr lang="de-DE" dirty="0" err="1"/>
              <a:t>Fourth</a:t>
            </a:r>
            <a:r>
              <a:rPr lang="de-DE" dirty="0"/>
              <a:t> Level</a:t>
            </a:r>
          </a:p>
          <a:p>
            <a:pPr lvl="4"/>
            <a:r>
              <a:rPr lang="de-DE" dirty="0" err="1"/>
              <a:t>Fifth</a:t>
            </a:r>
            <a:r>
              <a:rPr lang="de-DE" dirty="0"/>
              <a:t> Level</a:t>
            </a:r>
          </a:p>
        </p:txBody>
      </p:sp>
      <p:sp>
        <p:nvSpPr>
          <p:cNvPr id="27" name="Inhaltsplatzhalter 19"/>
          <p:cNvSpPr>
            <a:spLocks noGrp="1"/>
          </p:cNvSpPr>
          <p:nvPr>
            <p:ph sz="quarter" idx="15" hasCustomPrompt="1"/>
          </p:nvPr>
        </p:nvSpPr>
        <p:spPr>
          <a:xfrm>
            <a:off x="7683549" y="1609725"/>
            <a:ext cx="3549600" cy="4225925"/>
          </a:xfrm>
        </p:spPr>
        <p:txBody>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de-DE" dirty="0"/>
              <a:t>Click </a:t>
            </a:r>
            <a:r>
              <a:rPr lang="de-DE" dirty="0" err="1"/>
              <a:t>to</a:t>
            </a:r>
            <a:r>
              <a:rPr lang="de-DE" dirty="0"/>
              <a:t> </a:t>
            </a:r>
            <a:r>
              <a:rPr lang="de-DE" dirty="0" err="1"/>
              <a:t>edit</a:t>
            </a:r>
            <a:r>
              <a:rPr lang="de-DE" dirty="0"/>
              <a:t> </a:t>
            </a:r>
            <a:r>
              <a:rPr lang="de-DE" dirty="0" err="1"/>
              <a:t>text</a:t>
            </a:r>
            <a:endParaRPr lang="de-DE" dirty="0"/>
          </a:p>
          <a:p>
            <a:pPr lvl="1"/>
            <a:r>
              <a:rPr lang="de-DE" dirty="0"/>
              <a:t>Second Level</a:t>
            </a:r>
          </a:p>
          <a:p>
            <a:pPr lvl="2"/>
            <a:r>
              <a:rPr lang="de-DE" dirty="0"/>
              <a:t>Third Level</a:t>
            </a:r>
          </a:p>
          <a:p>
            <a:pPr lvl="3"/>
            <a:r>
              <a:rPr lang="de-DE" dirty="0" err="1"/>
              <a:t>Fourth</a:t>
            </a:r>
            <a:r>
              <a:rPr lang="de-DE" dirty="0"/>
              <a:t> Level</a:t>
            </a:r>
          </a:p>
          <a:p>
            <a:pPr lvl="4"/>
            <a:r>
              <a:rPr lang="de-DE" dirty="0" err="1"/>
              <a:t>Fifth</a:t>
            </a:r>
            <a:r>
              <a:rPr lang="de-DE" dirty="0"/>
              <a:t> Level</a:t>
            </a:r>
          </a:p>
        </p:txBody>
      </p:sp>
      <p:sp>
        <p:nvSpPr>
          <p:cNvPr id="9" name="Fußzeilenplatzhalter 4"/>
          <p:cNvSpPr>
            <a:spLocks noGrp="1"/>
          </p:cNvSpPr>
          <p:nvPr>
            <p:ph type="ftr" sz="quarter" idx="3"/>
          </p:nvPr>
        </p:nvSpPr>
        <p:spPr>
          <a:xfrm>
            <a:off x="288925" y="2381"/>
            <a:ext cx="10944225" cy="335550"/>
          </a:xfrm>
          <a:prstGeom prst="rect">
            <a:avLst/>
          </a:prstGeom>
        </p:spPr>
        <p:txBody>
          <a:bodyPr vert="horz" lIns="0" tIns="0" rIns="0" bIns="0" rtlCol="0" anchor="b"/>
          <a:lstStyle>
            <a:lvl1pPr algn="l">
              <a:lnSpc>
                <a:spcPct val="104000"/>
              </a:lnSpc>
              <a:defRPr sz="1100" b="1">
                <a:solidFill>
                  <a:schemeClr val="tx1"/>
                </a:solidFill>
              </a:defRPr>
            </a:lvl1pPr>
          </a:lstStyle>
          <a:p>
            <a:r>
              <a:rPr lang="de-DE" dirty="0"/>
              <a:t>Headline</a:t>
            </a:r>
          </a:p>
        </p:txBody>
      </p:sp>
      <p:sp>
        <p:nvSpPr>
          <p:cNvPr id="10" name="Textplatzhalter 2"/>
          <p:cNvSpPr>
            <a:spLocks noGrp="1"/>
          </p:cNvSpPr>
          <p:nvPr>
            <p:ph type="body" sz="quarter" idx="10" hasCustomPrompt="1"/>
          </p:nvPr>
        </p:nvSpPr>
        <p:spPr>
          <a:xfrm>
            <a:off x="288000" y="511175"/>
            <a:ext cx="10945149" cy="664797"/>
          </a:xfrm>
        </p:spPr>
        <p:txBody>
          <a:bodyPr>
            <a:noAutofit/>
          </a:bodyPr>
          <a:lstStyle>
            <a:lvl1pPr>
              <a:lnSpc>
                <a:spcPct val="90000"/>
              </a:lnSpc>
              <a:spcBef>
                <a:spcPts val="0"/>
              </a:spcBef>
              <a:defRPr sz="2400" b="1" baseline="0">
                <a:solidFill>
                  <a:srgbClr val="12276E"/>
                </a:solidFill>
              </a:defRPr>
            </a:lvl1pPr>
          </a:lstStyle>
          <a:p>
            <a:pPr lvl="0"/>
            <a:r>
              <a:rPr lang="de-DE" dirty="0"/>
              <a:t>Action Title</a:t>
            </a:r>
            <a:br>
              <a:rPr lang="de-DE" dirty="0"/>
            </a:br>
            <a:r>
              <a:rPr lang="de-DE" dirty="0"/>
              <a:t>Arial </a:t>
            </a:r>
            <a:r>
              <a:rPr lang="de-DE" dirty="0" err="1"/>
              <a:t>Bold</a:t>
            </a:r>
            <a:r>
              <a:rPr lang="de-DE" dirty="0"/>
              <a:t>, 24 </a:t>
            </a:r>
            <a:r>
              <a:rPr lang="de-DE" dirty="0" err="1"/>
              <a:t>pt</a:t>
            </a:r>
            <a:endParaRPr lang="de-DE" dirty="0"/>
          </a:p>
        </p:txBody>
      </p:sp>
    </p:spTree>
    <p:extLst>
      <p:ext uri="{BB962C8B-B14F-4D97-AF65-F5344CB8AC3E}">
        <p14:creationId xmlns:p14="http://schemas.microsoft.com/office/powerpoint/2010/main" val="3273949510"/>
      </p:ext>
    </p:extLst>
  </p:cSld>
  <p:clrMapOvr>
    <a:masterClrMapping/>
  </p:clrMapOvr>
  <p:extLst>
    <p:ext uri="{DCECCB84-F9BA-43D5-87BE-67443E8EF086}">
      <p15:sldGuideLst xmlns:p15="http://schemas.microsoft.com/office/powerpoint/2012/main">
        <p15:guide id="1" orient="horz" pos="2042" userDrawn="1">
          <p15:clr>
            <a:srgbClr val="FBAE40"/>
          </p15:clr>
        </p15:guide>
        <p15:guide id="2" pos="3629"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4 Columns">
    <p:spTree>
      <p:nvGrpSpPr>
        <p:cNvPr id="1" name=""/>
        <p:cNvGrpSpPr/>
        <p:nvPr/>
      </p:nvGrpSpPr>
      <p:grpSpPr>
        <a:xfrm>
          <a:off x="0" y="0"/>
          <a:ext cx="0" cy="0"/>
          <a:chOff x="0" y="0"/>
          <a:chExt cx="0" cy="0"/>
        </a:xfrm>
      </p:grpSpPr>
      <p:sp>
        <p:nvSpPr>
          <p:cNvPr id="21" name="Inhaltsplatzhalter 19"/>
          <p:cNvSpPr>
            <a:spLocks noGrp="1"/>
          </p:cNvSpPr>
          <p:nvPr>
            <p:ph sz="quarter" idx="13" hasCustomPrompt="1"/>
          </p:nvPr>
        </p:nvSpPr>
        <p:spPr>
          <a:xfrm>
            <a:off x="287999" y="1609725"/>
            <a:ext cx="2628000" cy="4225925"/>
          </a:xfrm>
        </p:spPr>
        <p:txBody>
          <a:bodyPr/>
          <a:lstStyle/>
          <a:p>
            <a:pPr lvl="0"/>
            <a:r>
              <a:rPr lang="de-DE" dirty="0"/>
              <a:t>Click </a:t>
            </a:r>
            <a:r>
              <a:rPr lang="de-DE" dirty="0" err="1"/>
              <a:t>to</a:t>
            </a:r>
            <a:r>
              <a:rPr lang="de-DE" dirty="0"/>
              <a:t> </a:t>
            </a:r>
            <a:r>
              <a:rPr lang="de-DE" dirty="0" err="1"/>
              <a:t>edit</a:t>
            </a:r>
            <a:r>
              <a:rPr lang="de-DE" dirty="0"/>
              <a:t> </a:t>
            </a:r>
            <a:r>
              <a:rPr lang="de-DE" dirty="0" err="1"/>
              <a:t>text</a:t>
            </a:r>
            <a:endParaRPr lang="de-DE" dirty="0"/>
          </a:p>
          <a:p>
            <a:pPr lvl="1"/>
            <a:r>
              <a:rPr lang="de-DE" dirty="0"/>
              <a:t>Second Level</a:t>
            </a:r>
          </a:p>
          <a:p>
            <a:pPr lvl="2"/>
            <a:r>
              <a:rPr lang="de-DE" dirty="0"/>
              <a:t>Third Level</a:t>
            </a:r>
          </a:p>
          <a:p>
            <a:pPr lvl="3"/>
            <a:r>
              <a:rPr lang="de-DE" dirty="0" err="1"/>
              <a:t>Fourth</a:t>
            </a:r>
            <a:r>
              <a:rPr lang="de-DE" dirty="0"/>
              <a:t> Level</a:t>
            </a:r>
          </a:p>
          <a:p>
            <a:pPr lvl="4"/>
            <a:r>
              <a:rPr lang="de-DE" dirty="0" err="1"/>
              <a:t>Fifth</a:t>
            </a:r>
            <a:r>
              <a:rPr lang="de-DE" dirty="0"/>
              <a:t> Level</a:t>
            </a:r>
          </a:p>
        </p:txBody>
      </p:sp>
      <p:sp>
        <p:nvSpPr>
          <p:cNvPr id="22" name="Inhaltsplatzhalter 19"/>
          <p:cNvSpPr>
            <a:spLocks noGrp="1"/>
          </p:cNvSpPr>
          <p:nvPr>
            <p:ph sz="quarter" idx="14" hasCustomPrompt="1"/>
          </p:nvPr>
        </p:nvSpPr>
        <p:spPr>
          <a:xfrm>
            <a:off x="3060700" y="1609725"/>
            <a:ext cx="2628000" cy="4225925"/>
          </a:xfrm>
        </p:spPr>
        <p:txBody>
          <a:bodyPr/>
          <a:lstStyle/>
          <a:p>
            <a:pPr lvl="0"/>
            <a:r>
              <a:rPr lang="de-DE" dirty="0"/>
              <a:t>Click </a:t>
            </a:r>
            <a:r>
              <a:rPr lang="de-DE" dirty="0" err="1"/>
              <a:t>to</a:t>
            </a:r>
            <a:r>
              <a:rPr lang="de-DE" dirty="0"/>
              <a:t> </a:t>
            </a:r>
            <a:r>
              <a:rPr lang="de-DE" dirty="0" err="1"/>
              <a:t>edit</a:t>
            </a:r>
            <a:r>
              <a:rPr lang="de-DE" dirty="0"/>
              <a:t> </a:t>
            </a:r>
            <a:r>
              <a:rPr lang="de-DE" dirty="0" err="1"/>
              <a:t>text</a:t>
            </a:r>
            <a:endParaRPr lang="de-DE" dirty="0"/>
          </a:p>
          <a:p>
            <a:pPr lvl="1"/>
            <a:r>
              <a:rPr lang="de-DE" dirty="0"/>
              <a:t>Second Level</a:t>
            </a:r>
          </a:p>
          <a:p>
            <a:pPr lvl="2"/>
            <a:r>
              <a:rPr lang="de-DE" dirty="0"/>
              <a:t>Third Level</a:t>
            </a:r>
          </a:p>
          <a:p>
            <a:pPr lvl="3"/>
            <a:r>
              <a:rPr lang="de-DE" dirty="0" err="1"/>
              <a:t>Fourth</a:t>
            </a:r>
            <a:r>
              <a:rPr lang="de-DE" dirty="0"/>
              <a:t> Level</a:t>
            </a:r>
          </a:p>
          <a:p>
            <a:pPr lvl="4"/>
            <a:r>
              <a:rPr lang="de-DE" dirty="0" err="1"/>
              <a:t>Fifth</a:t>
            </a:r>
            <a:r>
              <a:rPr lang="de-DE" dirty="0"/>
              <a:t> Level</a:t>
            </a:r>
          </a:p>
        </p:txBody>
      </p:sp>
      <p:sp>
        <p:nvSpPr>
          <p:cNvPr id="23" name="Inhaltsplatzhalter 19"/>
          <p:cNvSpPr>
            <a:spLocks noGrp="1"/>
          </p:cNvSpPr>
          <p:nvPr>
            <p:ph sz="quarter" idx="15" hasCustomPrompt="1"/>
          </p:nvPr>
        </p:nvSpPr>
        <p:spPr>
          <a:xfrm>
            <a:off x="5832475" y="1609725"/>
            <a:ext cx="2628000" cy="4225925"/>
          </a:xfrm>
        </p:spPr>
        <p:txBody>
          <a:bodyPr/>
          <a:lstStyle/>
          <a:p>
            <a:pPr lvl="0"/>
            <a:r>
              <a:rPr lang="de-DE" dirty="0"/>
              <a:t>Click </a:t>
            </a:r>
            <a:r>
              <a:rPr lang="de-DE" dirty="0" err="1"/>
              <a:t>to</a:t>
            </a:r>
            <a:r>
              <a:rPr lang="de-DE" dirty="0"/>
              <a:t> </a:t>
            </a:r>
            <a:r>
              <a:rPr lang="de-DE" dirty="0" err="1"/>
              <a:t>edit</a:t>
            </a:r>
            <a:r>
              <a:rPr lang="de-DE" dirty="0"/>
              <a:t> </a:t>
            </a:r>
            <a:r>
              <a:rPr lang="de-DE" dirty="0" err="1"/>
              <a:t>text</a:t>
            </a:r>
            <a:endParaRPr lang="de-DE" dirty="0"/>
          </a:p>
          <a:p>
            <a:pPr lvl="1"/>
            <a:r>
              <a:rPr lang="de-DE" dirty="0"/>
              <a:t>Second Level</a:t>
            </a:r>
          </a:p>
          <a:p>
            <a:pPr lvl="2"/>
            <a:r>
              <a:rPr lang="de-DE" dirty="0"/>
              <a:t>Third Level</a:t>
            </a:r>
          </a:p>
          <a:p>
            <a:pPr lvl="3"/>
            <a:r>
              <a:rPr lang="de-DE" dirty="0" err="1"/>
              <a:t>Fourth</a:t>
            </a:r>
            <a:r>
              <a:rPr lang="de-DE" dirty="0"/>
              <a:t> Level</a:t>
            </a:r>
          </a:p>
          <a:p>
            <a:pPr lvl="4"/>
            <a:r>
              <a:rPr lang="de-DE" dirty="0" err="1"/>
              <a:t>Fifth</a:t>
            </a:r>
            <a:r>
              <a:rPr lang="de-DE" dirty="0"/>
              <a:t> Level</a:t>
            </a:r>
          </a:p>
        </p:txBody>
      </p:sp>
      <p:sp>
        <p:nvSpPr>
          <p:cNvPr id="24" name="Inhaltsplatzhalter 19"/>
          <p:cNvSpPr>
            <a:spLocks noGrp="1"/>
          </p:cNvSpPr>
          <p:nvPr>
            <p:ph sz="quarter" idx="16" hasCustomPrompt="1"/>
          </p:nvPr>
        </p:nvSpPr>
        <p:spPr>
          <a:xfrm>
            <a:off x="8604250" y="1609725"/>
            <a:ext cx="2628000" cy="4225925"/>
          </a:xfrm>
        </p:spPr>
        <p:txBody>
          <a:bodyPr/>
          <a:lstStyle/>
          <a:p>
            <a:pPr lvl="0"/>
            <a:r>
              <a:rPr lang="de-DE" dirty="0"/>
              <a:t>Click </a:t>
            </a:r>
            <a:r>
              <a:rPr lang="de-DE" dirty="0" err="1"/>
              <a:t>to</a:t>
            </a:r>
            <a:r>
              <a:rPr lang="de-DE" dirty="0"/>
              <a:t> </a:t>
            </a:r>
            <a:r>
              <a:rPr lang="de-DE" dirty="0" err="1"/>
              <a:t>edit</a:t>
            </a:r>
            <a:r>
              <a:rPr lang="de-DE" dirty="0"/>
              <a:t> </a:t>
            </a:r>
            <a:r>
              <a:rPr lang="de-DE" dirty="0" err="1"/>
              <a:t>text</a:t>
            </a:r>
            <a:endParaRPr lang="de-DE" dirty="0"/>
          </a:p>
          <a:p>
            <a:pPr lvl="1"/>
            <a:r>
              <a:rPr lang="de-DE" dirty="0"/>
              <a:t>Second Level</a:t>
            </a:r>
          </a:p>
          <a:p>
            <a:pPr lvl="2"/>
            <a:r>
              <a:rPr lang="de-DE" dirty="0"/>
              <a:t>Third Level</a:t>
            </a:r>
          </a:p>
          <a:p>
            <a:pPr lvl="3"/>
            <a:r>
              <a:rPr lang="de-DE" dirty="0" err="1"/>
              <a:t>Fourth</a:t>
            </a:r>
            <a:r>
              <a:rPr lang="de-DE" dirty="0"/>
              <a:t> Level</a:t>
            </a:r>
          </a:p>
          <a:p>
            <a:pPr lvl="4"/>
            <a:r>
              <a:rPr lang="de-DE" dirty="0" err="1"/>
              <a:t>Fifth</a:t>
            </a:r>
            <a:r>
              <a:rPr lang="de-DE" dirty="0"/>
              <a:t> Level</a:t>
            </a:r>
          </a:p>
        </p:txBody>
      </p:sp>
      <p:sp>
        <p:nvSpPr>
          <p:cNvPr id="10" name="Fußzeilenplatzhalter 4"/>
          <p:cNvSpPr>
            <a:spLocks noGrp="1"/>
          </p:cNvSpPr>
          <p:nvPr>
            <p:ph type="ftr" sz="quarter" idx="3"/>
          </p:nvPr>
        </p:nvSpPr>
        <p:spPr>
          <a:xfrm>
            <a:off x="288925" y="2381"/>
            <a:ext cx="10944225" cy="335550"/>
          </a:xfrm>
          <a:prstGeom prst="rect">
            <a:avLst/>
          </a:prstGeom>
        </p:spPr>
        <p:txBody>
          <a:bodyPr vert="horz" lIns="0" tIns="0" rIns="0" bIns="0" rtlCol="0" anchor="b"/>
          <a:lstStyle>
            <a:lvl1pPr algn="l">
              <a:lnSpc>
                <a:spcPct val="104000"/>
              </a:lnSpc>
              <a:defRPr sz="1100" b="1">
                <a:solidFill>
                  <a:schemeClr val="tx1"/>
                </a:solidFill>
              </a:defRPr>
            </a:lvl1pPr>
          </a:lstStyle>
          <a:p>
            <a:r>
              <a:rPr lang="de-DE" dirty="0"/>
              <a:t>Headline</a:t>
            </a:r>
          </a:p>
        </p:txBody>
      </p:sp>
      <p:sp>
        <p:nvSpPr>
          <p:cNvPr id="11" name="Textplatzhalter 2"/>
          <p:cNvSpPr>
            <a:spLocks noGrp="1"/>
          </p:cNvSpPr>
          <p:nvPr>
            <p:ph type="body" sz="quarter" idx="10" hasCustomPrompt="1"/>
          </p:nvPr>
        </p:nvSpPr>
        <p:spPr>
          <a:xfrm>
            <a:off x="288000" y="511175"/>
            <a:ext cx="10945149" cy="664797"/>
          </a:xfrm>
        </p:spPr>
        <p:txBody>
          <a:bodyPr>
            <a:noAutofit/>
          </a:bodyPr>
          <a:lstStyle>
            <a:lvl1pPr>
              <a:lnSpc>
                <a:spcPct val="90000"/>
              </a:lnSpc>
              <a:spcBef>
                <a:spcPts val="0"/>
              </a:spcBef>
              <a:defRPr sz="2400" b="1" baseline="0">
                <a:solidFill>
                  <a:srgbClr val="12276E"/>
                </a:solidFill>
              </a:defRPr>
            </a:lvl1pPr>
          </a:lstStyle>
          <a:p>
            <a:pPr lvl="0"/>
            <a:r>
              <a:rPr lang="de-DE" dirty="0"/>
              <a:t>Action Title</a:t>
            </a:r>
            <a:br>
              <a:rPr lang="de-DE" dirty="0"/>
            </a:br>
            <a:r>
              <a:rPr lang="de-DE" dirty="0"/>
              <a:t>Arial </a:t>
            </a:r>
            <a:r>
              <a:rPr lang="de-DE" dirty="0" err="1"/>
              <a:t>Bold</a:t>
            </a:r>
            <a:r>
              <a:rPr lang="de-DE" dirty="0"/>
              <a:t>, 24 </a:t>
            </a:r>
            <a:r>
              <a:rPr lang="de-DE" dirty="0" err="1"/>
              <a:t>pt</a:t>
            </a:r>
            <a:endParaRPr lang="de-DE" dirty="0"/>
          </a:p>
        </p:txBody>
      </p:sp>
    </p:spTree>
    <p:extLst>
      <p:ext uri="{BB962C8B-B14F-4D97-AF65-F5344CB8AC3E}">
        <p14:creationId xmlns:p14="http://schemas.microsoft.com/office/powerpoint/2010/main" val="2923560172"/>
      </p:ext>
    </p:extLst>
  </p:cSld>
  <p:clrMapOvr>
    <a:masterClrMapping/>
  </p:clrMapOvr>
  <p:extLst>
    <p:ext uri="{DCECCB84-F9BA-43D5-87BE-67443E8EF086}">
      <p15:sldGuideLst xmlns:p15="http://schemas.microsoft.com/office/powerpoint/2012/main">
        <p15:guide id="1" orient="horz" pos="2042" userDrawn="1">
          <p15:clr>
            <a:srgbClr val="FBAE40"/>
          </p15:clr>
        </p15:guide>
        <p15:guide id="2" pos="3629"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mpty Slide With Headline And Action Title">
    <p:spTree>
      <p:nvGrpSpPr>
        <p:cNvPr id="1" name=""/>
        <p:cNvGrpSpPr/>
        <p:nvPr/>
      </p:nvGrpSpPr>
      <p:grpSpPr>
        <a:xfrm>
          <a:off x="0" y="0"/>
          <a:ext cx="0" cy="0"/>
          <a:chOff x="0" y="0"/>
          <a:chExt cx="0" cy="0"/>
        </a:xfrm>
      </p:grpSpPr>
      <p:sp>
        <p:nvSpPr>
          <p:cNvPr id="6" name="Fußzeilenplatzhalter 4"/>
          <p:cNvSpPr>
            <a:spLocks noGrp="1"/>
          </p:cNvSpPr>
          <p:nvPr>
            <p:ph type="ftr" sz="quarter" idx="3"/>
          </p:nvPr>
        </p:nvSpPr>
        <p:spPr>
          <a:xfrm>
            <a:off x="288925" y="2381"/>
            <a:ext cx="10944225" cy="335550"/>
          </a:xfrm>
          <a:prstGeom prst="rect">
            <a:avLst/>
          </a:prstGeom>
        </p:spPr>
        <p:txBody>
          <a:bodyPr vert="horz" lIns="0" tIns="0" rIns="0" bIns="0" rtlCol="0" anchor="b"/>
          <a:lstStyle>
            <a:lvl1pPr algn="l">
              <a:lnSpc>
                <a:spcPct val="104000"/>
              </a:lnSpc>
              <a:defRPr sz="1100" b="1">
                <a:solidFill>
                  <a:schemeClr val="tx1"/>
                </a:solidFill>
              </a:defRPr>
            </a:lvl1pPr>
          </a:lstStyle>
          <a:p>
            <a:r>
              <a:rPr lang="de-DE" dirty="0"/>
              <a:t>Headline</a:t>
            </a:r>
          </a:p>
        </p:txBody>
      </p:sp>
      <p:sp>
        <p:nvSpPr>
          <p:cNvPr id="7" name="Textplatzhalter 2"/>
          <p:cNvSpPr>
            <a:spLocks noGrp="1"/>
          </p:cNvSpPr>
          <p:nvPr>
            <p:ph type="body" sz="quarter" idx="10" hasCustomPrompt="1"/>
          </p:nvPr>
        </p:nvSpPr>
        <p:spPr>
          <a:xfrm>
            <a:off x="288000" y="511175"/>
            <a:ext cx="10945149" cy="664797"/>
          </a:xfrm>
        </p:spPr>
        <p:txBody>
          <a:bodyPr>
            <a:noAutofit/>
          </a:bodyPr>
          <a:lstStyle>
            <a:lvl1pPr>
              <a:lnSpc>
                <a:spcPct val="90000"/>
              </a:lnSpc>
              <a:spcBef>
                <a:spcPts val="0"/>
              </a:spcBef>
              <a:defRPr sz="2400" b="1" baseline="0">
                <a:solidFill>
                  <a:srgbClr val="12276E"/>
                </a:solidFill>
              </a:defRPr>
            </a:lvl1pPr>
          </a:lstStyle>
          <a:p>
            <a:pPr lvl="0"/>
            <a:r>
              <a:rPr lang="de-DE" dirty="0"/>
              <a:t>Action Title</a:t>
            </a:r>
            <a:br>
              <a:rPr lang="de-DE" dirty="0"/>
            </a:br>
            <a:r>
              <a:rPr lang="de-DE" dirty="0"/>
              <a:t>Arial </a:t>
            </a:r>
            <a:r>
              <a:rPr lang="de-DE" dirty="0" err="1"/>
              <a:t>Bold</a:t>
            </a:r>
            <a:r>
              <a:rPr lang="de-DE" dirty="0"/>
              <a:t>, 24 </a:t>
            </a:r>
            <a:r>
              <a:rPr lang="de-DE" dirty="0" err="1"/>
              <a:t>pt</a:t>
            </a:r>
            <a:endParaRPr lang="de-DE" dirty="0"/>
          </a:p>
        </p:txBody>
      </p:sp>
    </p:spTree>
    <p:extLst>
      <p:ext uri="{BB962C8B-B14F-4D97-AF65-F5344CB8AC3E}">
        <p14:creationId xmlns:p14="http://schemas.microsoft.com/office/powerpoint/2010/main" val="4070037081"/>
      </p:ext>
    </p:extLst>
  </p:cSld>
  <p:clrMapOvr>
    <a:masterClrMapping/>
  </p:clrMapOvr>
  <p:extLst>
    <p:ext uri="{DCECCB84-F9BA-43D5-87BE-67443E8EF086}">
      <p15:sldGuideLst xmlns:p15="http://schemas.microsoft.com/office/powerpoint/2012/main">
        <p15:guide id="1" orient="horz" pos="2042" userDrawn="1">
          <p15:clr>
            <a:srgbClr val="FBAE40"/>
          </p15:clr>
        </p15:guide>
        <p15:guide id="2" pos="362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15"/>
            </p:custDataLst>
            <p:extLst>
              <p:ext uri="{D42A27DB-BD31-4B8C-83A1-F6EECF244321}">
                <p14:modId xmlns:p14="http://schemas.microsoft.com/office/powerpoint/2010/main" val="97751441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16" imgW="270" imgH="270" progId="TCLayout.ActiveDocument.1">
                  <p:embed/>
                </p:oleObj>
              </mc:Choice>
              <mc:Fallback>
                <p:oleObj name="think-cell Slide" r:id="rId16" imgW="270" imgH="270" progId="TCLayout.ActiveDocument.1">
                  <p:embed/>
                  <p:pic>
                    <p:nvPicPr>
                      <p:cNvPr id="4" name="Objekt 3" hidden="1"/>
                      <p:cNvPicPr/>
                      <p:nvPr/>
                    </p:nvPicPr>
                    <p:blipFill>
                      <a:blip r:embed="rId17"/>
                      <a:stretch>
                        <a:fillRect/>
                      </a:stretch>
                    </p:blipFill>
                    <p:spPr>
                      <a:xfrm>
                        <a:off x="1588" y="1588"/>
                        <a:ext cx="1587" cy="1587"/>
                      </a:xfrm>
                      <a:prstGeom prst="rect">
                        <a:avLst/>
                      </a:prstGeom>
                    </p:spPr>
                  </p:pic>
                </p:oleObj>
              </mc:Fallback>
            </mc:AlternateContent>
          </a:graphicData>
        </a:graphic>
      </p:graphicFrame>
      <p:sp>
        <p:nvSpPr>
          <p:cNvPr id="2" name="Titelplatzhalter 1"/>
          <p:cNvSpPr>
            <a:spLocks noGrp="1"/>
          </p:cNvSpPr>
          <p:nvPr>
            <p:ph type="title"/>
          </p:nvPr>
        </p:nvSpPr>
        <p:spPr>
          <a:xfrm>
            <a:off x="288924" y="511175"/>
            <a:ext cx="10944225" cy="664797"/>
          </a:xfrm>
          <a:prstGeom prst="rect">
            <a:avLst/>
          </a:prstGeom>
        </p:spPr>
        <p:txBody>
          <a:bodyPr vert="horz" wrap="square" lIns="0" tIns="0" rIns="0" bIns="0" rtlCol="0" anchor="t" anchorCtr="0">
            <a:noAutofit/>
          </a:bodyPr>
          <a:lstStyle/>
          <a:p>
            <a:r>
              <a:rPr lang="de-DE" dirty="0"/>
              <a:t>Action Title</a:t>
            </a:r>
            <a:br>
              <a:rPr lang="de-DE" dirty="0"/>
            </a:br>
            <a:r>
              <a:rPr lang="de-DE" dirty="0"/>
              <a:t>Arial </a:t>
            </a:r>
            <a:r>
              <a:rPr lang="de-DE" dirty="0" err="1"/>
              <a:t>Bold</a:t>
            </a:r>
            <a:r>
              <a:rPr lang="de-DE" dirty="0"/>
              <a:t>, 24 </a:t>
            </a:r>
            <a:r>
              <a:rPr lang="de-DE" dirty="0" err="1"/>
              <a:t>pt</a:t>
            </a:r>
            <a:endParaRPr lang="de-DE" dirty="0"/>
          </a:p>
        </p:txBody>
      </p:sp>
      <p:sp>
        <p:nvSpPr>
          <p:cNvPr id="3" name="Textplatzhalter 2"/>
          <p:cNvSpPr>
            <a:spLocks noGrp="1"/>
          </p:cNvSpPr>
          <p:nvPr>
            <p:ph type="body" idx="1"/>
          </p:nvPr>
        </p:nvSpPr>
        <p:spPr>
          <a:xfrm>
            <a:off x="288000" y="1609725"/>
            <a:ext cx="10945149" cy="4225926"/>
          </a:xfrm>
          <a:prstGeom prst="rect">
            <a:avLst/>
          </a:prstGeom>
        </p:spPr>
        <p:txBody>
          <a:bodyPr vert="horz" lIns="0" tIns="0" rIns="0" bIns="0" rtlCol="0">
            <a:noAutofit/>
          </a:bodyPr>
          <a:lstStyle/>
          <a:p>
            <a:pPr lvl="0"/>
            <a:r>
              <a:rPr lang="de-DE" dirty="0"/>
              <a:t>First Level</a:t>
            </a:r>
          </a:p>
          <a:p>
            <a:pPr lvl="1"/>
            <a:r>
              <a:rPr lang="de-DE" dirty="0"/>
              <a:t>Second Level</a:t>
            </a:r>
          </a:p>
          <a:p>
            <a:pPr lvl="2"/>
            <a:r>
              <a:rPr lang="de-DE" dirty="0"/>
              <a:t>Third Level</a:t>
            </a:r>
          </a:p>
          <a:p>
            <a:pPr lvl="3"/>
            <a:r>
              <a:rPr lang="de-DE" dirty="0" err="1"/>
              <a:t>Fourth</a:t>
            </a:r>
            <a:r>
              <a:rPr lang="de-DE" dirty="0"/>
              <a:t> Level</a:t>
            </a:r>
          </a:p>
          <a:p>
            <a:pPr lvl="4"/>
            <a:r>
              <a:rPr lang="de-DE" dirty="0" err="1"/>
              <a:t>Fifth</a:t>
            </a:r>
            <a:r>
              <a:rPr lang="de-DE" dirty="0"/>
              <a:t> Level</a:t>
            </a:r>
          </a:p>
          <a:p>
            <a:pPr lvl="5"/>
            <a:r>
              <a:rPr lang="de-DE" dirty="0" err="1"/>
              <a:t>Sixth</a:t>
            </a:r>
            <a:r>
              <a:rPr lang="de-DE" dirty="0"/>
              <a:t> Level</a:t>
            </a:r>
          </a:p>
          <a:p>
            <a:pPr lvl="6"/>
            <a:r>
              <a:rPr lang="de-DE" dirty="0" err="1"/>
              <a:t>Seventh</a:t>
            </a:r>
            <a:r>
              <a:rPr lang="de-DE" dirty="0"/>
              <a:t> Level</a:t>
            </a:r>
          </a:p>
          <a:p>
            <a:pPr lvl="7"/>
            <a:r>
              <a:rPr lang="de-DE" dirty="0" err="1"/>
              <a:t>Eighth</a:t>
            </a:r>
            <a:r>
              <a:rPr lang="de-DE" dirty="0"/>
              <a:t> Level</a:t>
            </a:r>
          </a:p>
          <a:p>
            <a:pPr lvl="8"/>
            <a:r>
              <a:rPr lang="de-DE" dirty="0" err="1"/>
              <a:t>Ninth</a:t>
            </a:r>
            <a:r>
              <a:rPr lang="de-DE" dirty="0"/>
              <a:t> Level</a:t>
            </a:r>
          </a:p>
        </p:txBody>
      </p:sp>
      <p:sp>
        <p:nvSpPr>
          <p:cNvPr id="5" name="Fußzeilenplatzhalter 4"/>
          <p:cNvSpPr>
            <a:spLocks noGrp="1"/>
          </p:cNvSpPr>
          <p:nvPr>
            <p:ph type="ftr" sz="quarter" idx="3"/>
          </p:nvPr>
        </p:nvSpPr>
        <p:spPr>
          <a:xfrm>
            <a:off x="288925" y="2381"/>
            <a:ext cx="10944225" cy="335550"/>
          </a:xfrm>
          <a:prstGeom prst="rect">
            <a:avLst/>
          </a:prstGeom>
        </p:spPr>
        <p:txBody>
          <a:bodyPr vert="horz" lIns="0" tIns="0" rIns="0" bIns="0" rtlCol="0" anchor="b"/>
          <a:lstStyle>
            <a:lvl1pPr algn="l">
              <a:lnSpc>
                <a:spcPct val="104000"/>
              </a:lnSpc>
              <a:defRPr sz="1100" b="1">
                <a:solidFill>
                  <a:schemeClr val="tx1"/>
                </a:solidFill>
              </a:defRPr>
            </a:lvl1pPr>
          </a:lstStyle>
          <a:p>
            <a:r>
              <a:rPr lang="de-DE" dirty="0"/>
              <a:t>Headline</a:t>
            </a:r>
          </a:p>
        </p:txBody>
      </p:sp>
      <p:sp>
        <p:nvSpPr>
          <p:cNvPr id="77" name="Textfeld 76"/>
          <p:cNvSpPr txBox="1"/>
          <p:nvPr userDrawn="1"/>
        </p:nvSpPr>
        <p:spPr>
          <a:xfrm>
            <a:off x="5351251" y="6149685"/>
            <a:ext cx="820800" cy="176400"/>
          </a:xfrm>
          <a:prstGeom prst="rect">
            <a:avLst/>
          </a:prstGeom>
          <a:noFill/>
        </p:spPr>
        <p:txBody>
          <a:bodyPr wrap="square" lIns="0" tIns="0" rIns="0" bIns="0" rtlCol="0" anchor="b">
            <a:noAutofit/>
          </a:bodyPr>
          <a:lstStyle/>
          <a:p>
            <a:pPr algn="ctr"/>
            <a:fld id="{FAAB48A4-D341-4AE9-8566-EA7878570C6A}" type="slidenum">
              <a:rPr lang="de-DE" sz="1100" smtClean="0">
                <a:solidFill>
                  <a:srgbClr val="4B4B4B"/>
                </a:solidFill>
              </a:rPr>
              <a:t>‹Nr.›</a:t>
            </a:fld>
            <a:endParaRPr lang="en-US" sz="1100" dirty="0">
              <a:solidFill>
                <a:srgbClr val="4B4B4B"/>
              </a:solidFill>
            </a:endParaRPr>
          </a:p>
        </p:txBody>
      </p:sp>
      <p:grpSp>
        <p:nvGrpSpPr>
          <p:cNvPr id="34" name="Gruppieren 33"/>
          <p:cNvGrpSpPr/>
          <p:nvPr userDrawn="1"/>
        </p:nvGrpSpPr>
        <p:grpSpPr>
          <a:xfrm>
            <a:off x="-348582" y="-308570"/>
            <a:ext cx="12206900" cy="7126900"/>
            <a:chOff x="-348582" y="-308570"/>
            <a:chExt cx="12206900" cy="7126900"/>
          </a:xfrm>
        </p:grpSpPr>
        <p:grpSp>
          <p:nvGrpSpPr>
            <p:cNvPr id="31" name="Gruppieren 30"/>
            <p:cNvGrpSpPr/>
            <p:nvPr userDrawn="1"/>
          </p:nvGrpSpPr>
          <p:grpSpPr>
            <a:xfrm>
              <a:off x="-348582" y="362069"/>
              <a:ext cx="180000" cy="5931473"/>
              <a:chOff x="-348582" y="362069"/>
              <a:chExt cx="180000" cy="5931473"/>
            </a:xfrm>
          </p:grpSpPr>
          <p:cxnSp>
            <p:nvCxnSpPr>
              <p:cNvPr id="7"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uppieren 32"/>
            <p:cNvGrpSpPr/>
            <p:nvPr userDrawn="1"/>
          </p:nvGrpSpPr>
          <p:grpSpPr>
            <a:xfrm>
              <a:off x="11678318" y="362069"/>
              <a:ext cx="180000" cy="5931473"/>
              <a:chOff x="11678318" y="362069"/>
              <a:chExt cx="180000" cy="5931473"/>
            </a:xfrm>
          </p:grpSpPr>
          <p:cxnSp>
            <p:nvCxnSpPr>
              <p:cNvPr id="57"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2" name="Gruppieren 31"/>
            <p:cNvGrpSpPr/>
            <p:nvPr userDrawn="1"/>
          </p:nvGrpSpPr>
          <p:grpSpPr>
            <a:xfrm>
              <a:off x="288925" y="6638330"/>
              <a:ext cx="10944224" cy="180000"/>
              <a:chOff x="288925" y="6638330"/>
              <a:chExt cx="10944224" cy="180000"/>
            </a:xfrm>
          </p:grpSpPr>
          <p:cxnSp>
            <p:nvCxnSpPr>
              <p:cNvPr id="66"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uppieren 29"/>
            <p:cNvGrpSpPr/>
            <p:nvPr userDrawn="1"/>
          </p:nvGrpSpPr>
          <p:grpSpPr>
            <a:xfrm>
              <a:off x="288925" y="-308570"/>
              <a:ext cx="10944224" cy="180000"/>
              <a:chOff x="288925" y="-308570"/>
              <a:chExt cx="10944224" cy="180000"/>
            </a:xfrm>
          </p:grpSpPr>
          <p:cxnSp>
            <p:nvCxnSpPr>
              <p:cNvPr id="15"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 name="Fußzeilenplatzhalter 4">
            <a:extLst>
              <a:ext uri="{FF2B5EF4-FFF2-40B4-BE49-F238E27FC236}">
                <a16:creationId xmlns:a16="http://schemas.microsoft.com/office/drawing/2014/main" id="{1527EC21-1692-BAE7-C0A8-ABCA42D97B35}"/>
              </a:ext>
            </a:extLst>
          </p:cNvPr>
          <p:cNvSpPr txBox="1">
            <a:spLocks/>
          </p:cNvSpPr>
          <p:nvPr userDrawn="1"/>
        </p:nvSpPr>
        <p:spPr>
          <a:xfrm>
            <a:off x="288925" y="5971896"/>
            <a:ext cx="10944225" cy="335550"/>
          </a:xfrm>
          <a:prstGeom prst="rect">
            <a:avLst/>
          </a:prstGeom>
        </p:spPr>
        <p:txBody>
          <a:bodyPr vert="horz" lIns="0" tIns="0" rIns="0" bIns="0" rtlCol="0" anchor="b"/>
          <a:lstStyle>
            <a:defPPr>
              <a:defRPr lang="de-DE"/>
            </a:defPPr>
            <a:lvl1pPr marL="0" algn="l" defTabSz="914400" rtl="0" eaLnBrk="1" latinLnBrk="0" hangingPunct="1">
              <a:lnSpc>
                <a:spcPct val="104000"/>
              </a:lnSpc>
              <a:defRPr sz="11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Essays on M&amp;A, Alliances, and Corporate Networks							                        </a:t>
            </a:r>
            <a:fld id="{E4CA6AC9-2298-45CE-9C9A-4FD26C1FA7BC}" type="datetime3">
              <a:rPr lang="en-US" smtClean="0"/>
              <a:t>12 January 2025</a:t>
            </a:fld>
            <a:endParaRPr lang="en-US" dirty="0"/>
          </a:p>
        </p:txBody>
      </p:sp>
    </p:spTree>
    <p:custDataLst>
      <p:tags r:id="rId14"/>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8" r:id="rId5"/>
    <p:sldLayoutId id="2147483659" r:id="rId6"/>
    <p:sldLayoutId id="2147483660" r:id="rId7"/>
    <p:sldLayoutId id="2147483661" r:id="rId8"/>
    <p:sldLayoutId id="2147483657" r:id="rId9"/>
    <p:sldLayoutId id="2147483656" r:id="rId10"/>
    <p:sldLayoutId id="2147483653" r:id="rId11"/>
    <p:sldLayoutId id="2147483662" r:id="rId12"/>
  </p:sldLayoutIdLst>
  <p:hf hdr="0" dt="0"/>
  <p:txStyles>
    <p:titleStyle>
      <a:lvl1pPr algn="l" defTabSz="914400" rtl="0" eaLnBrk="1" latinLnBrk="0" hangingPunct="1">
        <a:lnSpc>
          <a:spcPct val="90000"/>
        </a:lnSpc>
        <a:spcBef>
          <a:spcPct val="0"/>
        </a:spcBef>
        <a:buNone/>
        <a:defRPr sz="2400" b="1" kern="1200" baseline="0">
          <a:solidFill>
            <a:schemeClr val="tx1"/>
          </a:solidFill>
          <a:latin typeface="Arial" panose="020B0604020202020204" pitchFamily="34" charset="0"/>
          <a:ea typeface="+mj-ea"/>
          <a:cs typeface="Arial" panose="020B0604020202020204" pitchFamily="34" charset="0"/>
        </a:defRPr>
      </a:lvl1pPr>
    </p:titleStyle>
    <p:bodyStyle>
      <a:lvl1pPr marL="0" indent="0" algn="l" defTabSz="457200" rtl="0" eaLnBrk="1" latinLnBrk="0" hangingPunct="1">
        <a:lnSpc>
          <a:spcPct val="104000"/>
        </a:lnSpc>
        <a:spcBef>
          <a:spcPts val="1200"/>
        </a:spcBef>
        <a:buFont typeface="Arial" panose="020B0604020202020204" pitchFamily="34" charset="0"/>
        <a:buNone/>
        <a:defRPr sz="1400" kern="1200">
          <a:solidFill>
            <a:srgbClr val="4B4B4B"/>
          </a:solidFill>
          <a:latin typeface="+mn-lt"/>
          <a:ea typeface="+mn-ea"/>
          <a:cs typeface="+mn-cs"/>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baseline="0">
          <a:solidFill>
            <a:srgbClr val="4B4B4B"/>
          </a:solidFill>
          <a:latin typeface="+mn-lt"/>
          <a:ea typeface="+mn-ea"/>
          <a:cs typeface="+mn-cs"/>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notesSlide" Target="../notesSlides/notesSlide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slideLayout" Target="../slideLayouts/slideLayout5.xml"/><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tags" Target="../tags/tag25.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5" Type="http://schemas.openxmlformats.org/officeDocument/2006/relationships/tags" Target="../tags/tag18.xml"/><Relationship Id="rId10" Type="http://schemas.openxmlformats.org/officeDocument/2006/relationships/tags" Target="../tags/tag23.xml"/><Relationship Id="rId4" Type="http://schemas.openxmlformats.org/officeDocument/2006/relationships/tags" Target="../tags/tag17.xml"/><Relationship Id="rId9" Type="http://schemas.openxmlformats.org/officeDocument/2006/relationships/tags" Target="../tags/tag22.xml"/></Relationships>
</file>

<file path=ppt/slides/_rels/slide26.xml.rels><?xml version="1.0" encoding="UTF-8" standalone="yes"?>
<Relationships xmlns="http://schemas.openxmlformats.org/package/2006/relationships"><Relationship Id="rId8" Type="http://schemas.openxmlformats.org/officeDocument/2006/relationships/tags" Target="../tags/tag33.xml"/><Relationship Id="rId13" Type="http://schemas.openxmlformats.org/officeDocument/2006/relationships/tags" Target="../tags/tag38.xml"/><Relationship Id="rId3" Type="http://schemas.openxmlformats.org/officeDocument/2006/relationships/tags" Target="../tags/tag28.xml"/><Relationship Id="rId7" Type="http://schemas.openxmlformats.org/officeDocument/2006/relationships/tags" Target="../tags/tag32.xml"/><Relationship Id="rId12" Type="http://schemas.openxmlformats.org/officeDocument/2006/relationships/tags" Target="../tags/tag37.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11" Type="http://schemas.openxmlformats.org/officeDocument/2006/relationships/tags" Target="../tags/tag36.xml"/><Relationship Id="rId5" Type="http://schemas.openxmlformats.org/officeDocument/2006/relationships/tags" Target="../tags/tag30.xml"/><Relationship Id="rId10" Type="http://schemas.openxmlformats.org/officeDocument/2006/relationships/tags" Target="../tags/tag35.xml"/><Relationship Id="rId4" Type="http://schemas.openxmlformats.org/officeDocument/2006/relationships/tags" Target="../tags/tag29.xml"/><Relationship Id="rId9" Type="http://schemas.openxmlformats.org/officeDocument/2006/relationships/tags" Target="../tags/tag34.xml"/><Relationship Id="rId14"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3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notesSlide" Target="../notesSlides/notesSlide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4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5.xml"/><Relationship Id="rId1" Type="http://schemas.openxmlformats.org/officeDocument/2006/relationships/tags" Target="../tags/tag43.xml"/></Relationships>
</file>

<file path=ppt/slides/_rels/slide5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5.xml"/><Relationship Id="rId1" Type="http://schemas.openxmlformats.org/officeDocument/2006/relationships/tags" Target="../tags/tag44.xml"/></Relationships>
</file>

<file path=ppt/slides/_rels/slide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5.xml"/><Relationship Id="rId1" Type="http://schemas.openxmlformats.org/officeDocument/2006/relationships/tags" Target="../tags/tag4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46.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47.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48.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49.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1.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2.xml"/></Relationships>
</file>

<file path=ppt/slides/_rels/slide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slideLayout" Target="../slideLayouts/slideLayout5.xml"/><Relationship Id="rId4" Type="http://schemas.openxmlformats.org/officeDocument/2006/relationships/tags" Target="../tags/tag1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54.xml"/></Relationships>
</file>

<file path=ppt/slides/_rels/slide8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5.xml"/><Relationship Id="rId1" Type="http://schemas.openxmlformats.org/officeDocument/2006/relationships/tags" Target="../tags/tag55.xml"/></Relationships>
</file>

<file path=ppt/slides/_rels/slide8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5.xml"/><Relationship Id="rId1" Type="http://schemas.openxmlformats.org/officeDocument/2006/relationships/tags" Target="../tags/tag5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5.xml"/><Relationship Id="rId1" Type="http://schemas.openxmlformats.org/officeDocument/2006/relationships/tags" Target="../tags/tag5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32000">
              <a:schemeClr val="tx1"/>
            </a:gs>
            <a:gs pos="89000">
              <a:schemeClr val="tx1">
                <a:alpha val="74000"/>
              </a:schemeClr>
            </a:gs>
          </a:gsLst>
          <a:path path="circle">
            <a:fillToRect t="100000" r="100000"/>
          </a:path>
        </a:gradFill>
        <a:effectLst/>
      </p:bgPr>
    </p:bg>
    <p:spTree>
      <p:nvGrpSpPr>
        <p:cNvPr id="1" name=""/>
        <p:cNvGrpSpPr/>
        <p:nvPr/>
      </p:nvGrpSpPr>
      <p:grpSpPr>
        <a:xfrm>
          <a:off x="0" y="0"/>
          <a:ext cx="0" cy="0"/>
          <a:chOff x="0" y="0"/>
          <a:chExt cx="0" cy="0"/>
        </a:xfrm>
      </p:grpSpPr>
      <p:sp>
        <p:nvSpPr>
          <p:cNvPr id="20" name="Rechteck 19">
            <a:extLst>
              <a:ext uri="{FF2B5EF4-FFF2-40B4-BE49-F238E27FC236}">
                <a16:creationId xmlns:a16="http://schemas.microsoft.com/office/drawing/2014/main" id="{221529C2-13F7-EA01-FAD1-C690ACEF9F58}"/>
              </a:ext>
            </a:extLst>
          </p:cNvPr>
          <p:cNvSpPr/>
          <p:nvPr/>
        </p:nvSpPr>
        <p:spPr>
          <a:xfrm>
            <a:off x="-1" y="0"/>
            <a:ext cx="11522075" cy="6484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Textplatzhalter 5">
            <a:extLst>
              <a:ext uri="{FF2B5EF4-FFF2-40B4-BE49-F238E27FC236}">
                <a16:creationId xmlns:a16="http://schemas.microsoft.com/office/drawing/2014/main" id="{14C0FCC0-F592-0AD5-646A-24CB750A9A61}"/>
              </a:ext>
            </a:extLst>
          </p:cNvPr>
          <p:cNvSpPr txBox="1">
            <a:spLocks/>
          </p:cNvSpPr>
          <p:nvPr/>
        </p:nvSpPr>
        <p:spPr>
          <a:xfrm>
            <a:off x="288462" y="500399"/>
            <a:ext cx="10945150" cy="5348857"/>
          </a:xfrm>
          <a:prstGeom prst="rect">
            <a:avLst/>
          </a:prstGeom>
        </p:spPr>
        <p:txBody>
          <a:bodyPr vert="horz" lIns="0" tIns="0" rIns="0" bIns="0" rtlCol="0">
            <a:noAutofit/>
          </a:bodyPr>
          <a:lstStyle>
            <a:lvl1pPr marL="0" indent="0" algn="l" defTabSz="457200" rtl="0" eaLnBrk="1" latinLnBrk="0" hangingPunct="1">
              <a:lnSpc>
                <a:spcPct val="104000"/>
              </a:lnSpc>
              <a:spcBef>
                <a:spcPts val="0"/>
              </a:spcBef>
              <a:buFont typeface="Arial" panose="020B0604020202020204" pitchFamily="34" charset="0"/>
              <a:buNone/>
              <a:defRPr sz="4800" b="1" kern="1200" baseline="0">
                <a:solidFill>
                  <a:schemeClr val="bg1"/>
                </a:solidFill>
                <a:latin typeface="+mn-lt"/>
                <a:ea typeface="+mn-ea"/>
                <a:cs typeface="+mn-cs"/>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baseline="0">
                <a:solidFill>
                  <a:srgbClr val="4B4B4B"/>
                </a:solidFill>
                <a:latin typeface="+mn-lt"/>
                <a:ea typeface="+mn-ea"/>
                <a:cs typeface="+mn-cs"/>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9pPr>
          </a:lstStyle>
          <a:p>
            <a:endParaRPr lang="en-US" sz="3200" dirty="0">
              <a:solidFill>
                <a:schemeClr val="tx1"/>
              </a:solidFill>
            </a:endParaRPr>
          </a:p>
          <a:p>
            <a:endParaRPr lang="en-US" sz="3200" dirty="0">
              <a:solidFill>
                <a:schemeClr val="tx1"/>
              </a:solidFill>
            </a:endParaRPr>
          </a:p>
          <a:p>
            <a:r>
              <a:rPr lang="en-US" sz="3200" dirty="0">
                <a:solidFill>
                  <a:schemeClr val="tx1"/>
                </a:solidFill>
              </a:rPr>
              <a:t>Essays on Strategic Management:</a:t>
            </a:r>
            <a:br>
              <a:rPr lang="en-US" sz="3200" dirty="0">
                <a:solidFill>
                  <a:schemeClr val="tx1"/>
                </a:solidFill>
              </a:rPr>
            </a:br>
            <a:r>
              <a:rPr lang="en-US" sz="3200" dirty="0">
                <a:solidFill>
                  <a:schemeClr val="tx1"/>
                </a:solidFill>
              </a:rPr>
              <a:t>Exploring the Effects of Cooperative and Competitive Firm Strategies on Firm Performance</a:t>
            </a:r>
            <a:endParaRPr lang="en-US" sz="2000" dirty="0">
              <a:solidFill>
                <a:schemeClr val="tx1"/>
              </a:solidFill>
            </a:endParaRPr>
          </a:p>
          <a:p>
            <a:endParaRPr lang="en-US" sz="2000" dirty="0">
              <a:solidFill>
                <a:schemeClr val="tx1"/>
              </a:solidFill>
            </a:endParaRPr>
          </a:p>
          <a:p>
            <a:endParaRPr lang="en-US" sz="2000" dirty="0">
              <a:solidFill>
                <a:schemeClr val="tx1"/>
              </a:solidFill>
            </a:endParaRPr>
          </a:p>
          <a:p>
            <a:r>
              <a:rPr lang="en-US" sz="2000" dirty="0">
                <a:solidFill>
                  <a:schemeClr val="tx1"/>
                </a:solidFill>
              </a:rPr>
              <a:t>Marius Brede</a:t>
            </a:r>
          </a:p>
          <a:p>
            <a:r>
              <a:rPr lang="de-DE" sz="2000" dirty="0">
                <a:solidFill>
                  <a:schemeClr val="tx1"/>
                </a:solidFill>
              </a:rPr>
              <a:t>Professur für Strategisches und Internationales Management</a:t>
            </a:r>
            <a:endParaRPr lang="en-US" sz="2000" dirty="0">
              <a:solidFill>
                <a:schemeClr val="tx1"/>
              </a:solidFill>
            </a:endParaRPr>
          </a:p>
          <a:p>
            <a:endParaRPr lang="en-US" sz="1600" dirty="0">
              <a:solidFill>
                <a:schemeClr val="tx1"/>
              </a:solidFill>
            </a:endParaRPr>
          </a:p>
          <a:p>
            <a:endParaRPr lang="en-US" sz="1600" dirty="0">
              <a:solidFill>
                <a:schemeClr val="tx1"/>
              </a:solidFill>
            </a:endParaRPr>
          </a:p>
          <a:p>
            <a:endParaRPr lang="en-US" sz="1600" dirty="0">
              <a:solidFill>
                <a:schemeClr val="tx1"/>
              </a:solidFill>
            </a:endParaRPr>
          </a:p>
          <a:p>
            <a:r>
              <a:rPr lang="en-US" sz="2000" b="0" dirty="0">
                <a:solidFill>
                  <a:schemeClr val="tx1"/>
                </a:solidFill>
              </a:rPr>
              <a:t>Prof. Andreas Bausch (BWL2) </a:t>
            </a:r>
          </a:p>
          <a:p>
            <a:r>
              <a:rPr lang="en-US" sz="2000" b="0" dirty="0">
                <a:solidFill>
                  <a:schemeClr val="tx1"/>
                </a:solidFill>
              </a:rPr>
              <a:t>Prof. Monika </a:t>
            </a:r>
            <a:r>
              <a:rPr lang="en-US" sz="2000" b="0" dirty="0" err="1">
                <a:solidFill>
                  <a:schemeClr val="tx1"/>
                </a:solidFill>
              </a:rPr>
              <a:t>Schuhmacher</a:t>
            </a:r>
            <a:r>
              <a:rPr lang="en-US" sz="2000" b="0" dirty="0">
                <a:solidFill>
                  <a:schemeClr val="tx1"/>
                </a:solidFill>
              </a:rPr>
              <a:t> (BWL10)</a:t>
            </a:r>
          </a:p>
          <a:p>
            <a:endParaRPr lang="en-US" sz="3200" dirty="0">
              <a:solidFill>
                <a:schemeClr val="tx1"/>
              </a:solidFill>
            </a:endParaRPr>
          </a:p>
        </p:txBody>
      </p:sp>
      <p:sp>
        <p:nvSpPr>
          <p:cNvPr id="19" name="Freeform 5">
            <a:extLst>
              <a:ext uri="{FF2B5EF4-FFF2-40B4-BE49-F238E27FC236}">
                <a16:creationId xmlns:a16="http://schemas.microsoft.com/office/drawing/2014/main" id="{88F5704B-F424-E092-A528-B9E4D9D314EB}"/>
              </a:ext>
            </a:extLst>
          </p:cNvPr>
          <p:cNvSpPr>
            <a:spLocks noEditPoints="1"/>
          </p:cNvSpPr>
          <p:nvPr/>
        </p:nvSpPr>
        <p:spPr bwMode="auto">
          <a:xfrm rot="5400000">
            <a:off x="7004033" y="2759003"/>
            <a:ext cx="8459156" cy="8452669"/>
          </a:xfrm>
          <a:custGeom>
            <a:avLst/>
            <a:gdLst>
              <a:gd name="T0" fmla="*/ 16 w 2610"/>
              <a:gd name="T1" fmla="*/ 1029 h 2608"/>
              <a:gd name="T2" fmla="*/ 2389 w 2610"/>
              <a:gd name="T3" fmla="*/ 1994 h 2608"/>
              <a:gd name="T4" fmla="*/ 1499 w 2610"/>
              <a:gd name="T5" fmla="*/ 2560 h 2608"/>
              <a:gd name="T6" fmla="*/ 1028 w 2610"/>
              <a:gd name="T7" fmla="*/ 66 h 2608"/>
              <a:gd name="T8" fmla="*/ 439 w 2610"/>
              <a:gd name="T9" fmla="*/ 2194 h 2608"/>
              <a:gd name="T10" fmla="*/ 2439 w 2610"/>
              <a:gd name="T11" fmla="*/ 1574 h 2608"/>
              <a:gd name="T12" fmla="*/ 383 w 2610"/>
              <a:gd name="T13" fmla="*/ 858 h 2608"/>
              <a:gd name="T14" fmla="*/ 1623 w 2610"/>
              <a:gd name="T15" fmla="*/ 2390 h 2608"/>
              <a:gd name="T16" fmla="*/ 782 w 2610"/>
              <a:gd name="T17" fmla="*/ 333 h 2608"/>
              <a:gd name="T18" fmla="*/ 796 w 2610"/>
              <a:gd name="T19" fmla="*/ 2205 h 2608"/>
              <a:gd name="T20" fmla="*/ 1761 w 2610"/>
              <a:gd name="T21" fmla="*/ 368 h 2608"/>
              <a:gd name="T22" fmla="*/ 466 w 2610"/>
              <a:gd name="T23" fmla="*/ 1590 h 2608"/>
              <a:gd name="T24" fmla="*/ 938 w 2610"/>
              <a:gd name="T25" fmla="*/ 2030 h 2608"/>
              <a:gd name="T26" fmla="*/ 812 w 2610"/>
              <a:gd name="T27" fmla="*/ 1561 h 2608"/>
              <a:gd name="T28" fmla="*/ 1471 w 2610"/>
              <a:gd name="T29" fmla="*/ 1793 h 2608"/>
              <a:gd name="T30" fmla="*/ 1356 w 2610"/>
              <a:gd name="T31" fmla="*/ 1187 h 2608"/>
              <a:gd name="T32" fmla="*/ 1236 w 2610"/>
              <a:gd name="T33" fmla="*/ 1432 h 2608"/>
              <a:gd name="T34" fmla="*/ 1289 w 2610"/>
              <a:gd name="T35" fmla="*/ 1512 h 2608"/>
              <a:gd name="T36" fmla="*/ 888 w 2610"/>
              <a:gd name="T37" fmla="*/ 1068 h 2608"/>
              <a:gd name="T38" fmla="*/ 1496 w 2610"/>
              <a:gd name="T39" fmla="*/ 1174 h 2608"/>
              <a:gd name="T40" fmla="*/ 823 w 2610"/>
              <a:gd name="T41" fmla="*/ 1054 h 2608"/>
              <a:gd name="T42" fmla="*/ 1783 w 2610"/>
              <a:gd name="T43" fmla="*/ 1271 h 2608"/>
              <a:gd name="T44" fmla="*/ 1098 w 2610"/>
              <a:gd name="T45" fmla="*/ 658 h 2608"/>
              <a:gd name="T46" fmla="*/ 535 w 2610"/>
              <a:gd name="T47" fmla="*/ 1245 h 2608"/>
              <a:gd name="T48" fmla="*/ 1450 w 2610"/>
              <a:gd name="T49" fmla="*/ 1826 h 2608"/>
              <a:gd name="T50" fmla="*/ 1785 w 2610"/>
              <a:gd name="T51" fmla="*/ 1266 h 2608"/>
              <a:gd name="T52" fmla="*/ 1107 w 2610"/>
              <a:gd name="T53" fmla="*/ 596 h 2608"/>
              <a:gd name="T54" fmla="*/ 802 w 2610"/>
              <a:gd name="T55" fmla="*/ 1800 h 2608"/>
              <a:gd name="T56" fmla="*/ 1819 w 2610"/>
              <a:gd name="T57" fmla="*/ 1770 h 2608"/>
              <a:gd name="T58" fmla="*/ 1976 w 2610"/>
              <a:gd name="T59" fmla="*/ 684 h 2608"/>
              <a:gd name="T60" fmla="*/ 1270 w 2610"/>
              <a:gd name="T61" fmla="*/ 334 h 2608"/>
              <a:gd name="T62" fmla="*/ 533 w 2610"/>
              <a:gd name="T63" fmla="*/ 1135 h 2608"/>
              <a:gd name="T64" fmla="*/ 669 w 2610"/>
              <a:gd name="T65" fmla="*/ 1888 h 2608"/>
              <a:gd name="T66" fmla="*/ 1384 w 2610"/>
              <a:gd name="T67" fmla="*/ 2176 h 2608"/>
              <a:gd name="T68" fmla="*/ 2172 w 2610"/>
              <a:gd name="T69" fmla="*/ 1275 h 2608"/>
              <a:gd name="T70" fmla="*/ 2070 w 2610"/>
              <a:gd name="T71" fmla="*/ 550 h 2608"/>
              <a:gd name="T72" fmla="*/ 572 w 2610"/>
              <a:gd name="T73" fmla="*/ 626 h 2608"/>
              <a:gd name="T74" fmla="*/ 351 w 2610"/>
              <a:gd name="T75" fmla="*/ 1791 h 2608"/>
              <a:gd name="T76" fmla="*/ 1151 w 2610"/>
              <a:gd name="T77" fmla="*/ 2258 h 2608"/>
              <a:gd name="T78" fmla="*/ 1914 w 2610"/>
              <a:gd name="T79" fmla="*/ 2070 h 2608"/>
              <a:gd name="T80" fmla="*/ 2391 w 2610"/>
              <a:gd name="T81" fmla="*/ 741 h 2608"/>
              <a:gd name="T82" fmla="*/ 1128 w 2610"/>
              <a:gd name="T83" fmla="*/ 142 h 2608"/>
              <a:gd name="T84" fmla="*/ 318 w 2610"/>
              <a:gd name="T85" fmla="*/ 852 h 2608"/>
              <a:gd name="T86" fmla="*/ 228 w 2610"/>
              <a:gd name="T87" fmla="*/ 1669 h 2608"/>
              <a:gd name="T88" fmla="*/ 770 w 2610"/>
              <a:gd name="T89" fmla="*/ 2240 h 2608"/>
              <a:gd name="T90" fmla="*/ 2055 w 2610"/>
              <a:gd name="T91" fmla="*/ 2125 h 2608"/>
              <a:gd name="T92" fmla="*/ 2460 w 2610"/>
              <a:gd name="T93" fmla="*/ 1545 h 2608"/>
              <a:gd name="T94" fmla="*/ 2082 w 2610"/>
              <a:gd name="T95" fmla="*/ 354 h 2608"/>
              <a:gd name="T96" fmla="*/ 530 w 2610"/>
              <a:gd name="T97" fmla="*/ 410 h 2608"/>
              <a:gd name="T98" fmla="*/ 141 w 2610"/>
              <a:gd name="T99" fmla="*/ 1554 h 2608"/>
              <a:gd name="T100" fmla="*/ 1292 w 2610"/>
              <a:gd name="T101" fmla="*/ 2488 h 2608"/>
              <a:gd name="T102" fmla="*/ 2124 w 2610"/>
              <a:gd name="T103" fmla="*/ 2111 h 2608"/>
              <a:gd name="T104" fmla="*/ 2474 w 2610"/>
              <a:gd name="T105" fmla="*/ 1291 h 2608"/>
              <a:gd name="T106" fmla="*/ 1494 w 2610"/>
              <a:gd name="T107" fmla="*/ 142 h 2608"/>
              <a:gd name="T108" fmla="*/ 376 w 2610"/>
              <a:gd name="T109" fmla="*/ 458 h 2608"/>
              <a:gd name="T110" fmla="*/ 173 w 2610"/>
              <a:gd name="T111" fmla="*/ 1842 h 2608"/>
              <a:gd name="T112" fmla="*/ 1821 w 2610"/>
              <a:gd name="T113" fmla="*/ 2415 h 2608"/>
              <a:gd name="T114" fmla="*/ 2504 w 2610"/>
              <a:gd name="T115" fmla="*/ 914 h 2608"/>
              <a:gd name="T116" fmla="*/ 1434 w 2610"/>
              <a:gd name="T117" fmla="*/ 101 h 2608"/>
              <a:gd name="T118" fmla="*/ 348 w 2610"/>
              <a:gd name="T119" fmla="*/ 471 h 2608"/>
              <a:gd name="T120" fmla="*/ 35 w 2610"/>
              <a:gd name="T121" fmla="*/ 1397 h 2608"/>
              <a:gd name="T122" fmla="*/ 745 w 2610"/>
              <a:gd name="T123" fmla="*/ 2449 h 2608"/>
              <a:gd name="T124" fmla="*/ 1616 w 2610"/>
              <a:gd name="T125" fmla="*/ 2539 h 2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10" h="2608">
                <a:moveTo>
                  <a:pt x="2576" y="1413"/>
                </a:moveTo>
                <a:lnTo>
                  <a:pt x="2610" y="1397"/>
                </a:lnTo>
                <a:lnTo>
                  <a:pt x="2589" y="1354"/>
                </a:lnTo>
                <a:lnTo>
                  <a:pt x="2580" y="1358"/>
                </a:lnTo>
                <a:lnTo>
                  <a:pt x="2580" y="1330"/>
                </a:lnTo>
                <a:lnTo>
                  <a:pt x="2608" y="1305"/>
                </a:lnTo>
                <a:lnTo>
                  <a:pt x="2580" y="1271"/>
                </a:lnTo>
                <a:lnTo>
                  <a:pt x="2578" y="1275"/>
                </a:lnTo>
                <a:lnTo>
                  <a:pt x="2562" y="1050"/>
                </a:lnTo>
                <a:lnTo>
                  <a:pt x="2587" y="1040"/>
                </a:lnTo>
                <a:lnTo>
                  <a:pt x="2569" y="997"/>
                </a:lnTo>
                <a:lnTo>
                  <a:pt x="2552" y="1004"/>
                </a:lnTo>
                <a:lnTo>
                  <a:pt x="2532" y="948"/>
                </a:lnTo>
                <a:lnTo>
                  <a:pt x="2539" y="943"/>
                </a:lnTo>
                <a:lnTo>
                  <a:pt x="2522" y="918"/>
                </a:lnTo>
                <a:lnTo>
                  <a:pt x="2449" y="716"/>
                </a:lnTo>
                <a:lnTo>
                  <a:pt x="2469" y="706"/>
                </a:lnTo>
                <a:lnTo>
                  <a:pt x="2449" y="665"/>
                </a:lnTo>
                <a:lnTo>
                  <a:pt x="2428" y="676"/>
                </a:lnTo>
                <a:lnTo>
                  <a:pt x="2253" y="437"/>
                </a:lnTo>
                <a:lnTo>
                  <a:pt x="2269" y="409"/>
                </a:lnTo>
                <a:lnTo>
                  <a:pt x="2232" y="387"/>
                </a:lnTo>
                <a:lnTo>
                  <a:pt x="2223" y="403"/>
                </a:lnTo>
                <a:lnTo>
                  <a:pt x="1997" y="218"/>
                </a:lnTo>
                <a:lnTo>
                  <a:pt x="1994" y="177"/>
                </a:lnTo>
                <a:lnTo>
                  <a:pt x="1948" y="181"/>
                </a:lnTo>
                <a:lnTo>
                  <a:pt x="1949" y="189"/>
                </a:lnTo>
                <a:lnTo>
                  <a:pt x="1755" y="108"/>
                </a:lnTo>
                <a:lnTo>
                  <a:pt x="1752" y="96"/>
                </a:lnTo>
                <a:lnTo>
                  <a:pt x="1734" y="99"/>
                </a:lnTo>
                <a:lnTo>
                  <a:pt x="1674" y="75"/>
                </a:lnTo>
                <a:lnTo>
                  <a:pt x="1674" y="45"/>
                </a:lnTo>
                <a:lnTo>
                  <a:pt x="1628" y="43"/>
                </a:lnTo>
                <a:lnTo>
                  <a:pt x="1626" y="62"/>
                </a:lnTo>
                <a:lnTo>
                  <a:pt x="1402" y="32"/>
                </a:lnTo>
                <a:lnTo>
                  <a:pt x="1398" y="7"/>
                </a:lnTo>
                <a:lnTo>
                  <a:pt x="1356" y="13"/>
                </a:lnTo>
                <a:lnTo>
                  <a:pt x="1358" y="29"/>
                </a:lnTo>
                <a:lnTo>
                  <a:pt x="1317" y="27"/>
                </a:lnTo>
                <a:lnTo>
                  <a:pt x="1321" y="9"/>
                </a:lnTo>
                <a:lnTo>
                  <a:pt x="1275" y="0"/>
                </a:lnTo>
                <a:lnTo>
                  <a:pt x="1270" y="27"/>
                </a:lnTo>
                <a:lnTo>
                  <a:pt x="1040" y="48"/>
                </a:lnTo>
                <a:lnTo>
                  <a:pt x="1040" y="46"/>
                </a:lnTo>
                <a:lnTo>
                  <a:pt x="1005" y="22"/>
                </a:lnTo>
                <a:lnTo>
                  <a:pt x="980" y="59"/>
                </a:lnTo>
                <a:lnTo>
                  <a:pt x="983" y="60"/>
                </a:lnTo>
                <a:lnTo>
                  <a:pt x="950" y="75"/>
                </a:lnTo>
                <a:lnTo>
                  <a:pt x="938" y="59"/>
                </a:lnTo>
                <a:lnTo>
                  <a:pt x="900" y="85"/>
                </a:lnTo>
                <a:lnTo>
                  <a:pt x="906" y="90"/>
                </a:lnTo>
                <a:lnTo>
                  <a:pt x="667" y="182"/>
                </a:lnTo>
                <a:lnTo>
                  <a:pt x="664" y="166"/>
                </a:lnTo>
                <a:lnTo>
                  <a:pt x="620" y="177"/>
                </a:lnTo>
                <a:lnTo>
                  <a:pt x="627" y="207"/>
                </a:lnTo>
                <a:lnTo>
                  <a:pt x="445" y="357"/>
                </a:lnTo>
                <a:lnTo>
                  <a:pt x="408" y="349"/>
                </a:lnTo>
                <a:lnTo>
                  <a:pt x="397" y="393"/>
                </a:lnTo>
                <a:lnTo>
                  <a:pt x="406" y="395"/>
                </a:lnTo>
                <a:lnTo>
                  <a:pt x="399" y="402"/>
                </a:lnTo>
                <a:lnTo>
                  <a:pt x="399" y="402"/>
                </a:lnTo>
                <a:lnTo>
                  <a:pt x="355" y="416"/>
                </a:lnTo>
                <a:lnTo>
                  <a:pt x="365" y="444"/>
                </a:lnTo>
                <a:lnTo>
                  <a:pt x="196" y="647"/>
                </a:lnTo>
                <a:lnTo>
                  <a:pt x="162" y="644"/>
                </a:lnTo>
                <a:lnTo>
                  <a:pt x="155" y="686"/>
                </a:lnTo>
                <a:lnTo>
                  <a:pt x="171" y="690"/>
                </a:lnTo>
                <a:lnTo>
                  <a:pt x="83" y="925"/>
                </a:lnTo>
                <a:lnTo>
                  <a:pt x="58" y="937"/>
                </a:lnTo>
                <a:lnTo>
                  <a:pt x="70" y="962"/>
                </a:lnTo>
                <a:lnTo>
                  <a:pt x="54" y="1003"/>
                </a:lnTo>
                <a:lnTo>
                  <a:pt x="44" y="994"/>
                </a:lnTo>
                <a:lnTo>
                  <a:pt x="16" y="1029"/>
                </a:lnTo>
                <a:lnTo>
                  <a:pt x="44" y="1052"/>
                </a:lnTo>
                <a:lnTo>
                  <a:pt x="28" y="1280"/>
                </a:lnTo>
                <a:lnTo>
                  <a:pt x="0" y="1289"/>
                </a:lnTo>
                <a:lnTo>
                  <a:pt x="16" y="1331"/>
                </a:lnTo>
                <a:lnTo>
                  <a:pt x="26" y="1326"/>
                </a:lnTo>
                <a:lnTo>
                  <a:pt x="28" y="1395"/>
                </a:lnTo>
                <a:lnTo>
                  <a:pt x="12" y="1392"/>
                </a:lnTo>
                <a:lnTo>
                  <a:pt x="5" y="1436"/>
                </a:lnTo>
                <a:lnTo>
                  <a:pt x="33" y="1441"/>
                </a:lnTo>
                <a:lnTo>
                  <a:pt x="67" y="1644"/>
                </a:lnTo>
                <a:lnTo>
                  <a:pt x="67" y="1644"/>
                </a:lnTo>
                <a:lnTo>
                  <a:pt x="44" y="1681"/>
                </a:lnTo>
                <a:lnTo>
                  <a:pt x="81" y="1704"/>
                </a:lnTo>
                <a:lnTo>
                  <a:pt x="83" y="1701"/>
                </a:lnTo>
                <a:lnTo>
                  <a:pt x="136" y="1814"/>
                </a:lnTo>
                <a:lnTo>
                  <a:pt x="125" y="1825"/>
                </a:lnTo>
                <a:lnTo>
                  <a:pt x="153" y="1853"/>
                </a:lnTo>
                <a:lnTo>
                  <a:pt x="224" y="2009"/>
                </a:lnTo>
                <a:lnTo>
                  <a:pt x="212" y="2010"/>
                </a:lnTo>
                <a:lnTo>
                  <a:pt x="217" y="2055"/>
                </a:lnTo>
                <a:lnTo>
                  <a:pt x="254" y="2049"/>
                </a:lnTo>
                <a:lnTo>
                  <a:pt x="360" y="2161"/>
                </a:lnTo>
                <a:lnTo>
                  <a:pt x="358" y="2168"/>
                </a:lnTo>
                <a:lnTo>
                  <a:pt x="369" y="2171"/>
                </a:lnTo>
                <a:lnTo>
                  <a:pt x="406" y="2210"/>
                </a:lnTo>
                <a:lnTo>
                  <a:pt x="408" y="2214"/>
                </a:lnTo>
                <a:lnTo>
                  <a:pt x="409" y="2214"/>
                </a:lnTo>
                <a:lnTo>
                  <a:pt x="505" y="2314"/>
                </a:lnTo>
                <a:lnTo>
                  <a:pt x="500" y="2351"/>
                </a:lnTo>
                <a:lnTo>
                  <a:pt x="544" y="2359"/>
                </a:lnTo>
                <a:lnTo>
                  <a:pt x="545" y="2346"/>
                </a:lnTo>
                <a:lnTo>
                  <a:pt x="703" y="2429"/>
                </a:lnTo>
                <a:lnTo>
                  <a:pt x="699" y="2436"/>
                </a:lnTo>
                <a:lnTo>
                  <a:pt x="740" y="2459"/>
                </a:lnTo>
                <a:lnTo>
                  <a:pt x="743" y="2452"/>
                </a:lnTo>
                <a:lnTo>
                  <a:pt x="839" y="2502"/>
                </a:lnTo>
                <a:lnTo>
                  <a:pt x="830" y="2525"/>
                </a:lnTo>
                <a:lnTo>
                  <a:pt x="870" y="2541"/>
                </a:lnTo>
                <a:lnTo>
                  <a:pt x="879" y="2518"/>
                </a:lnTo>
                <a:lnTo>
                  <a:pt x="1095" y="2564"/>
                </a:lnTo>
                <a:lnTo>
                  <a:pt x="1096" y="2588"/>
                </a:lnTo>
                <a:lnTo>
                  <a:pt x="1142" y="2588"/>
                </a:lnTo>
                <a:lnTo>
                  <a:pt x="1142" y="2571"/>
                </a:lnTo>
                <a:lnTo>
                  <a:pt x="1201" y="2578"/>
                </a:lnTo>
                <a:lnTo>
                  <a:pt x="1217" y="2608"/>
                </a:lnTo>
                <a:lnTo>
                  <a:pt x="1255" y="2588"/>
                </a:lnTo>
                <a:lnTo>
                  <a:pt x="1250" y="2580"/>
                </a:lnTo>
                <a:lnTo>
                  <a:pt x="1487" y="2576"/>
                </a:lnTo>
                <a:lnTo>
                  <a:pt x="1485" y="2578"/>
                </a:lnTo>
                <a:lnTo>
                  <a:pt x="1522" y="2604"/>
                </a:lnTo>
                <a:lnTo>
                  <a:pt x="1549" y="2569"/>
                </a:lnTo>
                <a:lnTo>
                  <a:pt x="1545" y="2567"/>
                </a:lnTo>
                <a:lnTo>
                  <a:pt x="1577" y="2557"/>
                </a:lnTo>
                <a:lnTo>
                  <a:pt x="1579" y="2560"/>
                </a:lnTo>
                <a:lnTo>
                  <a:pt x="1619" y="2546"/>
                </a:lnTo>
                <a:lnTo>
                  <a:pt x="1617" y="2542"/>
                </a:lnTo>
                <a:lnTo>
                  <a:pt x="1858" y="2466"/>
                </a:lnTo>
                <a:lnTo>
                  <a:pt x="1866" y="2488"/>
                </a:lnTo>
                <a:lnTo>
                  <a:pt x="1909" y="2468"/>
                </a:lnTo>
                <a:lnTo>
                  <a:pt x="1898" y="2445"/>
                </a:lnTo>
                <a:lnTo>
                  <a:pt x="1904" y="2442"/>
                </a:lnTo>
                <a:lnTo>
                  <a:pt x="2105" y="2291"/>
                </a:lnTo>
                <a:lnTo>
                  <a:pt x="2149" y="2295"/>
                </a:lnTo>
                <a:lnTo>
                  <a:pt x="2153" y="2252"/>
                </a:lnTo>
                <a:lnTo>
                  <a:pt x="2163" y="2244"/>
                </a:lnTo>
                <a:lnTo>
                  <a:pt x="2190" y="2256"/>
                </a:lnTo>
                <a:lnTo>
                  <a:pt x="2207" y="2217"/>
                </a:lnTo>
                <a:lnTo>
                  <a:pt x="2197" y="2212"/>
                </a:lnTo>
                <a:lnTo>
                  <a:pt x="2357" y="2040"/>
                </a:lnTo>
                <a:lnTo>
                  <a:pt x="2357" y="2044"/>
                </a:lnTo>
                <a:lnTo>
                  <a:pt x="2402" y="2035"/>
                </a:lnTo>
                <a:lnTo>
                  <a:pt x="2395" y="1993"/>
                </a:lnTo>
                <a:lnTo>
                  <a:pt x="2389" y="1994"/>
                </a:lnTo>
                <a:lnTo>
                  <a:pt x="2486" y="1773"/>
                </a:lnTo>
                <a:lnTo>
                  <a:pt x="2527" y="1754"/>
                </a:lnTo>
                <a:lnTo>
                  <a:pt x="2511" y="1719"/>
                </a:lnTo>
                <a:lnTo>
                  <a:pt x="2525" y="1687"/>
                </a:lnTo>
                <a:lnTo>
                  <a:pt x="2532" y="1694"/>
                </a:lnTo>
                <a:lnTo>
                  <a:pt x="2564" y="1662"/>
                </a:lnTo>
                <a:lnTo>
                  <a:pt x="2539" y="1636"/>
                </a:lnTo>
                <a:lnTo>
                  <a:pt x="2576" y="1413"/>
                </a:lnTo>
                <a:close/>
                <a:moveTo>
                  <a:pt x="2534" y="1630"/>
                </a:moveTo>
                <a:lnTo>
                  <a:pt x="2534" y="1630"/>
                </a:lnTo>
                <a:lnTo>
                  <a:pt x="2523" y="1641"/>
                </a:lnTo>
                <a:lnTo>
                  <a:pt x="2523" y="1639"/>
                </a:lnTo>
                <a:lnTo>
                  <a:pt x="2546" y="1535"/>
                </a:lnTo>
                <a:lnTo>
                  <a:pt x="2534" y="1630"/>
                </a:lnTo>
                <a:close/>
                <a:moveTo>
                  <a:pt x="2511" y="1671"/>
                </a:moveTo>
                <a:lnTo>
                  <a:pt x="2502" y="1704"/>
                </a:lnTo>
                <a:lnTo>
                  <a:pt x="2495" y="1719"/>
                </a:lnTo>
                <a:lnTo>
                  <a:pt x="2492" y="1720"/>
                </a:lnTo>
                <a:lnTo>
                  <a:pt x="2460" y="1623"/>
                </a:lnTo>
                <a:lnTo>
                  <a:pt x="2469" y="1591"/>
                </a:lnTo>
                <a:lnTo>
                  <a:pt x="2470" y="1588"/>
                </a:lnTo>
                <a:lnTo>
                  <a:pt x="2470" y="1588"/>
                </a:lnTo>
                <a:lnTo>
                  <a:pt x="2474" y="1574"/>
                </a:lnTo>
                <a:lnTo>
                  <a:pt x="2485" y="1581"/>
                </a:lnTo>
                <a:lnTo>
                  <a:pt x="2518" y="1639"/>
                </a:lnTo>
                <a:lnTo>
                  <a:pt x="2516" y="1646"/>
                </a:lnTo>
                <a:lnTo>
                  <a:pt x="2500" y="1662"/>
                </a:lnTo>
                <a:lnTo>
                  <a:pt x="2511" y="1671"/>
                </a:lnTo>
                <a:close/>
                <a:moveTo>
                  <a:pt x="2350" y="2001"/>
                </a:moveTo>
                <a:lnTo>
                  <a:pt x="2336" y="1993"/>
                </a:lnTo>
                <a:lnTo>
                  <a:pt x="2347" y="1982"/>
                </a:lnTo>
                <a:lnTo>
                  <a:pt x="2338" y="1975"/>
                </a:lnTo>
                <a:lnTo>
                  <a:pt x="2366" y="1929"/>
                </a:lnTo>
                <a:lnTo>
                  <a:pt x="2373" y="1933"/>
                </a:lnTo>
                <a:lnTo>
                  <a:pt x="2373" y="1996"/>
                </a:lnTo>
                <a:lnTo>
                  <a:pt x="2350" y="2001"/>
                </a:lnTo>
                <a:close/>
                <a:moveTo>
                  <a:pt x="2188" y="2208"/>
                </a:moveTo>
                <a:lnTo>
                  <a:pt x="2176" y="2201"/>
                </a:lnTo>
                <a:lnTo>
                  <a:pt x="2301" y="2005"/>
                </a:lnTo>
                <a:lnTo>
                  <a:pt x="2310" y="2012"/>
                </a:lnTo>
                <a:lnTo>
                  <a:pt x="2190" y="2205"/>
                </a:lnTo>
                <a:lnTo>
                  <a:pt x="2188" y="2208"/>
                </a:lnTo>
                <a:close/>
                <a:moveTo>
                  <a:pt x="2144" y="2244"/>
                </a:moveTo>
                <a:lnTo>
                  <a:pt x="2131" y="2249"/>
                </a:lnTo>
                <a:lnTo>
                  <a:pt x="2107" y="2247"/>
                </a:lnTo>
                <a:lnTo>
                  <a:pt x="2107" y="2247"/>
                </a:lnTo>
                <a:lnTo>
                  <a:pt x="2057" y="2196"/>
                </a:lnTo>
                <a:lnTo>
                  <a:pt x="2066" y="2194"/>
                </a:lnTo>
                <a:lnTo>
                  <a:pt x="2064" y="2187"/>
                </a:lnTo>
                <a:lnTo>
                  <a:pt x="2112" y="2125"/>
                </a:lnTo>
                <a:lnTo>
                  <a:pt x="2128" y="2115"/>
                </a:lnTo>
                <a:lnTo>
                  <a:pt x="2140" y="2123"/>
                </a:lnTo>
                <a:lnTo>
                  <a:pt x="2142" y="2120"/>
                </a:lnTo>
                <a:lnTo>
                  <a:pt x="2167" y="2199"/>
                </a:lnTo>
                <a:lnTo>
                  <a:pt x="2154" y="2226"/>
                </a:lnTo>
                <a:lnTo>
                  <a:pt x="2144" y="2244"/>
                </a:lnTo>
                <a:close/>
                <a:moveTo>
                  <a:pt x="1889" y="2428"/>
                </a:moveTo>
                <a:lnTo>
                  <a:pt x="1849" y="2447"/>
                </a:lnTo>
                <a:lnTo>
                  <a:pt x="1851" y="2449"/>
                </a:lnTo>
                <a:lnTo>
                  <a:pt x="1817" y="2442"/>
                </a:lnTo>
                <a:lnTo>
                  <a:pt x="1817" y="2431"/>
                </a:lnTo>
                <a:lnTo>
                  <a:pt x="1911" y="2383"/>
                </a:lnTo>
                <a:lnTo>
                  <a:pt x="1889" y="2428"/>
                </a:lnTo>
                <a:lnTo>
                  <a:pt x="1889" y="2428"/>
                </a:lnTo>
                <a:close/>
                <a:moveTo>
                  <a:pt x="1474" y="2546"/>
                </a:moveTo>
                <a:lnTo>
                  <a:pt x="1443" y="2527"/>
                </a:lnTo>
                <a:lnTo>
                  <a:pt x="1443" y="2511"/>
                </a:lnTo>
                <a:lnTo>
                  <a:pt x="1464" y="2507"/>
                </a:lnTo>
                <a:lnTo>
                  <a:pt x="1568" y="2530"/>
                </a:lnTo>
                <a:lnTo>
                  <a:pt x="1568" y="2534"/>
                </a:lnTo>
                <a:lnTo>
                  <a:pt x="1474" y="2546"/>
                </a:lnTo>
                <a:close/>
                <a:moveTo>
                  <a:pt x="1510" y="2544"/>
                </a:moveTo>
                <a:lnTo>
                  <a:pt x="1499" y="2560"/>
                </a:lnTo>
                <a:lnTo>
                  <a:pt x="1480" y="2548"/>
                </a:lnTo>
                <a:lnTo>
                  <a:pt x="1510" y="2544"/>
                </a:lnTo>
                <a:close/>
                <a:moveTo>
                  <a:pt x="994" y="2461"/>
                </a:moveTo>
                <a:lnTo>
                  <a:pt x="994" y="2458"/>
                </a:lnTo>
                <a:lnTo>
                  <a:pt x="1015" y="2459"/>
                </a:lnTo>
                <a:lnTo>
                  <a:pt x="1038" y="2482"/>
                </a:lnTo>
                <a:lnTo>
                  <a:pt x="994" y="2461"/>
                </a:lnTo>
                <a:close/>
                <a:moveTo>
                  <a:pt x="510" y="2307"/>
                </a:moveTo>
                <a:lnTo>
                  <a:pt x="432" y="2199"/>
                </a:lnTo>
                <a:lnTo>
                  <a:pt x="434" y="2198"/>
                </a:lnTo>
                <a:lnTo>
                  <a:pt x="448" y="2207"/>
                </a:lnTo>
                <a:lnTo>
                  <a:pt x="620" y="2343"/>
                </a:lnTo>
                <a:lnTo>
                  <a:pt x="547" y="2334"/>
                </a:lnTo>
                <a:lnTo>
                  <a:pt x="551" y="2313"/>
                </a:lnTo>
                <a:lnTo>
                  <a:pt x="510" y="2307"/>
                </a:lnTo>
                <a:close/>
                <a:moveTo>
                  <a:pt x="256" y="2003"/>
                </a:moveTo>
                <a:lnTo>
                  <a:pt x="236" y="2007"/>
                </a:lnTo>
                <a:lnTo>
                  <a:pt x="226" y="1922"/>
                </a:lnTo>
                <a:lnTo>
                  <a:pt x="314" y="2044"/>
                </a:lnTo>
                <a:lnTo>
                  <a:pt x="369" y="2132"/>
                </a:lnTo>
                <a:lnTo>
                  <a:pt x="367" y="2136"/>
                </a:lnTo>
                <a:lnTo>
                  <a:pt x="261" y="2047"/>
                </a:lnTo>
                <a:lnTo>
                  <a:pt x="256" y="2003"/>
                </a:lnTo>
                <a:close/>
                <a:moveTo>
                  <a:pt x="56" y="1316"/>
                </a:moveTo>
                <a:lnTo>
                  <a:pt x="47" y="1291"/>
                </a:lnTo>
                <a:lnTo>
                  <a:pt x="69" y="1275"/>
                </a:lnTo>
                <a:lnTo>
                  <a:pt x="47" y="1347"/>
                </a:lnTo>
                <a:lnTo>
                  <a:pt x="39" y="1323"/>
                </a:lnTo>
                <a:lnTo>
                  <a:pt x="56" y="1316"/>
                </a:lnTo>
                <a:close/>
                <a:moveTo>
                  <a:pt x="76" y="1029"/>
                </a:moveTo>
                <a:lnTo>
                  <a:pt x="81" y="1024"/>
                </a:lnTo>
                <a:lnTo>
                  <a:pt x="77" y="1022"/>
                </a:lnTo>
                <a:lnTo>
                  <a:pt x="84" y="973"/>
                </a:lnTo>
                <a:lnTo>
                  <a:pt x="88" y="973"/>
                </a:lnTo>
                <a:lnTo>
                  <a:pt x="109" y="1111"/>
                </a:lnTo>
                <a:lnTo>
                  <a:pt x="97" y="1109"/>
                </a:lnTo>
                <a:lnTo>
                  <a:pt x="70" y="1063"/>
                </a:lnTo>
                <a:lnTo>
                  <a:pt x="76" y="1029"/>
                </a:lnTo>
                <a:close/>
                <a:moveTo>
                  <a:pt x="199" y="693"/>
                </a:moveTo>
                <a:lnTo>
                  <a:pt x="205" y="658"/>
                </a:lnTo>
                <a:lnTo>
                  <a:pt x="254" y="633"/>
                </a:lnTo>
                <a:lnTo>
                  <a:pt x="254" y="639"/>
                </a:lnTo>
                <a:lnTo>
                  <a:pt x="263" y="639"/>
                </a:lnTo>
                <a:lnTo>
                  <a:pt x="206" y="737"/>
                </a:lnTo>
                <a:lnTo>
                  <a:pt x="198" y="734"/>
                </a:lnTo>
                <a:lnTo>
                  <a:pt x="189" y="692"/>
                </a:lnTo>
                <a:lnTo>
                  <a:pt x="199" y="693"/>
                </a:lnTo>
                <a:close/>
                <a:moveTo>
                  <a:pt x="671" y="195"/>
                </a:moveTo>
                <a:lnTo>
                  <a:pt x="727" y="195"/>
                </a:lnTo>
                <a:lnTo>
                  <a:pt x="726" y="204"/>
                </a:lnTo>
                <a:lnTo>
                  <a:pt x="673" y="234"/>
                </a:lnTo>
                <a:lnTo>
                  <a:pt x="660" y="212"/>
                </a:lnTo>
                <a:lnTo>
                  <a:pt x="674" y="209"/>
                </a:lnTo>
                <a:lnTo>
                  <a:pt x="671" y="195"/>
                </a:lnTo>
                <a:close/>
                <a:moveTo>
                  <a:pt x="915" y="105"/>
                </a:moveTo>
                <a:lnTo>
                  <a:pt x="927" y="122"/>
                </a:lnTo>
                <a:lnTo>
                  <a:pt x="955" y="103"/>
                </a:lnTo>
                <a:lnTo>
                  <a:pt x="1019" y="128"/>
                </a:lnTo>
                <a:lnTo>
                  <a:pt x="817" y="175"/>
                </a:lnTo>
                <a:lnTo>
                  <a:pt x="915" y="105"/>
                </a:lnTo>
                <a:lnTo>
                  <a:pt x="915" y="105"/>
                </a:lnTo>
                <a:close/>
                <a:moveTo>
                  <a:pt x="1015" y="83"/>
                </a:moveTo>
                <a:lnTo>
                  <a:pt x="1019" y="76"/>
                </a:lnTo>
                <a:lnTo>
                  <a:pt x="1040" y="73"/>
                </a:lnTo>
                <a:lnTo>
                  <a:pt x="1081" y="98"/>
                </a:lnTo>
                <a:lnTo>
                  <a:pt x="1081" y="113"/>
                </a:lnTo>
                <a:lnTo>
                  <a:pt x="1026" y="126"/>
                </a:lnTo>
                <a:lnTo>
                  <a:pt x="960" y="99"/>
                </a:lnTo>
                <a:lnTo>
                  <a:pt x="964" y="96"/>
                </a:lnTo>
                <a:lnTo>
                  <a:pt x="959" y="87"/>
                </a:lnTo>
                <a:lnTo>
                  <a:pt x="1010" y="78"/>
                </a:lnTo>
                <a:lnTo>
                  <a:pt x="1015" y="83"/>
                </a:lnTo>
                <a:close/>
                <a:moveTo>
                  <a:pt x="1028" y="66"/>
                </a:moveTo>
                <a:lnTo>
                  <a:pt x="1036" y="71"/>
                </a:lnTo>
                <a:lnTo>
                  <a:pt x="1022" y="73"/>
                </a:lnTo>
                <a:lnTo>
                  <a:pt x="1028" y="66"/>
                </a:lnTo>
                <a:close/>
                <a:moveTo>
                  <a:pt x="1610" y="92"/>
                </a:moveTo>
                <a:lnTo>
                  <a:pt x="1713" y="119"/>
                </a:lnTo>
                <a:lnTo>
                  <a:pt x="1713" y="122"/>
                </a:lnTo>
                <a:lnTo>
                  <a:pt x="1540" y="138"/>
                </a:lnTo>
                <a:lnTo>
                  <a:pt x="1542" y="135"/>
                </a:lnTo>
                <a:lnTo>
                  <a:pt x="1610" y="92"/>
                </a:lnTo>
                <a:close/>
                <a:moveTo>
                  <a:pt x="1672" y="90"/>
                </a:moveTo>
                <a:lnTo>
                  <a:pt x="1672" y="85"/>
                </a:lnTo>
                <a:lnTo>
                  <a:pt x="1711" y="112"/>
                </a:lnTo>
                <a:lnTo>
                  <a:pt x="1711" y="115"/>
                </a:lnTo>
                <a:lnTo>
                  <a:pt x="1616" y="90"/>
                </a:lnTo>
                <a:lnTo>
                  <a:pt x="1626" y="83"/>
                </a:lnTo>
                <a:lnTo>
                  <a:pt x="1626" y="89"/>
                </a:lnTo>
                <a:lnTo>
                  <a:pt x="1672" y="90"/>
                </a:lnTo>
                <a:close/>
                <a:moveTo>
                  <a:pt x="1893" y="221"/>
                </a:moveTo>
                <a:lnTo>
                  <a:pt x="1882" y="230"/>
                </a:lnTo>
                <a:lnTo>
                  <a:pt x="1755" y="140"/>
                </a:lnTo>
                <a:lnTo>
                  <a:pt x="1761" y="140"/>
                </a:lnTo>
                <a:lnTo>
                  <a:pt x="1893" y="221"/>
                </a:lnTo>
                <a:close/>
                <a:moveTo>
                  <a:pt x="2271" y="495"/>
                </a:moveTo>
                <a:lnTo>
                  <a:pt x="2230" y="449"/>
                </a:lnTo>
                <a:lnTo>
                  <a:pt x="2237" y="442"/>
                </a:lnTo>
                <a:lnTo>
                  <a:pt x="2234" y="437"/>
                </a:lnTo>
                <a:lnTo>
                  <a:pt x="2246" y="444"/>
                </a:lnTo>
                <a:lnTo>
                  <a:pt x="2271" y="495"/>
                </a:lnTo>
                <a:close/>
                <a:moveTo>
                  <a:pt x="2426" y="716"/>
                </a:moveTo>
                <a:lnTo>
                  <a:pt x="2416" y="736"/>
                </a:lnTo>
                <a:lnTo>
                  <a:pt x="2407" y="727"/>
                </a:lnTo>
                <a:lnTo>
                  <a:pt x="2398" y="736"/>
                </a:lnTo>
                <a:lnTo>
                  <a:pt x="2338" y="628"/>
                </a:lnTo>
                <a:lnTo>
                  <a:pt x="2342" y="623"/>
                </a:lnTo>
                <a:lnTo>
                  <a:pt x="2417" y="681"/>
                </a:lnTo>
                <a:lnTo>
                  <a:pt x="2410" y="684"/>
                </a:lnTo>
                <a:lnTo>
                  <a:pt x="2426" y="716"/>
                </a:lnTo>
                <a:close/>
                <a:moveTo>
                  <a:pt x="2571" y="1330"/>
                </a:moveTo>
                <a:lnTo>
                  <a:pt x="2569" y="1354"/>
                </a:lnTo>
                <a:lnTo>
                  <a:pt x="2564" y="1342"/>
                </a:lnTo>
                <a:lnTo>
                  <a:pt x="2569" y="1328"/>
                </a:lnTo>
                <a:lnTo>
                  <a:pt x="2571" y="1330"/>
                </a:lnTo>
                <a:close/>
                <a:moveTo>
                  <a:pt x="2146" y="2116"/>
                </a:moveTo>
                <a:lnTo>
                  <a:pt x="2165" y="2090"/>
                </a:lnTo>
                <a:lnTo>
                  <a:pt x="2165" y="2088"/>
                </a:lnTo>
                <a:lnTo>
                  <a:pt x="2294" y="1998"/>
                </a:lnTo>
                <a:lnTo>
                  <a:pt x="2297" y="2001"/>
                </a:lnTo>
                <a:lnTo>
                  <a:pt x="2172" y="2199"/>
                </a:lnTo>
                <a:lnTo>
                  <a:pt x="2146" y="2116"/>
                </a:lnTo>
                <a:close/>
                <a:moveTo>
                  <a:pt x="2107" y="2263"/>
                </a:moveTo>
                <a:lnTo>
                  <a:pt x="1951" y="2343"/>
                </a:lnTo>
                <a:lnTo>
                  <a:pt x="1942" y="2339"/>
                </a:lnTo>
                <a:lnTo>
                  <a:pt x="2055" y="2198"/>
                </a:lnTo>
                <a:lnTo>
                  <a:pt x="2107" y="2252"/>
                </a:lnTo>
                <a:lnTo>
                  <a:pt x="2107" y="2263"/>
                </a:lnTo>
                <a:close/>
                <a:moveTo>
                  <a:pt x="1828" y="2406"/>
                </a:moveTo>
                <a:lnTo>
                  <a:pt x="1861" y="2369"/>
                </a:lnTo>
                <a:lnTo>
                  <a:pt x="1902" y="2362"/>
                </a:lnTo>
                <a:lnTo>
                  <a:pt x="1900" y="2367"/>
                </a:lnTo>
                <a:lnTo>
                  <a:pt x="1828" y="2406"/>
                </a:lnTo>
                <a:close/>
                <a:moveTo>
                  <a:pt x="1012" y="2454"/>
                </a:moveTo>
                <a:lnTo>
                  <a:pt x="992" y="2454"/>
                </a:lnTo>
                <a:lnTo>
                  <a:pt x="992" y="2454"/>
                </a:lnTo>
                <a:lnTo>
                  <a:pt x="1012" y="2454"/>
                </a:lnTo>
                <a:lnTo>
                  <a:pt x="1012" y="2454"/>
                </a:lnTo>
                <a:close/>
                <a:moveTo>
                  <a:pt x="726" y="2397"/>
                </a:moveTo>
                <a:lnTo>
                  <a:pt x="719" y="2371"/>
                </a:lnTo>
                <a:lnTo>
                  <a:pt x="897" y="2429"/>
                </a:lnTo>
                <a:lnTo>
                  <a:pt x="757" y="2426"/>
                </a:lnTo>
                <a:lnTo>
                  <a:pt x="763" y="2419"/>
                </a:lnTo>
                <a:lnTo>
                  <a:pt x="726" y="2397"/>
                </a:lnTo>
                <a:close/>
                <a:moveTo>
                  <a:pt x="459" y="2210"/>
                </a:moveTo>
                <a:lnTo>
                  <a:pt x="439" y="2194"/>
                </a:lnTo>
                <a:lnTo>
                  <a:pt x="443" y="2192"/>
                </a:lnTo>
                <a:lnTo>
                  <a:pt x="438" y="2185"/>
                </a:lnTo>
                <a:lnTo>
                  <a:pt x="563" y="2208"/>
                </a:lnTo>
                <a:lnTo>
                  <a:pt x="650" y="2332"/>
                </a:lnTo>
                <a:lnTo>
                  <a:pt x="643" y="2334"/>
                </a:lnTo>
                <a:lnTo>
                  <a:pt x="459" y="2210"/>
                </a:lnTo>
                <a:close/>
                <a:moveTo>
                  <a:pt x="346" y="2086"/>
                </a:moveTo>
                <a:lnTo>
                  <a:pt x="378" y="2131"/>
                </a:lnTo>
                <a:lnTo>
                  <a:pt x="371" y="2127"/>
                </a:lnTo>
                <a:lnTo>
                  <a:pt x="346" y="2086"/>
                </a:lnTo>
                <a:close/>
                <a:moveTo>
                  <a:pt x="182" y="1834"/>
                </a:moveTo>
                <a:lnTo>
                  <a:pt x="182" y="1834"/>
                </a:lnTo>
                <a:lnTo>
                  <a:pt x="182" y="1834"/>
                </a:lnTo>
                <a:lnTo>
                  <a:pt x="182" y="1834"/>
                </a:lnTo>
                <a:close/>
                <a:moveTo>
                  <a:pt x="160" y="1795"/>
                </a:moveTo>
                <a:lnTo>
                  <a:pt x="166" y="1696"/>
                </a:lnTo>
                <a:lnTo>
                  <a:pt x="206" y="1844"/>
                </a:lnTo>
                <a:lnTo>
                  <a:pt x="189" y="1835"/>
                </a:lnTo>
                <a:lnTo>
                  <a:pt x="185" y="1830"/>
                </a:lnTo>
                <a:lnTo>
                  <a:pt x="190" y="1825"/>
                </a:lnTo>
                <a:lnTo>
                  <a:pt x="160" y="1795"/>
                </a:lnTo>
                <a:close/>
                <a:moveTo>
                  <a:pt x="116" y="958"/>
                </a:moveTo>
                <a:lnTo>
                  <a:pt x="109" y="943"/>
                </a:lnTo>
                <a:lnTo>
                  <a:pt x="159" y="923"/>
                </a:lnTo>
                <a:lnTo>
                  <a:pt x="113" y="1107"/>
                </a:lnTo>
                <a:lnTo>
                  <a:pt x="93" y="969"/>
                </a:lnTo>
                <a:lnTo>
                  <a:pt x="116" y="958"/>
                </a:lnTo>
                <a:close/>
                <a:moveTo>
                  <a:pt x="164" y="921"/>
                </a:moveTo>
                <a:lnTo>
                  <a:pt x="194" y="911"/>
                </a:lnTo>
                <a:lnTo>
                  <a:pt x="203" y="927"/>
                </a:lnTo>
                <a:lnTo>
                  <a:pt x="167" y="1066"/>
                </a:lnTo>
                <a:lnTo>
                  <a:pt x="127" y="1112"/>
                </a:lnTo>
                <a:lnTo>
                  <a:pt x="116" y="1111"/>
                </a:lnTo>
                <a:lnTo>
                  <a:pt x="164" y="921"/>
                </a:lnTo>
                <a:close/>
                <a:moveTo>
                  <a:pt x="296" y="644"/>
                </a:moveTo>
                <a:lnTo>
                  <a:pt x="298" y="633"/>
                </a:lnTo>
                <a:lnTo>
                  <a:pt x="330" y="654"/>
                </a:lnTo>
                <a:lnTo>
                  <a:pt x="258" y="711"/>
                </a:lnTo>
                <a:lnTo>
                  <a:pt x="275" y="640"/>
                </a:lnTo>
                <a:lnTo>
                  <a:pt x="296" y="644"/>
                </a:lnTo>
                <a:close/>
                <a:moveTo>
                  <a:pt x="673" y="237"/>
                </a:moveTo>
                <a:lnTo>
                  <a:pt x="724" y="209"/>
                </a:lnTo>
                <a:lnTo>
                  <a:pt x="731" y="211"/>
                </a:lnTo>
                <a:lnTo>
                  <a:pt x="704" y="241"/>
                </a:lnTo>
                <a:lnTo>
                  <a:pt x="703" y="235"/>
                </a:lnTo>
                <a:lnTo>
                  <a:pt x="678" y="244"/>
                </a:lnTo>
                <a:lnTo>
                  <a:pt x="673" y="237"/>
                </a:lnTo>
                <a:close/>
                <a:moveTo>
                  <a:pt x="2207" y="471"/>
                </a:moveTo>
                <a:lnTo>
                  <a:pt x="2225" y="453"/>
                </a:lnTo>
                <a:lnTo>
                  <a:pt x="2292" y="570"/>
                </a:lnTo>
                <a:lnTo>
                  <a:pt x="2195" y="467"/>
                </a:lnTo>
                <a:lnTo>
                  <a:pt x="2200" y="463"/>
                </a:lnTo>
                <a:lnTo>
                  <a:pt x="2207" y="471"/>
                </a:lnTo>
                <a:close/>
                <a:moveTo>
                  <a:pt x="2336" y="633"/>
                </a:moveTo>
                <a:lnTo>
                  <a:pt x="2336" y="633"/>
                </a:lnTo>
                <a:lnTo>
                  <a:pt x="2395" y="737"/>
                </a:lnTo>
                <a:lnTo>
                  <a:pt x="2395" y="737"/>
                </a:lnTo>
                <a:lnTo>
                  <a:pt x="2334" y="633"/>
                </a:lnTo>
                <a:lnTo>
                  <a:pt x="2336" y="633"/>
                </a:lnTo>
                <a:close/>
                <a:moveTo>
                  <a:pt x="2467" y="1568"/>
                </a:moveTo>
                <a:lnTo>
                  <a:pt x="2455" y="1581"/>
                </a:lnTo>
                <a:lnTo>
                  <a:pt x="2446" y="1577"/>
                </a:lnTo>
                <a:lnTo>
                  <a:pt x="2444" y="1575"/>
                </a:lnTo>
                <a:lnTo>
                  <a:pt x="2462" y="1551"/>
                </a:lnTo>
                <a:lnTo>
                  <a:pt x="2463" y="1554"/>
                </a:lnTo>
                <a:lnTo>
                  <a:pt x="2458" y="1561"/>
                </a:lnTo>
                <a:lnTo>
                  <a:pt x="2467" y="1568"/>
                </a:lnTo>
                <a:close/>
                <a:moveTo>
                  <a:pt x="2432" y="1572"/>
                </a:moveTo>
                <a:lnTo>
                  <a:pt x="2425" y="1588"/>
                </a:lnTo>
                <a:lnTo>
                  <a:pt x="2287" y="1720"/>
                </a:lnTo>
                <a:lnTo>
                  <a:pt x="2336" y="1473"/>
                </a:lnTo>
                <a:lnTo>
                  <a:pt x="2354" y="1464"/>
                </a:lnTo>
                <a:lnTo>
                  <a:pt x="2439" y="1574"/>
                </a:lnTo>
                <a:lnTo>
                  <a:pt x="2439" y="1574"/>
                </a:lnTo>
                <a:lnTo>
                  <a:pt x="2432" y="1572"/>
                </a:lnTo>
                <a:close/>
                <a:moveTo>
                  <a:pt x="1904" y="2359"/>
                </a:moveTo>
                <a:lnTo>
                  <a:pt x="1865" y="2366"/>
                </a:lnTo>
                <a:lnTo>
                  <a:pt x="1904" y="2323"/>
                </a:lnTo>
                <a:lnTo>
                  <a:pt x="1911" y="2336"/>
                </a:lnTo>
                <a:lnTo>
                  <a:pt x="1904" y="2359"/>
                </a:lnTo>
                <a:close/>
                <a:moveTo>
                  <a:pt x="959" y="2429"/>
                </a:moveTo>
                <a:lnTo>
                  <a:pt x="929" y="2394"/>
                </a:lnTo>
                <a:lnTo>
                  <a:pt x="975" y="2424"/>
                </a:lnTo>
                <a:lnTo>
                  <a:pt x="959" y="2429"/>
                </a:lnTo>
                <a:close/>
                <a:moveTo>
                  <a:pt x="920" y="2382"/>
                </a:moveTo>
                <a:lnTo>
                  <a:pt x="796" y="2238"/>
                </a:lnTo>
                <a:lnTo>
                  <a:pt x="803" y="2230"/>
                </a:lnTo>
                <a:lnTo>
                  <a:pt x="987" y="2265"/>
                </a:lnTo>
                <a:lnTo>
                  <a:pt x="992" y="2412"/>
                </a:lnTo>
                <a:lnTo>
                  <a:pt x="976" y="2412"/>
                </a:lnTo>
                <a:lnTo>
                  <a:pt x="976" y="2419"/>
                </a:lnTo>
                <a:lnTo>
                  <a:pt x="920" y="2382"/>
                </a:lnTo>
                <a:close/>
                <a:moveTo>
                  <a:pt x="681" y="2327"/>
                </a:moveTo>
                <a:lnTo>
                  <a:pt x="653" y="2332"/>
                </a:lnTo>
                <a:lnTo>
                  <a:pt x="568" y="2208"/>
                </a:lnTo>
                <a:lnTo>
                  <a:pt x="651" y="2224"/>
                </a:lnTo>
                <a:lnTo>
                  <a:pt x="644" y="2240"/>
                </a:lnTo>
                <a:lnTo>
                  <a:pt x="681" y="2254"/>
                </a:lnTo>
                <a:lnTo>
                  <a:pt x="697" y="2313"/>
                </a:lnTo>
                <a:lnTo>
                  <a:pt x="681" y="2330"/>
                </a:lnTo>
                <a:lnTo>
                  <a:pt x="681" y="2327"/>
                </a:lnTo>
                <a:close/>
                <a:moveTo>
                  <a:pt x="420" y="2157"/>
                </a:moveTo>
                <a:lnTo>
                  <a:pt x="415" y="2161"/>
                </a:lnTo>
                <a:lnTo>
                  <a:pt x="413" y="2146"/>
                </a:lnTo>
                <a:lnTo>
                  <a:pt x="462" y="2095"/>
                </a:lnTo>
                <a:lnTo>
                  <a:pt x="477" y="2109"/>
                </a:lnTo>
                <a:lnTo>
                  <a:pt x="487" y="2099"/>
                </a:lnTo>
                <a:lnTo>
                  <a:pt x="560" y="2203"/>
                </a:lnTo>
                <a:lnTo>
                  <a:pt x="434" y="2180"/>
                </a:lnTo>
                <a:lnTo>
                  <a:pt x="420" y="2157"/>
                </a:lnTo>
                <a:close/>
                <a:moveTo>
                  <a:pt x="408" y="2164"/>
                </a:moveTo>
                <a:lnTo>
                  <a:pt x="402" y="2157"/>
                </a:lnTo>
                <a:lnTo>
                  <a:pt x="409" y="2150"/>
                </a:lnTo>
                <a:lnTo>
                  <a:pt x="411" y="2162"/>
                </a:lnTo>
                <a:lnTo>
                  <a:pt x="408" y="2164"/>
                </a:lnTo>
                <a:close/>
                <a:moveTo>
                  <a:pt x="132" y="1549"/>
                </a:moveTo>
                <a:lnTo>
                  <a:pt x="132" y="1528"/>
                </a:lnTo>
                <a:lnTo>
                  <a:pt x="148" y="1544"/>
                </a:lnTo>
                <a:lnTo>
                  <a:pt x="137" y="1552"/>
                </a:lnTo>
                <a:lnTo>
                  <a:pt x="132" y="1549"/>
                </a:lnTo>
                <a:close/>
                <a:moveTo>
                  <a:pt x="132" y="1522"/>
                </a:moveTo>
                <a:lnTo>
                  <a:pt x="130" y="1314"/>
                </a:lnTo>
                <a:lnTo>
                  <a:pt x="162" y="1533"/>
                </a:lnTo>
                <a:lnTo>
                  <a:pt x="152" y="1542"/>
                </a:lnTo>
                <a:lnTo>
                  <a:pt x="132" y="1522"/>
                </a:lnTo>
                <a:close/>
                <a:moveTo>
                  <a:pt x="162" y="1537"/>
                </a:moveTo>
                <a:lnTo>
                  <a:pt x="164" y="1549"/>
                </a:lnTo>
                <a:lnTo>
                  <a:pt x="160" y="1551"/>
                </a:lnTo>
                <a:lnTo>
                  <a:pt x="153" y="1544"/>
                </a:lnTo>
                <a:lnTo>
                  <a:pt x="162" y="1537"/>
                </a:lnTo>
                <a:close/>
                <a:moveTo>
                  <a:pt x="166" y="1533"/>
                </a:moveTo>
                <a:lnTo>
                  <a:pt x="180" y="1521"/>
                </a:lnTo>
                <a:lnTo>
                  <a:pt x="171" y="1545"/>
                </a:lnTo>
                <a:lnTo>
                  <a:pt x="167" y="1547"/>
                </a:lnTo>
                <a:lnTo>
                  <a:pt x="166" y="1533"/>
                </a:lnTo>
                <a:close/>
                <a:moveTo>
                  <a:pt x="127" y="1206"/>
                </a:moveTo>
                <a:lnTo>
                  <a:pt x="120" y="1160"/>
                </a:lnTo>
                <a:lnTo>
                  <a:pt x="130" y="1160"/>
                </a:lnTo>
                <a:lnTo>
                  <a:pt x="130" y="1153"/>
                </a:lnTo>
                <a:lnTo>
                  <a:pt x="143" y="1164"/>
                </a:lnTo>
                <a:lnTo>
                  <a:pt x="132" y="1206"/>
                </a:lnTo>
                <a:lnTo>
                  <a:pt x="127" y="1206"/>
                </a:lnTo>
                <a:close/>
                <a:moveTo>
                  <a:pt x="404" y="729"/>
                </a:moveTo>
                <a:lnTo>
                  <a:pt x="404" y="734"/>
                </a:lnTo>
                <a:lnTo>
                  <a:pt x="415" y="732"/>
                </a:lnTo>
                <a:lnTo>
                  <a:pt x="383" y="858"/>
                </a:lnTo>
                <a:lnTo>
                  <a:pt x="365" y="865"/>
                </a:lnTo>
                <a:lnTo>
                  <a:pt x="367" y="859"/>
                </a:lnTo>
                <a:lnTo>
                  <a:pt x="349" y="858"/>
                </a:lnTo>
                <a:lnTo>
                  <a:pt x="404" y="729"/>
                </a:lnTo>
                <a:lnTo>
                  <a:pt x="404" y="729"/>
                </a:lnTo>
                <a:close/>
                <a:moveTo>
                  <a:pt x="766" y="218"/>
                </a:moveTo>
                <a:lnTo>
                  <a:pt x="768" y="211"/>
                </a:lnTo>
                <a:lnTo>
                  <a:pt x="768" y="211"/>
                </a:lnTo>
                <a:lnTo>
                  <a:pt x="796" y="235"/>
                </a:lnTo>
                <a:lnTo>
                  <a:pt x="710" y="258"/>
                </a:lnTo>
                <a:lnTo>
                  <a:pt x="708" y="253"/>
                </a:lnTo>
                <a:lnTo>
                  <a:pt x="759" y="216"/>
                </a:lnTo>
                <a:lnTo>
                  <a:pt x="766" y="218"/>
                </a:lnTo>
                <a:close/>
                <a:moveTo>
                  <a:pt x="1534" y="154"/>
                </a:moveTo>
                <a:lnTo>
                  <a:pt x="1780" y="218"/>
                </a:lnTo>
                <a:lnTo>
                  <a:pt x="1806" y="269"/>
                </a:lnTo>
                <a:lnTo>
                  <a:pt x="1796" y="269"/>
                </a:lnTo>
                <a:lnTo>
                  <a:pt x="1798" y="280"/>
                </a:lnTo>
                <a:lnTo>
                  <a:pt x="1543" y="174"/>
                </a:lnTo>
                <a:lnTo>
                  <a:pt x="1533" y="163"/>
                </a:lnTo>
                <a:lnTo>
                  <a:pt x="1534" y="154"/>
                </a:lnTo>
                <a:close/>
                <a:moveTo>
                  <a:pt x="1895" y="280"/>
                </a:moveTo>
                <a:lnTo>
                  <a:pt x="1914" y="265"/>
                </a:lnTo>
                <a:lnTo>
                  <a:pt x="1941" y="301"/>
                </a:lnTo>
                <a:lnTo>
                  <a:pt x="1852" y="292"/>
                </a:lnTo>
                <a:lnTo>
                  <a:pt x="1884" y="264"/>
                </a:lnTo>
                <a:lnTo>
                  <a:pt x="1895" y="280"/>
                </a:lnTo>
                <a:close/>
                <a:moveTo>
                  <a:pt x="2087" y="492"/>
                </a:moveTo>
                <a:lnTo>
                  <a:pt x="2098" y="506"/>
                </a:lnTo>
                <a:lnTo>
                  <a:pt x="2091" y="506"/>
                </a:lnTo>
                <a:lnTo>
                  <a:pt x="2087" y="492"/>
                </a:lnTo>
                <a:close/>
                <a:moveTo>
                  <a:pt x="2356" y="815"/>
                </a:moveTo>
                <a:lnTo>
                  <a:pt x="2334" y="812"/>
                </a:lnTo>
                <a:lnTo>
                  <a:pt x="2329" y="702"/>
                </a:lnTo>
                <a:lnTo>
                  <a:pt x="2384" y="746"/>
                </a:lnTo>
                <a:lnTo>
                  <a:pt x="2372" y="757"/>
                </a:lnTo>
                <a:lnTo>
                  <a:pt x="2387" y="776"/>
                </a:lnTo>
                <a:lnTo>
                  <a:pt x="2356" y="815"/>
                </a:lnTo>
                <a:close/>
                <a:moveTo>
                  <a:pt x="2349" y="1422"/>
                </a:moveTo>
                <a:lnTo>
                  <a:pt x="2336" y="1427"/>
                </a:lnTo>
                <a:lnTo>
                  <a:pt x="2320" y="1339"/>
                </a:lnTo>
                <a:lnTo>
                  <a:pt x="2444" y="1201"/>
                </a:lnTo>
                <a:lnTo>
                  <a:pt x="2460" y="1215"/>
                </a:lnTo>
                <a:lnTo>
                  <a:pt x="2350" y="1423"/>
                </a:lnTo>
                <a:lnTo>
                  <a:pt x="2349" y="1422"/>
                </a:lnTo>
                <a:close/>
                <a:moveTo>
                  <a:pt x="2250" y="1761"/>
                </a:moveTo>
                <a:lnTo>
                  <a:pt x="2250" y="1761"/>
                </a:lnTo>
                <a:lnTo>
                  <a:pt x="2250" y="1761"/>
                </a:lnTo>
                <a:lnTo>
                  <a:pt x="2250" y="1761"/>
                </a:lnTo>
                <a:close/>
                <a:moveTo>
                  <a:pt x="2285" y="1977"/>
                </a:moveTo>
                <a:lnTo>
                  <a:pt x="2153" y="2079"/>
                </a:lnTo>
                <a:lnTo>
                  <a:pt x="2147" y="2074"/>
                </a:lnTo>
                <a:lnTo>
                  <a:pt x="2229" y="1885"/>
                </a:lnTo>
                <a:lnTo>
                  <a:pt x="2296" y="1966"/>
                </a:lnTo>
                <a:lnTo>
                  <a:pt x="2285" y="1977"/>
                </a:lnTo>
                <a:close/>
                <a:moveTo>
                  <a:pt x="2229" y="1876"/>
                </a:moveTo>
                <a:lnTo>
                  <a:pt x="2202" y="1844"/>
                </a:lnTo>
                <a:lnTo>
                  <a:pt x="2207" y="1819"/>
                </a:lnTo>
                <a:lnTo>
                  <a:pt x="2251" y="1793"/>
                </a:lnTo>
                <a:lnTo>
                  <a:pt x="2251" y="1802"/>
                </a:lnTo>
                <a:lnTo>
                  <a:pt x="2260" y="1802"/>
                </a:lnTo>
                <a:lnTo>
                  <a:pt x="2229" y="1876"/>
                </a:lnTo>
                <a:close/>
                <a:moveTo>
                  <a:pt x="2013" y="2184"/>
                </a:moveTo>
                <a:lnTo>
                  <a:pt x="1861" y="2238"/>
                </a:lnTo>
                <a:lnTo>
                  <a:pt x="1851" y="2221"/>
                </a:lnTo>
                <a:lnTo>
                  <a:pt x="1861" y="2219"/>
                </a:lnTo>
                <a:lnTo>
                  <a:pt x="1858" y="2198"/>
                </a:lnTo>
                <a:lnTo>
                  <a:pt x="1997" y="2146"/>
                </a:lnTo>
                <a:lnTo>
                  <a:pt x="2011" y="2159"/>
                </a:lnTo>
                <a:lnTo>
                  <a:pt x="2006" y="2159"/>
                </a:lnTo>
                <a:lnTo>
                  <a:pt x="2013" y="2184"/>
                </a:lnTo>
                <a:close/>
                <a:moveTo>
                  <a:pt x="1649" y="2378"/>
                </a:moveTo>
                <a:lnTo>
                  <a:pt x="1623" y="2390"/>
                </a:lnTo>
                <a:lnTo>
                  <a:pt x="1602" y="2373"/>
                </a:lnTo>
                <a:lnTo>
                  <a:pt x="1670" y="2320"/>
                </a:lnTo>
                <a:lnTo>
                  <a:pt x="1688" y="2337"/>
                </a:lnTo>
                <a:lnTo>
                  <a:pt x="1702" y="2325"/>
                </a:lnTo>
                <a:lnTo>
                  <a:pt x="1708" y="2332"/>
                </a:lnTo>
                <a:lnTo>
                  <a:pt x="1655" y="2387"/>
                </a:lnTo>
                <a:lnTo>
                  <a:pt x="1649" y="2378"/>
                </a:lnTo>
                <a:close/>
                <a:moveTo>
                  <a:pt x="1333" y="2475"/>
                </a:moveTo>
                <a:lnTo>
                  <a:pt x="1331" y="2470"/>
                </a:lnTo>
                <a:lnTo>
                  <a:pt x="1379" y="2461"/>
                </a:lnTo>
                <a:lnTo>
                  <a:pt x="1398" y="2489"/>
                </a:lnTo>
                <a:lnTo>
                  <a:pt x="1333" y="2475"/>
                </a:lnTo>
                <a:close/>
                <a:moveTo>
                  <a:pt x="1331" y="2466"/>
                </a:moveTo>
                <a:lnTo>
                  <a:pt x="1330" y="2452"/>
                </a:lnTo>
                <a:lnTo>
                  <a:pt x="1353" y="2424"/>
                </a:lnTo>
                <a:lnTo>
                  <a:pt x="1377" y="2458"/>
                </a:lnTo>
                <a:lnTo>
                  <a:pt x="1331" y="2466"/>
                </a:lnTo>
                <a:close/>
                <a:moveTo>
                  <a:pt x="1323" y="2371"/>
                </a:moveTo>
                <a:lnTo>
                  <a:pt x="1330" y="2371"/>
                </a:lnTo>
                <a:lnTo>
                  <a:pt x="1328" y="2346"/>
                </a:lnTo>
                <a:lnTo>
                  <a:pt x="1420" y="2336"/>
                </a:lnTo>
                <a:lnTo>
                  <a:pt x="1354" y="2417"/>
                </a:lnTo>
                <a:lnTo>
                  <a:pt x="1323" y="2371"/>
                </a:lnTo>
                <a:close/>
                <a:moveTo>
                  <a:pt x="1013" y="2412"/>
                </a:moveTo>
                <a:lnTo>
                  <a:pt x="998" y="2412"/>
                </a:lnTo>
                <a:lnTo>
                  <a:pt x="992" y="2267"/>
                </a:lnTo>
                <a:lnTo>
                  <a:pt x="1098" y="2286"/>
                </a:lnTo>
                <a:lnTo>
                  <a:pt x="1105" y="2306"/>
                </a:lnTo>
                <a:lnTo>
                  <a:pt x="1013" y="2412"/>
                </a:lnTo>
                <a:close/>
                <a:moveTo>
                  <a:pt x="987" y="2261"/>
                </a:moveTo>
                <a:lnTo>
                  <a:pt x="805" y="2228"/>
                </a:lnTo>
                <a:lnTo>
                  <a:pt x="810" y="2219"/>
                </a:lnTo>
                <a:lnTo>
                  <a:pt x="796" y="2210"/>
                </a:lnTo>
                <a:lnTo>
                  <a:pt x="803" y="2205"/>
                </a:lnTo>
                <a:lnTo>
                  <a:pt x="960" y="2173"/>
                </a:lnTo>
                <a:lnTo>
                  <a:pt x="962" y="2194"/>
                </a:lnTo>
                <a:lnTo>
                  <a:pt x="983" y="2191"/>
                </a:lnTo>
                <a:lnTo>
                  <a:pt x="987" y="2261"/>
                </a:lnTo>
                <a:close/>
                <a:moveTo>
                  <a:pt x="406" y="1938"/>
                </a:moveTo>
                <a:lnTo>
                  <a:pt x="415" y="1956"/>
                </a:lnTo>
                <a:lnTo>
                  <a:pt x="402" y="1941"/>
                </a:lnTo>
                <a:lnTo>
                  <a:pt x="406" y="1938"/>
                </a:lnTo>
                <a:close/>
                <a:moveTo>
                  <a:pt x="409" y="1934"/>
                </a:moveTo>
                <a:lnTo>
                  <a:pt x="417" y="1927"/>
                </a:lnTo>
                <a:lnTo>
                  <a:pt x="565" y="1917"/>
                </a:lnTo>
                <a:lnTo>
                  <a:pt x="593" y="1934"/>
                </a:lnTo>
                <a:lnTo>
                  <a:pt x="588" y="1936"/>
                </a:lnTo>
                <a:lnTo>
                  <a:pt x="598" y="1959"/>
                </a:lnTo>
                <a:lnTo>
                  <a:pt x="507" y="2049"/>
                </a:lnTo>
                <a:lnTo>
                  <a:pt x="424" y="1964"/>
                </a:lnTo>
                <a:lnTo>
                  <a:pt x="409" y="1934"/>
                </a:lnTo>
                <a:close/>
                <a:moveTo>
                  <a:pt x="203" y="1568"/>
                </a:moveTo>
                <a:lnTo>
                  <a:pt x="302" y="1581"/>
                </a:lnTo>
                <a:lnTo>
                  <a:pt x="328" y="1756"/>
                </a:lnTo>
                <a:lnTo>
                  <a:pt x="321" y="1763"/>
                </a:lnTo>
                <a:lnTo>
                  <a:pt x="235" y="1671"/>
                </a:lnTo>
                <a:lnTo>
                  <a:pt x="185" y="1586"/>
                </a:lnTo>
                <a:lnTo>
                  <a:pt x="206" y="1575"/>
                </a:lnTo>
                <a:lnTo>
                  <a:pt x="203" y="1568"/>
                </a:lnTo>
                <a:close/>
                <a:moveTo>
                  <a:pt x="272" y="1416"/>
                </a:moveTo>
                <a:lnTo>
                  <a:pt x="238" y="1374"/>
                </a:lnTo>
                <a:lnTo>
                  <a:pt x="268" y="1291"/>
                </a:lnTo>
                <a:lnTo>
                  <a:pt x="284" y="1287"/>
                </a:lnTo>
                <a:lnTo>
                  <a:pt x="296" y="1312"/>
                </a:lnTo>
                <a:lnTo>
                  <a:pt x="282" y="1411"/>
                </a:lnTo>
                <a:lnTo>
                  <a:pt x="272" y="1416"/>
                </a:lnTo>
                <a:close/>
                <a:moveTo>
                  <a:pt x="572" y="412"/>
                </a:moveTo>
                <a:lnTo>
                  <a:pt x="572" y="412"/>
                </a:lnTo>
                <a:lnTo>
                  <a:pt x="572" y="414"/>
                </a:lnTo>
                <a:lnTo>
                  <a:pt x="572" y="412"/>
                </a:lnTo>
                <a:close/>
                <a:moveTo>
                  <a:pt x="570" y="423"/>
                </a:moveTo>
                <a:lnTo>
                  <a:pt x="581" y="409"/>
                </a:lnTo>
                <a:lnTo>
                  <a:pt x="782" y="333"/>
                </a:lnTo>
                <a:lnTo>
                  <a:pt x="823" y="361"/>
                </a:lnTo>
                <a:lnTo>
                  <a:pt x="787" y="414"/>
                </a:lnTo>
                <a:lnTo>
                  <a:pt x="611" y="483"/>
                </a:lnTo>
                <a:lnTo>
                  <a:pt x="570" y="439"/>
                </a:lnTo>
                <a:lnTo>
                  <a:pt x="570" y="423"/>
                </a:lnTo>
                <a:close/>
                <a:moveTo>
                  <a:pt x="1119" y="189"/>
                </a:moveTo>
                <a:lnTo>
                  <a:pt x="1123" y="181"/>
                </a:lnTo>
                <a:lnTo>
                  <a:pt x="1183" y="232"/>
                </a:lnTo>
                <a:lnTo>
                  <a:pt x="1178" y="232"/>
                </a:lnTo>
                <a:lnTo>
                  <a:pt x="1181" y="250"/>
                </a:lnTo>
                <a:lnTo>
                  <a:pt x="980" y="280"/>
                </a:lnTo>
                <a:lnTo>
                  <a:pt x="1086" y="181"/>
                </a:lnTo>
                <a:lnTo>
                  <a:pt x="1119" y="189"/>
                </a:lnTo>
                <a:close/>
                <a:moveTo>
                  <a:pt x="2068" y="508"/>
                </a:moveTo>
                <a:lnTo>
                  <a:pt x="2068" y="508"/>
                </a:lnTo>
                <a:lnTo>
                  <a:pt x="2068" y="511"/>
                </a:lnTo>
                <a:lnTo>
                  <a:pt x="1824" y="416"/>
                </a:lnTo>
                <a:lnTo>
                  <a:pt x="1821" y="319"/>
                </a:lnTo>
                <a:lnTo>
                  <a:pt x="1829" y="311"/>
                </a:lnTo>
                <a:lnTo>
                  <a:pt x="1838" y="310"/>
                </a:lnTo>
                <a:lnTo>
                  <a:pt x="2068" y="508"/>
                </a:lnTo>
                <a:close/>
                <a:moveTo>
                  <a:pt x="2292" y="1098"/>
                </a:moveTo>
                <a:lnTo>
                  <a:pt x="2451" y="1187"/>
                </a:lnTo>
                <a:lnTo>
                  <a:pt x="2319" y="1333"/>
                </a:lnTo>
                <a:lnTo>
                  <a:pt x="2283" y="1146"/>
                </a:lnTo>
                <a:lnTo>
                  <a:pt x="2281" y="1100"/>
                </a:lnTo>
                <a:lnTo>
                  <a:pt x="2292" y="1098"/>
                </a:lnTo>
                <a:lnTo>
                  <a:pt x="2292" y="1098"/>
                </a:lnTo>
                <a:close/>
                <a:moveTo>
                  <a:pt x="2465" y="1172"/>
                </a:moveTo>
                <a:lnTo>
                  <a:pt x="2460" y="1162"/>
                </a:lnTo>
                <a:lnTo>
                  <a:pt x="2469" y="1167"/>
                </a:lnTo>
                <a:lnTo>
                  <a:pt x="2465" y="1172"/>
                </a:lnTo>
                <a:close/>
                <a:moveTo>
                  <a:pt x="2320" y="1436"/>
                </a:moveTo>
                <a:lnTo>
                  <a:pt x="2280" y="1413"/>
                </a:lnTo>
                <a:lnTo>
                  <a:pt x="2283" y="1397"/>
                </a:lnTo>
                <a:lnTo>
                  <a:pt x="2303" y="1397"/>
                </a:lnTo>
                <a:lnTo>
                  <a:pt x="2329" y="1432"/>
                </a:lnTo>
                <a:lnTo>
                  <a:pt x="2320" y="1436"/>
                </a:lnTo>
                <a:close/>
                <a:moveTo>
                  <a:pt x="2200" y="1729"/>
                </a:moveTo>
                <a:lnTo>
                  <a:pt x="2184" y="1800"/>
                </a:lnTo>
                <a:lnTo>
                  <a:pt x="2163" y="1795"/>
                </a:lnTo>
                <a:lnTo>
                  <a:pt x="2161" y="1802"/>
                </a:lnTo>
                <a:lnTo>
                  <a:pt x="2073" y="1715"/>
                </a:lnTo>
                <a:lnTo>
                  <a:pt x="2087" y="1671"/>
                </a:lnTo>
                <a:lnTo>
                  <a:pt x="2114" y="1666"/>
                </a:lnTo>
                <a:lnTo>
                  <a:pt x="2200" y="1729"/>
                </a:lnTo>
                <a:close/>
                <a:moveTo>
                  <a:pt x="1690" y="2268"/>
                </a:moveTo>
                <a:lnTo>
                  <a:pt x="1672" y="2286"/>
                </a:lnTo>
                <a:lnTo>
                  <a:pt x="1625" y="2245"/>
                </a:lnTo>
                <a:lnTo>
                  <a:pt x="1720" y="2226"/>
                </a:lnTo>
                <a:lnTo>
                  <a:pt x="1697" y="2277"/>
                </a:lnTo>
                <a:lnTo>
                  <a:pt x="1690" y="2268"/>
                </a:lnTo>
                <a:close/>
                <a:moveTo>
                  <a:pt x="1621" y="2242"/>
                </a:moveTo>
                <a:lnTo>
                  <a:pt x="1550" y="2182"/>
                </a:lnTo>
                <a:lnTo>
                  <a:pt x="1649" y="2063"/>
                </a:lnTo>
                <a:lnTo>
                  <a:pt x="1667" y="2074"/>
                </a:lnTo>
                <a:lnTo>
                  <a:pt x="1674" y="2062"/>
                </a:lnTo>
                <a:lnTo>
                  <a:pt x="1761" y="2138"/>
                </a:lnTo>
                <a:lnTo>
                  <a:pt x="1722" y="2222"/>
                </a:lnTo>
                <a:lnTo>
                  <a:pt x="1621" y="2242"/>
                </a:lnTo>
                <a:close/>
                <a:moveTo>
                  <a:pt x="1134" y="2263"/>
                </a:moveTo>
                <a:lnTo>
                  <a:pt x="1111" y="2272"/>
                </a:lnTo>
                <a:lnTo>
                  <a:pt x="1073" y="2219"/>
                </a:lnTo>
                <a:lnTo>
                  <a:pt x="1144" y="2260"/>
                </a:lnTo>
                <a:lnTo>
                  <a:pt x="1135" y="2270"/>
                </a:lnTo>
                <a:lnTo>
                  <a:pt x="1134" y="2263"/>
                </a:lnTo>
                <a:close/>
                <a:moveTo>
                  <a:pt x="1066" y="2212"/>
                </a:moveTo>
                <a:lnTo>
                  <a:pt x="1029" y="2159"/>
                </a:lnTo>
                <a:lnTo>
                  <a:pt x="1275" y="2111"/>
                </a:lnTo>
                <a:lnTo>
                  <a:pt x="1148" y="2256"/>
                </a:lnTo>
                <a:lnTo>
                  <a:pt x="1066" y="2212"/>
                </a:lnTo>
                <a:close/>
                <a:moveTo>
                  <a:pt x="791" y="2207"/>
                </a:moveTo>
                <a:lnTo>
                  <a:pt x="796" y="2205"/>
                </a:lnTo>
                <a:lnTo>
                  <a:pt x="794" y="2208"/>
                </a:lnTo>
                <a:lnTo>
                  <a:pt x="791" y="2207"/>
                </a:lnTo>
                <a:close/>
                <a:moveTo>
                  <a:pt x="786" y="2203"/>
                </a:moveTo>
                <a:lnTo>
                  <a:pt x="777" y="2196"/>
                </a:lnTo>
                <a:lnTo>
                  <a:pt x="771" y="2203"/>
                </a:lnTo>
                <a:lnTo>
                  <a:pt x="685" y="2058"/>
                </a:lnTo>
                <a:lnTo>
                  <a:pt x="687" y="1970"/>
                </a:lnTo>
                <a:lnTo>
                  <a:pt x="791" y="2001"/>
                </a:lnTo>
                <a:lnTo>
                  <a:pt x="899" y="2095"/>
                </a:lnTo>
                <a:lnTo>
                  <a:pt x="803" y="2199"/>
                </a:lnTo>
                <a:lnTo>
                  <a:pt x="786" y="2203"/>
                </a:lnTo>
                <a:close/>
                <a:moveTo>
                  <a:pt x="332" y="1750"/>
                </a:moveTo>
                <a:lnTo>
                  <a:pt x="332" y="1750"/>
                </a:lnTo>
                <a:lnTo>
                  <a:pt x="305" y="1581"/>
                </a:lnTo>
                <a:lnTo>
                  <a:pt x="417" y="1595"/>
                </a:lnTo>
                <a:lnTo>
                  <a:pt x="427" y="1627"/>
                </a:lnTo>
                <a:lnTo>
                  <a:pt x="434" y="1625"/>
                </a:lnTo>
                <a:lnTo>
                  <a:pt x="422" y="1697"/>
                </a:lnTo>
                <a:lnTo>
                  <a:pt x="348" y="1765"/>
                </a:lnTo>
                <a:lnTo>
                  <a:pt x="332" y="1750"/>
                </a:lnTo>
                <a:close/>
                <a:moveTo>
                  <a:pt x="300" y="1284"/>
                </a:moveTo>
                <a:lnTo>
                  <a:pt x="298" y="1303"/>
                </a:lnTo>
                <a:lnTo>
                  <a:pt x="289" y="1287"/>
                </a:lnTo>
                <a:lnTo>
                  <a:pt x="300" y="1284"/>
                </a:lnTo>
                <a:close/>
                <a:moveTo>
                  <a:pt x="298" y="1259"/>
                </a:moveTo>
                <a:lnTo>
                  <a:pt x="303" y="1255"/>
                </a:lnTo>
                <a:lnTo>
                  <a:pt x="302" y="1273"/>
                </a:lnTo>
                <a:lnTo>
                  <a:pt x="298" y="1259"/>
                </a:lnTo>
                <a:close/>
                <a:moveTo>
                  <a:pt x="309" y="1254"/>
                </a:moveTo>
                <a:lnTo>
                  <a:pt x="459" y="1199"/>
                </a:lnTo>
                <a:lnTo>
                  <a:pt x="496" y="1234"/>
                </a:lnTo>
                <a:lnTo>
                  <a:pt x="484" y="1245"/>
                </a:lnTo>
                <a:lnTo>
                  <a:pt x="494" y="1259"/>
                </a:lnTo>
                <a:lnTo>
                  <a:pt x="339" y="1386"/>
                </a:lnTo>
                <a:lnTo>
                  <a:pt x="300" y="1310"/>
                </a:lnTo>
                <a:lnTo>
                  <a:pt x="309" y="1254"/>
                </a:lnTo>
                <a:close/>
                <a:moveTo>
                  <a:pt x="307" y="1084"/>
                </a:moveTo>
                <a:lnTo>
                  <a:pt x="311" y="1086"/>
                </a:lnTo>
                <a:lnTo>
                  <a:pt x="307" y="1088"/>
                </a:lnTo>
                <a:lnTo>
                  <a:pt x="307" y="1084"/>
                </a:lnTo>
                <a:close/>
                <a:moveTo>
                  <a:pt x="356" y="907"/>
                </a:moveTo>
                <a:lnTo>
                  <a:pt x="367" y="921"/>
                </a:lnTo>
                <a:lnTo>
                  <a:pt x="335" y="1050"/>
                </a:lnTo>
                <a:lnTo>
                  <a:pt x="319" y="1045"/>
                </a:lnTo>
                <a:lnTo>
                  <a:pt x="318" y="1049"/>
                </a:lnTo>
                <a:lnTo>
                  <a:pt x="314" y="1043"/>
                </a:lnTo>
                <a:lnTo>
                  <a:pt x="337" y="904"/>
                </a:lnTo>
                <a:lnTo>
                  <a:pt x="356" y="907"/>
                </a:lnTo>
                <a:close/>
                <a:moveTo>
                  <a:pt x="441" y="700"/>
                </a:moveTo>
                <a:lnTo>
                  <a:pt x="572" y="631"/>
                </a:lnTo>
                <a:lnTo>
                  <a:pt x="643" y="702"/>
                </a:lnTo>
                <a:lnTo>
                  <a:pt x="628" y="745"/>
                </a:lnTo>
                <a:lnTo>
                  <a:pt x="512" y="798"/>
                </a:lnTo>
                <a:lnTo>
                  <a:pt x="441" y="727"/>
                </a:lnTo>
                <a:lnTo>
                  <a:pt x="447" y="727"/>
                </a:lnTo>
                <a:lnTo>
                  <a:pt x="441" y="700"/>
                </a:lnTo>
                <a:close/>
                <a:moveTo>
                  <a:pt x="881" y="320"/>
                </a:moveTo>
                <a:lnTo>
                  <a:pt x="899" y="349"/>
                </a:lnTo>
                <a:lnTo>
                  <a:pt x="879" y="368"/>
                </a:lnTo>
                <a:lnTo>
                  <a:pt x="860" y="350"/>
                </a:lnTo>
                <a:lnTo>
                  <a:pt x="844" y="370"/>
                </a:lnTo>
                <a:lnTo>
                  <a:pt x="828" y="361"/>
                </a:lnTo>
                <a:lnTo>
                  <a:pt x="858" y="317"/>
                </a:lnTo>
                <a:lnTo>
                  <a:pt x="881" y="320"/>
                </a:lnTo>
                <a:close/>
                <a:moveTo>
                  <a:pt x="1579" y="352"/>
                </a:moveTo>
                <a:lnTo>
                  <a:pt x="1600" y="366"/>
                </a:lnTo>
                <a:lnTo>
                  <a:pt x="1564" y="363"/>
                </a:lnTo>
                <a:lnTo>
                  <a:pt x="1564" y="361"/>
                </a:lnTo>
                <a:lnTo>
                  <a:pt x="1579" y="352"/>
                </a:lnTo>
                <a:close/>
                <a:moveTo>
                  <a:pt x="1799" y="311"/>
                </a:moveTo>
                <a:lnTo>
                  <a:pt x="1817" y="311"/>
                </a:lnTo>
                <a:lnTo>
                  <a:pt x="1817" y="319"/>
                </a:lnTo>
                <a:lnTo>
                  <a:pt x="1761" y="368"/>
                </a:lnTo>
                <a:lnTo>
                  <a:pt x="1753" y="354"/>
                </a:lnTo>
                <a:lnTo>
                  <a:pt x="1727" y="366"/>
                </a:lnTo>
                <a:lnTo>
                  <a:pt x="1681" y="319"/>
                </a:lnTo>
                <a:lnTo>
                  <a:pt x="1798" y="296"/>
                </a:lnTo>
                <a:lnTo>
                  <a:pt x="1799" y="311"/>
                </a:lnTo>
                <a:close/>
                <a:moveTo>
                  <a:pt x="1824" y="311"/>
                </a:moveTo>
                <a:lnTo>
                  <a:pt x="1821" y="313"/>
                </a:lnTo>
                <a:lnTo>
                  <a:pt x="1821" y="311"/>
                </a:lnTo>
                <a:lnTo>
                  <a:pt x="1824" y="311"/>
                </a:lnTo>
                <a:close/>
                <a:moveTo>
                  <a:pt x="1828" y="511"/>
                </a:moveTo>
                <a:lnTo>
                  <a:pt x="1824" y="421"/>
                </a:lnTo>
                <a:lnTo>
                  <a:pt x="2068" y="517"/>
                </a:lnTo>
                <a:lnTo>
                  <a:pt x="2070" y="524"/>
                </a:lnTo>
                <a:lnTo>
                  <a:pt x="1845" y="531"/>
                </a:lnTo>
                <a:lnTo>
                  <a:pt x="1845" y="511"/>
                </a:lnTo>
                <a:lnTo>
                  <a:pt x="1828" y="511"/>
                </a:lnTo>
                <a:lnTo>
                  <a:pt x="1828" y="511"/>
                </a:lnTo>
                <a:close/>
                <a:moveTo>
                  <a:pt x="2232" y="817"/>
                </a:moveTo>
                <a:lnTo>
                  <a:pt x="2262" y="891"/>
                </a:lnTo>
                <a:lnTo>
                  <a:pt x="2253" y="898"/>
                </a:lnTo>
                <a:lnTo>
                  <a:pt x="2091" y="792"/>
                </a:lnTo>
                <a:lnTo>
                  <a:pt x="2094" y="791"/>
                </a:lnTo>
                <a:lnTo>
                  <a:pt x="2232" y="817"/>
                </a:lnTo>
                <a:close/>
                <a:moveTo>
                  <a:pt x="2262" y="1347"/>
                </a:moveTo>
                <a:lnTo>
                  <a:pt x="2262" y="1347"/>
                </a:lnTo>
                <a:lnTo>
                  <a:pt x="2174" y="1270"/>
                </a:lnTo>
                <a:lnTo>
                  <a:pt x="2259" y="1105"/>
                </a:lnTo>
                <a:lnTo>
                  <a:pt x="2269" y="1102"/>
                </a:lnTo>
                <a:lnTo>
                  <a:pt x="2278" y="1142"/>
                </a:lnTo>
                <a:lnTo>
                  <a:pt x="2283" y="1347"/>
                </a:lnTo>
                <a:lnTo>
                  <a:pt x="2262" y="1347"/>
                </a:lnTo>
                <a:close/>
                <a:moveTo>
                  <a:pt x="1972" y="1924"/>
                </a:moveTo>
                <a:lnTo>
                  <a:pt x="1881" y="1832"/>
                </a:lnTo>
                <a:lnTo>
                  <a:pt x="1918" y="1713"/>
                </a:lnTo>
                <a:lnTo>
                  <a:pt x="2025" y="1674"/>
                </a:lnTo>
                <a:lnTo>
                  <a:pt x="2068" y="1717"/>
                </a:lnTo>
                <a:lnTo>
                  <a:pt x="2001" y="1910"/>
                </a:lnTo>
                <a:lnTo>
                  <a:pt x="1972" y="1924"/>
                </a:lnTo>
                <a:close/>
                <a:moveTo>
                  <a:pt x="1972" y="1929"/>
                </a:moveTo>
                <a:lnTo>
                  <a:pt x="1974" y="1929"/>
                </a:lnTo>
                <a:lnTo>
                  <a:pt x="1969" y="1931"/>
                </a:lnTo>
                <a:lnTo>
                  <a:pt x="1972" y="1929"/>
                </a:lnTo>
                <a:close/>
                <a:moveTo>
                  <a:pt x="1485" y="2247"/>
                </a:moveTo>
                <a:lnTo>
                  <a:pt x="1459" y="2256"/>
                </a:lnTo>
                <a:lnTo>
                  <a:pt x="1386" y="2173"/>
                </a:lnTo>
                <a:lnTo>
                  <a:pt x="1416" y="2106"/>
                </a:lnTo>
                <a:lnTo>
                  <a:pt x="1451" y="2102"/>
                </a:lnTo>
                <a:lnTo>
                  <a:pt x="1545" y="2184"/>
                </a:lnTo>
                <a:lnTo>
                  <a:pt x="1487" y="2252"/>
                </a:lnTo>
                <a:lnTo>
                  <a:pt x="1485" y="2247"/>
                </a:lnTo>
                <a:close/>
                <a:moveTo>
                  <a:pt x="1006" y="2139"/>
                </a:moveTo>
                <a:lnTo>
                  <a:pt x="996" y="2141"/>
                </a:lnTo>
                <a:lnTo>
                  <a:pt x="1001" y="2127"/>
                </a:lnTo>
                <a:lnTo>
                  <a:pt x="1022" y="2157"/>
                </a:lnTo>
                <a:lnTo>
                  <a:pt x="1008" y="2159"/>
                </a:lnTo>
                <a:lnTo>
                  <a:pt x="1006" y="2139"/>
                </a:lnTo>
                <a:close/>
                <a:moveTo>
                  <a:pt x="999" y="2118"/>
                </a:moveTo>
                <a:lnTo>
                  <a:pt x="959" y="2062"/>
                </a:lnTo>
                <a:lnTo>
                  <a:pt x="973" y="2056"/>
                </a:lnTo>
                <a:lnTo>
                  <a:pt x="969" y="2051"/>
                </a:lnTo>
                <a:lnTo>
                  <a:pt x="1022" y="2056"/>
                </a:lnTo>
                <a:lnTo>
                  <a:pt x="999" y="2118"/>
                </a:lnTo>
                <a:close/>
                <a:moveTo>
                  <a:pt x="657" y="1906"/>
                </a:moveTo>
                <a:lnTo>
                  <a:pt x="660" y="1902"/>
                </a:lnTo>
                <a:lnTo>
                  <a:pt x="658" y="1906"/>
                </a:lnTo>
                <a:lnTo>
                  <a:pt x="657" y="1906"/>
                </a:lnTo>
                <a:close/>
                <a:moveTo>
                  <a:pt x="687" y="1878"/>
                </a:moveTo>
                <a:lnTo>
                  <a:pt x="696" y="1869"/>
                </a:lnTo>
                <a:lnTo>
                  <a:pt x="692" y="1881"/>
                </a:lnTo>
                <a:lnTo>
                  <a:pt x="687" y="1878"/>
                </a:lnTo>
                <a:close/>
                <a:moveTo>
                  <a:pt x="466" y="1586"/>
                </a:moveTo>
                <a:lnTo>
                  <a:pt x="468" y="1588"/>
                </a:lnTo>
                <a:lnTo>
                  <a:pt x="466" y="1590"/>
                </a:lnTo>
                <a:lnTo>
                  <a:pt x="466" y="1586"/>
                </a:lnTo>
                <a:close/>
                <a:moveTo>
                  <a:pt x="462" y="1581"/>
                </a:moveTo>
                <a:lnTo>
                  <a:pt x="457" y="1563"/>
                </a:lnTo>
                <a:lnTo>
                  <a:pt x="452" y="1565"/>
                </a:lnTo>
                <a:lnTo>
                  <a:pt x="508" y="1349"/>
                </a:lnTo>
                <a:lnTo>
                  <a:pt x="507" y="1581"/>
                </a:lnTo>
                <a:lnTo>
                  <a:pt x="471" y="1588"/>
                </a:lnTo>
                <a:lnTo>
                  <a:pt x="462" y="1581"/>
                </a:lnTo>
                <a:close/>
                <a:moveTo>
                  <a:pt x="537" y="1133"/>
                </a:moveTo>
                <a:lnTo>
                  <a:pt x="588" y="900"/>
                </a:lnTo>
                <a:lnTo>
                  <a:pt x="604" y="904"/>
                </a:lnTo>
                <a:lnTo>
                  <a:pt x="605" y="897"/>
                </a:lnTo>
                <a:lnTo>
                  <a:pt x="620" y="909"/>
                </a:lnTo>
                <a:lnTo>
                  <a:pt x="558" y="1135"/>
                </a:lnTo>
                <a:lnTo>
                  <a:pt x="538" y="1135"/>
                </a:lnTo>
                <a:lnTo>
                  <a:pt x="537" y="1133"/>
                </a:lnTo>
                <a:close/>
                <a:moveTo>
                  <a:pt x="680" y="594"/>
                </a:moveTo>
                <a:lnTo>
                  <a:pt x="699" y="582"/>
                </a:lnTo>
                <a:lnTo>
                  <a:pt x="733" y="612"/>
                </a:lnTo>
                <a:lnTo>
                  <a:pt x="680" y="706"/>
                </a:lnTo>
                <a:lnTo>
                  <a:pt x="660" y="693"/>
                </a:lnTo>
                <a:lnTo>
                  <a:pt x="653" y="707"/>
                </a:lnTo>
                <a:lnTo>
                  <a:pt x="646" y="702"/>
                </a:lnTo>
                <a:lnTo>
                  <a:pt x="680" y="594"/>
                </a:lnTo>
                <a:close/>
                <a:moveTo>
                  <a:pt x="867" y="421"/>
                </a:moveTo>
                <a:lnTo>
                  <a:pt x="879" y="407"/>
                </a:lnTo>
                <a:lnTo>
                  <a:pt x="950" y="488"/>
                </a:lnTo>
                <a:lnTo>
                  <a:pt x="780" y="538"/>
                </a:lnTo>
                <a:lnTo>
                  <a:pt x="853" y="409"/>
                </a:lnTo>
                <a:lnTo>
                  <a:pt x="867" y="421"/>
                </a:lnTo>
                <a:close/>
                <a:moveTo>
                  <a:pt x="952" y="490"/>
                </a:moveTo>
                <a:lnTo>
                  <a:pt x="971" y="513"/>
                </a:lnTo>
                <a:lnTo>
                  <a:pt x="920" y="667"/>
                </a:lnTo>
                <a:lnTo>
                  <a:pt x="823" y="690"/>
                </a:lnTo>
                <a:lnTo>
                  <a:pt x="738" y="612"/>
                </a:lnTo>
                <a:lnTo>
                  <a:pt x="779" y="541"/>
                </a:lnTo>
                <a:lnTo>
                  <a:pt x="952" y="490"/>
                </a:lnTo>
                <a:close/>
                <a:moveTo>
                  <a:pt x="1271" y="338"/>
                </a:moveTo>
                <a:lnTo>
                  <a:pt x="1285" y="350"/>
                </a:lnTo>
                <a:lnTo>
                  <a:pt x="1268" y="375"/>
                </a:lnTo>
                <a:lnTo>
                  <a:pt x="1250" y="342"/>
                </a:lnTo>
                <a:lnTo>
                  <a:pt x="1271" y="338"/>
                </a:lnTo>
                <a:close/>
                <a:moveTo>
                  <a:pt x="1305" y="368"/>
                </a:moveTo>
                <a:lnTo>
                  <a:pt x="1317" y="354"/>
                </a:lnTo>
                <a:lnTo>
                  <a:pt x="1368" y="419"/>
                </a:lnTo>
                <a:lnTo>
                  <a:pt x="1321" y="441"/>
                </a:lnTo>
                <a:lnTo>
                  <a:pt x="1319" y="426"/>
                </a:lnTo>
                <a:lnTo>
                  <a:pt x="1296" y="432"/>
                </a:lnTo>
                <a:lnTo>
                  <a:pt x="1270" y="380"/>
                </a:lnTo>
                <a:lnTo>
                  <a:pt x="1289" y="354"/>
                </a:lnTo>
                <a:lnTo>
                  <a:pt x="1305" y="368"/>
                </a:lnTo>
                <a:close/>
                <a:moveTo>
                  <a:pt x="2064" y="812"/>
                </a:moveTo>
                <a:lnTo>
                  <a:pt x="2078" y="801"/>
                </a:lnTo>
                <a:lnTo>
                  <a:pt x="2200" y="985"/>
                </a:lnTo>
                <a:lnTo>
                  <a:pt x="2110" y="1073"/>
                </a:lnTo>
                <a:lnTo>
                  <a:pt x="2024" y="1070"/>
                </a:lnTo>
                <a:lnTo>
                  <a:pt x="2010" y="996"/>
                </a:lnTo>
                <a:lnTo>
                  <a:pt x="2063" y="810"/>
                </a:lnTo>
                <a:lnTo>
                  <a:pt x="2064" y="812"/>
                </a:lnTo>
                <a:close/>
                <a:moveTo>
                  <a:pt x="2055" y="1123"/>
                </a:moveTo>
                <a:lnTo>
                  <a:pt x="2034" y="1128"/>
                </a:lnTo>
                <a:lnTo>
                  <a:pt x="2024" y="1075"/>
                </a:lnTo>
                <a:lnTo>
                  <a:pt x="2107" y="1077"/>
                </a:lnTo>
                <a:lnTo>
                  <a:pt x="2055" y="1128"/>
                </a:lnTo>
                <a:lnTo>
                  <a:pt x="2055" y="1123"/>
                </a:lnTo>
                <a:close/>
                <a:moveTo>
                  <a:pt x="1801" y="2001"/>
                </a:moveTo>
                <a:lnTo>
                  <a:pt x="1670" y="2028"/>
                </a:lnTo>
                <a:lnTo>
                  <a:pt x="1729" y="1908"/>
                </a:lnTo>
                <a:lnTo>
                  <a:pt x="1803" y="1978"/>
                </a:lnTo>
                <a:lnTo>
                  <a:pt x="1796" y="1982"/>
                </a:lnTo>
                <a:lnTo>
                  <a:pt x="1801" y="2001"/>
                </a:lnTo>
                <a:close/>
                <a:moveTo>
                  <a:pt x="955" y="2021"/>
                </a:moveTo>
                <a:lnTo>
                  <a:pt x="938" y="2030"/>
                </a:lnTo>
                <a:lnTo>
                  <a:pt x="856" y="1885"/>
                </a:lnTo>
                <a:lnTo>
                  <a:pt x="1065" y="1857"/>
                </a:lnTo>
                <a:lnTo>
                  <a:pt x="1070" y="1879"/>
                </a:lnTo>
                <a:lnTo>
                  <a:pt x="1088" y="1876"/>
                </a:lnTo>
                <a:lnTo>
                  <a:pt x="1073" y="1913"/>
                </a:lnTo>
                <a:lnTo>
                  <a:pt x="960" y="2030"/>
                </a:lnTo>
                <a:lnTo>
                  <a:pt x="955" y="2021"/>
                </a:lnTo>
                <a:close/>
                <a:moveTo>
                  <a:pt x="613" y="872"/>
                </a:moveTo>
                <a:lnTo>
                  <a:pt x="630" y="865"/>
                </a:lnTo>
                <a:lnTo>
                  <a:pt x="620" y="905"/>
                </a:lnTo>
                <a:lnTo>
                  <a:pt x="605" y="893"/>
                </a:lnTo>
                <a:lnTo>
                  <a:pt x="613" y="872"/>
                </a:lnTo>
                <a:close/>
                <a:moveTo>
                  <a:pt x="980" y="504"/>
                </a:moveTo>
                <a:lnTo>
                  <a:pt x="982" y="508"/>
                </a:lnTo>
                <a:lnTo>
                  <a:pt x="998" y="495"/>
                </a:lnTo>
                <a:lnTo>
                  <a:pt x="1100" y="596"/>
                </a:lnTo>
                <a:lnTo>
                  <a:pt x="1093" y="607"/>
                </a:lnTo>
                <a:lnTo>
                  <a:pt x="1058" y="601"/>
                </a:lnTo>
                <a:lnTo>
                  <a:pt x="1058" y="603"/>
                </a:lnTo>
                <a:lnTo>
                  <a:pt x="976" y="511"/>
                </a:lnTo>
                <a:lnTo>
                  <a:pt x="980" y="504"/>
                </a:lnTo>
                <a:close/>
                <a:moveTo>
                  <a:pt x="1932" y="734"/>
                </a:moveTo>
                <a:lnTo>
                  <a:pt x="1955" y="730"/>
                </a:lnTo>
                <a:lnTo>
                  <a:pt x="1967" y="798"/>
                </a:lnTo>
                <a:lnTo>
                  <a:pt x="1838" y="817"/>
                </a:lnTo>
                <a:lnTo>
                  <a:pt x="1930" y="729"/>
                </a:lnTo>
                <a:lnTo>
                  <a:pt x="1932" y="734"/>
                </a:lnTo>
                <a:close/>
                <a:moveTo>
                  <a:pt x="1967" y="801"/>
                </a:moveTo>
                <a:lnTo>
                  <a:pt x="2004" y="999"/>
                </a:lnTo>
                <a:lnTo>
                  <a:pt x="1990" y="1050"/>
                </a:lnTo>
                <a:lnTo>
                  <a:pt x="1972" y="1052"/>
                </a:lnTo>
                <a:lnTo>
                  <a:pt x="1806" y="849"/>
                </a:lnTo>
                <a:lnTo>
                  <a:pt x="1835" y="822"/>
                </a:lnTo>
                <a:lnTo>
                  <a:pt x="1967" y="801"/>
                </a:lnTo>
                <a:close/>
                <a:moveTo>
                  <a:pt x="2061" y="806"/>
                </a:moveTo>
                <a:lnTo>
                  <a:pt x="2008" y="987"/>
                </a:lnTo>
                <a:lnTo>
                  <a:pt x="1972" y="801"/>
                </a:lnTo>
                <a:lnTo>
                  <a:pt x="2048" y="789"/>
                </a:lnTo>
                <a:lnTo>
                  <a:pt x="2061" y="806"/>
                </a:lnTo>
                <a:close/>
                <a:moveTo>
                  <a:pt x="2010" y="1132"/>
                </a:moveTo>
                <a:lnTo>
                  <a:pt x="1976" y="1111"/>
                </a:lnTo>
                <a:lnTo>
                  <a:pt x="1981" y="1091"/>
                </a:lnTo>
                <a:lnTo>
                  <a:pt x="1994" y="1089"/>
                </a:lnTo>
                <a:lnTo>
                  <a:pt x="2018" y="1130"/>
                </a:lnTo>
                <a:lnTo>
                  <a:pt x="2010" y="1132"/>
                </a:lnTo>
                <a:close/>
                <a:moveTo>
                  <a:pt x="1927" y="1605"/>
                </a:moveTo>
                <a:lnTo>
                  <a:pt x="1831" y="1636"/>
                </a:lnTo>
                <a:lnTo>
                  <a:pt x="1858" y="1522"/>
                </a:lnTo>
                <a:lnTo>
                  <a:pt x="1925" y="1581"/>
                </a:lnTo>
                <a:lnTo>
                  <a:pt x="1919" y="1583"/>
                </a:lnTo>
                <a:lnTo>
                  <a:pt x="1927" y="1605"/>
                </a:lnTo>
                <a:close/>
                <a:moveTo>
                  <a:pt x="1653" y="2019"/>
                </a:moveTo>
                <a:lnTo>
                  <a:pt x="1647" y="2028"/>
                </a:lnTo>
                <a:lnTo>
                  <a:pt x="1504" y="1853"/>
                </a:lnTo>
                <a:lnTo>
                  <a:pt x="1519" y="1814"/>
                </a:lnTo>
                <a:lnTo>
                  <a:pt x="1609" y="1795"/>
                </a:lnTo>
                <a:lnTo>
                  <a:pt x="1725" y="1906"/>
                </a:lnTo>
                <a:lnTo>
                  <a:pt x="1667" y="2028"/>
                </a:lnTo>
                <a:lnTo>
                  <a:pt x="1653" y="2019"/>
                </a:lnTo>
                <a:close/>
                <a:moveTo>
                  <a:pt x="1086" y="1834"/>
                </a:moveTo>
                <a:lnTo>
                  <a:pt x="916" y="1655"/>
                </a:lnTo>
                <a:lnTo>
                  <a:pt x="980" y="1593"/>
                </a:lnTo>
                <a:lnTo>
                  <a:pt x="996" y="1605"/>
                </a:lnTo>
                <a:lnTo>
                  <a:pt x="1001" y="1598"/>
                </a:lnTo>
                <a:lnTo>
                  <a:pt x="1111" y="1796"/>
                </a:lnTo>
                <a:lnTo>
                  <a:pt x="1100" y="1835"/>
                </a:lnTo>
                <a:lnTo>
                  <a:pt x="1100" y="1834"/>
                </a:lnTo>
                <a:lnTo>
                  <a:pt x="1096" y="1835"/>
                </a:lnTo>
                <a:lnTo>
                  <a:pt x="1086" y="1834"/>
                </a:lnTo>
                <a:close/>
                <a:moveTo>
                  <a:pt x="789" y="1752"/>
                </a:moveTo>
                <a:lnTo>
                  <a:pt x="770" y="1625"/>
                </a:lnTo>
                <a:lnTo>
                  <a:pt x="789" y="1556"/>
                </a:lnTo>
                <a:lnTo>
                  <a:pt x="812" y="1561"/>
                </a:lnTo>
                <a:lnTo>
                  <a:pt x="814" y="1556"/>
                </a:lnTo>
                <a:lnTo>
                  <a:pt x="911" y="1657"/>
                </a:lnTo>
                <a:lnTo>
                  <a:pt x="803" y="1759"/>
                </a:lnTo>
                <a:lnTo>
                  <a:pt x="789" y="1752"/>
                </a:lnTo>
                <a:close/>
                <a:moveTo>
                  <a:pt x="717" y="1406"/>
                </a:moveTo>
                <a:lnTo>
                  <a:pt x="720" y="1409"/>
                </a:lnTo>
                <a:lnTo>
                  <a:pt x="719" y="1411"/>
                </a:lnTo>
                <a:lnTo>
                  <a:pt x="717" y="1406"/>
                </a:lnTo>
                <a:close/>
                <a:moveTo>
                  <a:pt x="579" y="1185"/>
                </a:moveTo>
                <a:lnTo>
                  <a:pt x="579" y="1155"/>
                </a:lnTo>
                <a:lnTo>
                  <a:pt x="733" y="1114"/>
                </a:lnTo>
                <a:lnTo>
                  <a:pt x="584" y="1202"/>
                </a:lnTo>
                <a:lnTo>
                  <a:pt x="574" y="1185"/>
                </a:lnTo>
                <a:lnTo>
                  <a:pt x="579" y="1185"/>
                </a:lnTo>
                <a:close/>
                <a:moveTo>
                  <a:pt x="743" y="1111"/>
                </a:moveTo>
                <a:lnTo>
                  <a:pt x="796" y="1096"/>
                </a:lnTo>
                <a:lnTo>
                  <a:pt x="738" y="1397"/>
                </a:lnTo>
                <a:lnTo>
                  <a:pt x="731" y="1392"/>
                </a:lnTo>
                <a:lnTo>
                  <a:pt x="722" y="1406"/>
                </a:lnTo>
                <a:lnTo>
                  <a:pt x="711" y="1399"/>
                </a:lnTo>
                <a:lnTo>
                  <a:pt x="586" y="1204"/>
                </a:lnTo>
                <a:lnTo>
                  <a:pt x="743" y="1111"/>
                </a:lnTo>
                <a:close/>
                <a:moveTo>
                  <a:pt x="1093" y="658"/>
                </a:moveTo>
                <a:lnTo>
                  <a:pt x="1128" y="713"/>
                </a:lnTo>
                <a:lnTo>
                  <a:pt x="1043" y="727"/>
                </a:lnTo>
                <a:lnTo>
                  <a:pt x="1072" y="654"/>
                </a:lnTo>
                <a:lnTo>
                  <a:pt x="1093" y="658"/>
                </a:lnTo>
                <a:close/>
                <a:moveTo>
                  <a:pt x="1130" y="715"/>
                </a:moveTo>
                <a:lnTo>
                  <a:pt x="1178" y="787"/>
                </a:lnTo>
                <a:lnTo>
                  <a:pt x="1126" y="960"/>
                </a:lnTo>
                <a:lnTo>
                  <a:pt x="1119" y="953"/>
                </a:lnTo>
                <a:lnTo>
                  <a:pt x="1109" y="966"/>
                </a:lnTo>
                <a:lnTo>
                  <a:pt x="996" y="854"/>
                </a:lnTo>
                <a:lnTo>
                  <a:pt x="1043" y="730"/>
                </a:lnTo>
                <a:lnTo>
                  <a:pt x="1130" y="715"/>
                </a:lnTo>
                <a:close/>
                <a:moveTo>
                  <a:pt x="1501" y="628"/>
                </a:moveTo>
                <a:lnTo>
                  <a:pt x="1503" y="628"/>
                </a:lnTo>
                <a:lnTo>
                  <a:pt x="1501" y="628"/>
                </a:lnTo>
                <a:lnTo>
                  <a:pt x="1501" y="628"/>
                </a:lnTo>
                <a:close/>
                <a:moveTo>
                  <a:pt x="1504" y="631"/>
                </a:moveTo>
                <a:lnTo>
                  <a:pt x="1506" y="635"/>
                </a:lnTo>
                <a:lnTo>
                  <a:pt x="1519" y="628"/>
                </a:lnTo>
                <a:lnTo>
                  <a:pt x="1526" y="626"/>
                </a:lnTo>
                <a:lnTo>
                  <a:pt x="1542" y="653"/>
                </a:lnTo>
                <a:lnTo>
                  <a:pt x="1462" y="868"/>
                </a:lnTo>
                <a:lnTo>
                  <a:pt x="1444" y="863"/>
                </a:lnTo>
                <a:lnTo>
                  <a:pt x="1441" y="872"/>
                </a:lnTo>
                <a:lnTo>
                  <a:pt x="1393" y="836"/>
                </a:lnTo>
                <a:lnTo>
                  <a:pt x="1499" y="631"/>
                </a:lnTo>
                <a:lnTo>
                  <a:pt x="1504" y="631"/>
                </a:lnTo>
                <a:close/>
                <a:moveTo>
                  <a:pt x="1799" y="847"/>
                </a:moveTo>
                <a:lnTo>
                  <a:pt x="1801" y="847"/>
                </a:lnTo>
                <a:lnTo>
                  <a:pt x="1775" y="874"/>
                </a:lnTo>
                <a:lnTo>
                  <a:pt x="1783" y="847"/>
                </a:lnTo>
                <a:lnTo>
                  <a:pt x="1799" y="847"/>
                </a:lnTo>
                <a:close/>
                <a:moveTo>
                  <a:pt x="1768" y="849"/>
                </a:moveTo>
                <a:lnTo>
                  <a:pt x="1778" y="847"/>
                </a:lnTo>
                <a:lnTo>
                  <a:pt x="1768" y="881"/>
                </a:lnTo>
                <a:lnTo>
                  <a:pt x="1730" y="916"/>
                </a:lnTo>
                <a:lnTo>
                  <a:pt x="1722" y="902"/>
                </a:lnTo>
                <a:lnTo>
                  <a:pt x="1700" y="914"/>
                </a:lnTo>
                <a:lnTo>
                  <a:pt x="1663" y="851"/>
                </a:lnTo>
                <a:lnTo>
                  <a:pt x="1768" y="833"/>
                </a:lnTo>
                <a:lnTo>
                  <a:pt x="1768" y="849"/>
                </a:lnTo>
                <a:close/>
                <a:moveTo>
                  <a:pt x="1501" y="1814"/>
                </a:moveTo>
                <a:lnTo>
                  <a:pt x="1485" y="1803"/>
                </a:lnTo>
                <a:lnTo>
                  <a:pt x="1506" y="1742"/>
                </a:lnTo>
                <a:lnTo>
                  <a:pt x="1517" y="1740"/>
                </a:lnTo>
                <a:lnTo>
                  <a:pt x="1515" y="1752"/>
                </a:lnTo>
                <a:lnTo>
                  <a:pt x="1533" y="1754"/>
                </a:lnTo>
                <a:lnTo>
                  <a:pt x="1513" y="1811"/>
                </a:lnTo>
                <a:lnTo>
                  <a:pt x="1501" y="1814"/>
                </a:lnTo>
                <a:close/>
                <a:moveTo>
                  <a:pt x="1471" y="1793"/>
                </a:moveTo>
                <a:lnTo>
                  <a:pt x="1466" y="1802"/>
                </a:lnTo>
                <a:lnTo>
                  <a:pt x="1439" y="1759"/>
                </a:lnTo>
                <a:lnTo>
                  <a:pt x="1501" y="1743"/>
                </a:lnTo>
                <a:lnTo>
                  <a:pt x="1481" y="1800"/>
                </a:lnTo>
                <a:lnTo>
                  <a:pt x="1471" y="1793"/>
                </a:lnTo>
                <a:close/>
                <a:moveTo>
                  <a:pt x="1148" y="1816"/>
                </a:moveTo>
                <a:lnTo>
                  <a:pt x="1132" y="1825"/>
                </a:lnTo>
                <a:lnTo>
                  <a:pt x="1116" y="1796"/>
                </a:lnTo>
                <a:lnTo>
                  <a:pt x="1183" y="1556"/>
                </a:lnTo>
                <a:lnTo>
                  <a:pt x="1270" y="1544"/>
                </a:lnTo>
                <a:lnTo>
                  <a:pt x="1270" y="1544"/>
                </a:lnTo>
                <a:lnTo>
                  <a:pt x="1285" y="1554"/>
                </a:lnTo>
                <a:lnTo>
                  <a:pt x="1151" y="1819"/>
                </a:lnTo>
                <a:lnTo>
                  <a:pt x="1148" y="1816"/>
                </a:lnTo>
                <a:close/>
                <a:moveTo>
                  <a:pt x="907" y="776"/>
                </a:moveTo>
                <a:lnTo>
                  <a:pt x="909" y="775"/>
                </a:lnTo>
                <a:lnTo>
                  <a:pt x="990" y="854"/>
                </a:lnTo>
                <a:lnTo>
                  <a:pt x="922" y="1033"/>
                </a:lnTo>
                <a:lnTo>
                  <a:pt x="900" y="1042"/>
                </a:lnTo>
                <a:lnTo>
                  <a:pt x="839" y="957"/>
                </a:lnTo>
                <a:lnTo>
                  <a:pt x="888" y="775"/>
                </a:lnTo>
                <a:lnTo>
                  <a:pt x="907" y="776"/>
                </a:lnTo>
                <a:close/>
                <a:moveTo>
                  <a:pt x="1201" y="727"/>
                </a:moveTo>
                <a:lnTo>
                  <a:pt x="1224" y="715"/>
                </a:lnTo>
                <a:lnTo>
                  <a:pt x="1388" y="836"/>
                </a:lnTo>
                <a:lnTo>
                  <a:pt x="1347" y="916"/>
                </a:lnTo>
                <a:lnTo>
                  <a:pt x="1282" y="935"/>
                </a:lnTo>
                <a:lnTo>
                  <a:pt x="1183" y="785"/>
                </a:lnTo>
                <a:lnTo>
                  <a:pt x="1201" y="727"/>
                </a:lnTo>
                <a:close/>
                <a:moveTo>
                  <a:pt x="1702" y="973"/>
                </a:moveTo>
                <a:lnTo>
                  <a:pt x="1702" y="973"/>
                </a:lnTo>
                <a:lnTo>
                  <a:pt x="1679" y="1112"/>
                </a:lnTo>
                <a:lnTo>
                  <a:pt x="1676" y="1112"/>
                </a:lnTo>
                <a:lnTo>
                  <a:pt x="1531" y="962"/>
                </a:lnTo>
                <a:lnTo>
                  <a:pt x="1685" y="943"/>
                </a:lnTo>
                <a:lnTo>
                  <a:pt x="1702" y="973"/>
                </a:lnTo>
                <a:close/>
                <a:moveTo>
                  <a:pt x="1670" y="1114"/>
                </a:moveTo>
                <a:lnTo>
                  <a:pt x="1665" y="1116"/>
                </a:lnTo>
                <a:lnTo>
                  <a:pt x="1669" y="1133"/>
                </a:lnTo>
                <a:lnTo>
                  <a:pt x="1492" y="1172"/>
                </a:lnTo>
                <a:lnTo>
                  <a:pt x="1406" y="1080"/>
                </a:lnTo>
                <a:lnTo>
                  <a:pt x="1436" y="973"/>
                </a:lnTo>
                <a:lnTo>
                  <a:pt x="1526" y="962"/>
                </a:lnTo>
                <a:lnTo>
                  <a:pt x="1670" y="1114"/>
                </a:lnTo>
                <a:close/>
                <a:moveTo>
                  <a:pt x="1019" y="1574"/>
                </a:moveTo>
                <a:lnTo>
                  <a:pt x="999" y="1560"/>
                </a:lnTo>
                <a:lnTo>
                  <a:pt x="1013" y="1485"/>
                </a:lnTo>
                <a:lnTo>
                  <a:pt x="1187" y="1448"/>
                </a:lnTo>
                <a:lnTo>
                  <a:pt x="1201" y="1471"/>
                </a:lnTo>
                <a:lnTo>
                  <a:pt x="1178" y="1552"/>
                </a:lnTo>
                <a:lnTo>
                  <a:pt x="1019" y="1574"/>
                </a:lnTo>
                <a:close/>
                <a:moveTo>
                  <a:pt x="990" y="1552"/>
                </a:moveTo>
                <a:lnTo>
                  <a:pt x="978" y="1568"/>
                </a:lnTo>
                <a:lnTo>
                  <a:pt x="888" y="1512"/>
                </a:lnTo>
                <a:lnTo>
                  <a:pt x="1008" y="1485"/>
                </a:lnTo>
                <a:lnTo>
                  <a:pt x="996" y="1556"/>
                </a:lnTo>
                <a:lnTo>
                  <a:pt x="990" y="1552"/>
                </a:lnTo>
                <a:close/>
                <a:moveTo>
                  <a:pt x="1451" y="905"/>
                </a:moveTo>
                <a:lnTo>
                  <a:pt x="1432" y="969"/>
                </a:lnTo>
                <a:lnTo>
                  <a:pt x="1340" y="981"/>
                </a:lnTo>
                <a:lnTo>
                  <a:pt x="1344" y="969"/>
                </a:lnTo>
                <a:lnTo>
                  <a:pt x="1328" y="964"/>
                </a:lnTo>
                <a:lnTo>
                  <a:pt x="1351" y="918"/>
                </a:lnTo>
                <a:lnTo>
                  <a:pt x="1436" y="895"/>
                </a:lnTo>
                <a:lnTo>
                  <a:pt x="1434" y="900"/>
                </a:lnTo>
                <a:lnTo>
                  <a:pt x="1451" y="905"/>
                </a:lnTo>
                <a:close/>
                <a:moveTo>
                  <a:pt x="1347" y="1204"/>
                </a:moveTo>
                <a:lnTo>
                  <a:pt x="1262" y="1225"/>
                </a:lnTo>
                <a:lnTo>
                  <a:pt x="1284" y="1128"/>
                </a:lnTo>
                <a:lnTo>
                  <a:pt x="1354" y="1190"/>
                </a:lnTo>
                <a:lnTo>
                  <a:pt x="1347" y="1204"/>
                </a:lnTo>
                <a:close/>
                <a:moveTo>
                  <a:pt x="1361" y="1176"/>
                </a:moveTo>
                <a:lnTo>
                  <a:pt x="1356" y="1187"/>
                </a:lnTo>
                <a:lnTo>
                  <a:pt x="1285" y="1123"/>
                </a:lnTo>
                <a:lnTo>
                  <a:pt x="1310" y="1012"/>
                </a:lnTo>
                <a:lnTo>
                  <a:pt x="1331" y="1017"/>
                </a:lnTo>
                <a:lnTo>
                  <a:pt x="1333" y="1012"/>
                </a:lnTo>
                <a:lnTo>
                  <a:pt x="1402" y="1082"/>
                </a:lnTo>
                <a:lnTo>
                  <a:pt x="1374" y="1181"/>
                </a:lnTo>
                <a:lnTo>
                  <a:pt x="1361" y="1176"/>
                </a:lnTo>
                <a:close/>
                <a:moveTo>
                  <a:pt x="1305" y="1010"/>
                </a:moveTo>
                <a:lnTo>
                  <a:pt x="1280" y="1119"/>
                </a:lnTo>
                <a:lnTo>
                  <a:pt x="1165" y="1017"/>
                </a:lnTo>
                <a:lnTo>
                  <a:pt x="1285" y="994"/>
                </a:lnTo>
                <a:lnTo>
                  <a:pt x="1282" y="1004"/>
                </a:lnTo>
                <a:lnTo>
                  <a:pt x="1305" y="1010"/>
                </a:lnTo>
                <a:close/>
                <a:moveTo>
                  <a:pt x="1280" y="1123"/>
                </a:moveTo>
                <a:lnTo>
                  <a:pt x="1257" y="1227"/>
                </a:lnTo>
                <a:lnTo>
                  <a:pt x="1081" y="1270"/>
                </a:lnTo>
                <a:lnTo>
                  <a:pt x="1059" y="1245"/>
                </a:lnTo>
                <a:lnTo>
                  <a:pt x="1112" y="1027"/>
                </a:lnTo>
                <a:lnTo>
                  <a:pt x="1160" y="1019"/>
                </a:lnTo>
                <a:lnTo>
                  <a:pt x="1280" y="1123"/>
                </a:lnTo>
                <a:close/>
                <a:moveTo>
                  <a:pt x="1056" y="1259"/>
                </a:moveTo>
                <a:lnTo>
                  <a:pt x="1058" y="1250"/>
                </a:lnTo>
                <a:lnTo>
                  <a:pt x="1073" y="1271"/>
                </a:lnTo>
                <a:lnTo>
                  <a:pt x="1068" y="1273"/>
                </a:lnTo>
                <a:lnTo>
                  <a:pt x="1056" y="1259"/>
                </a:lnTo>
                <a:close/>
                <a:moveTo>
                  <a:pt x="1070" y="1275"/>
                </a:moveTo>
                <a:lnTo>
                  <a:pt x="1077" y="1273"/>
                </a:lnTo>
                <a:lnTo>
                  <a:pt x="1194" y="1422"/>
                </a:lnTo>
                <a:lnTo>
                  <a:pt x="1190" y="1425"/>
                </a:lnTo>
                <a:lnTo>
                  <a:pt x="1063" y="1293"/>
                </a:lnTo>
                <a:lnTo>
                  <a:pt x="1075" y="1282"/>
                </a:lnTo>
                <a:lnTo>
                  <a:pt x="1070" y="1275"/>
                </a:lnTo>
                <a:close/>
                <a:moveTo>
                  <a:pt x="1217" y="1409"/>
                </a:moveTo>
                <a:lnTo>
                  <a:pt x="1199" y="1418"/>
                </a:lnTo>
                <a:lnTo>
                  <a:pt x="1082" y="1273"/>
                </a:lnTo>
                <a:lnTo>
                  <a:pt x="1255" y="1231"/>
                </a:lnTo>
                <a:lnTo>
                  <a:pt x="1217" y="1409"/>
                </a:lnTo>
                <a:close/>
                <a:moveTo>
                  <a:pt x="1056" y="1240"/>
                </a:moveTo>
                <a:lnTo>
                  <a:pt x="932" y="1084"/>
                </a:lnTo>
                <a:lnTo>
                  <a:pt x="946" y="1077"/>
                </a:lnTo>
                <a:lnTo>
                  <a:pt x="939" y="1061"/>
                </a:lnTo>
                <a:lnTo>
                  <a:pt x="1107" y="1027"/>
                </a:lnTo>
                <a:lnTo>
                  <a:pt x="1056" y="1240"/>
                </a:lnTo>
                <a:close/>
                <a:moveTo>
                  <a:pt x="927" y="1086"/>
                </a:moveTo>
                <a:lnTo>
                  <a:pt x="1054" y="1247"/>
                </a:lnTo>
                <a:lnTo>
                  <a:pt x="1052" y="1255"/>
                </a:lnTo>
                <a:lnTo>
                  <a:pt x="1051" y="1252"/>
                </a:lnTo>
                <a:lnTo>
                  <a:pt x="1035" y="1266"/>
                </a:lnTo>
                <a:lnTo>
                  <a:pt x="893" y="1148"/>
                </a:lnTo>
                <a:lnTo>
                  <a:pt x="907" y="1093"/>
                </a:lnTo>
                <a:lnTo>
                  <a:pt x="927" y="1086"/>
                </a:lnTo>
                <a:close/>
                <a:moveTo>
                  <a:pt x="1047" y="1307"/>
                </a:moveTo>
                <a:lnTo>
                  <a:pt x="1061" y="1294"/>
                </a:lnTo>
                <a:lnTo>
                  <a:pt x="1187" y="1427"/>
                </a:lnTo>
                <a:lnTo>
                  <a:pt x="1178" y="1430"/>
                </a:lnTo>
                <a:lnTo>
                  <a:pt x="1185" y="1445"/>
                </a:lnTo>
                <a:lnTo>
                  <a:pt x="1013" y="1482"/>
                </a:lnTo>
                <a:lnTo>
                  <a:pt x="1045" y="1305"/>
                </a:lnTo>
                <a:lnTo>
                  <a:pt x="1047" y="1307"/>
                </a:lnTo>
                <a:close/>
                <a:moveTo>
                  <a:pt x="1238" y="1436"/>
                </a:moveTo>
                <a:lnTo>
                  <a:pt x="1321" y="1416"/>
                </a:lnTo>
                <a:lnTo>
                  <a:pt x="1300" y="1512"/>
                </a:lnTo>
                <a:lnTo>
                  <a:pt x="1234" y="1455"/>
                </a:lnTo>
                <a:lnTo>
                  <a:pt x="1247" y="1450"/>
                </a:lnTo>
                <a:lnTo>
                  <a:pt x="1238" y="1436"/>
                </a:lnTo>
                <a:close/>
                <a:moveTo>
                  <a:pt x="1236" y="1432"/>
                </a:moveTo>
                <a:lnTo>
                  <a:pt x="1222" y="1407"/>
                </a:lnTo>
                <a:lnTo>
                  <a:pt x="1262" y="1229"/>
                </a:lnTo>
                <a:lnTo>
                  <a:pt x="1345" y="1208"/>
                </a:lnTo>
                <a:lnTo>
                  <a:pt x="1345" y="1209"/>
                </a:lnTo>
                <a:lnTo>
                  <a:pt x="1365" y="1218"/>
                </a:lnTo>
                <a:lnTo>
                  <a:pt x="1321" y="1411"/>
                </a:lnTo>
                <a:lnTo>
                  <a:pt x="1236" y="1432"/>
                </a:lnTo>
                <a:close/>
                <a:moveTo>
                  <a:pt x="1368" y="1220"/>
                </a:moveTo>
                <a:lnTo>
                  <a:pt x="1379" y="1225"/>
                </a:lnTo>
                <a:lnTo>
                  <a:pt x="1383" y="1218"/>
                </a:lnTo>
                <a:lnTo>
                  <a:pt x="1501" y="1367"/>
                </a:lnTo>
                <a:lnTo>
                  <a:pt x="1326" y="1409"/>
                </a:lnTo>
                <a:lnTo>
                  <a:pt x="1368" y="1220"/>
                </a:lnTo>
                <a:close/>
                <a:moveTo>
                  <a:pt x="1377" y="1183"/>
                </a:moveTo>
                <a:lnTo>
                  <a:pt x="1404" y="1086"/>
                </a:lnTo>
                <a:lnTo>
                  <a:pt x="1487" y="1174"/>
                </a:lnTo>
                <a:lnTo>
                  <a:pt x="1395" y="1194"/>
                </a:lnTo>
                <a:lnTo>
                  <a:pt x="1395" y="1192"/>
                </a:lnTo>
                <a:lnTo>
                  <a:pt x="1377" y="1183"/>
                </a:lnTo>
                <a:close/>
                <a:moveTo>
                  <a:pt x="1402" y="1077"/>
                </a:moveTo>
                <a:lnTo>
                  <a:pt x="1335" y="1004"/>
                </a:lnTo>
                <a:lnTo>
                  <a:pt x="1340" y="985"/>
                </a:lnTo>
                <a:lnTo>
                  <a:pt x="1432" y="974"/>
                </a:lnTo>
                <a:lnTo>
                  <a:pt x="1402" y="1077"/>
                </a:lnTo>
                <a:close/>
                <a:moveTo>
                  <a:pt x="1323" y="962"/>
                </a:moveTo>
                <a:lnTo>
                  <a:pt x="1296" y="957"/>
                </a:lnTo>
                <a:lnTo>
                  <a:pt x="1284" y="937"/>
                </a:lnTo>
                <a:lnTo>
                  <a:pt x="1345" y="920"/>
                </a:lnTo>
                <a:lnTo>
                  <a:pt x="1323" y="962"/>
                </a:lnTo>
                <a:close/>
                <a:moveTo>
                  <a:pt x="1294" y="962"/>
                </a:moveTo>
                <a:lnTo>
                  <a:pt x="1287" y="990"/>
                </a:lnTo>
                <a:lnTo>
                  <a:pt x="1162" y="1013"/>
                </a:lnTo>
                <a:lnTo>
                  <a:pt x="1137" y="992"/>
                </a:lnTo>
                <a:lnTo>
                  <a:pt x="1148" y="980"/>
                </a:lnTo>
                <a:lnTo>
                  <a:pt x="1144" y="976"/>
                </a:lnTo>
                <a:lnTo>
                  <a:pt x="1278" y="939"/>
                </a:lnTo>
                <a:lnTo>
                  <a:pt x="1294" y="962"/>
                </a:lnTo>
                <a:close/>
                <a:moveTo>
                  <a:pt x="1123" y="1008"/>
                </a:moveTo>
                <a:lnTo>
                  <a:pt x="1134" y="996"/>
                </a:lnTo>
                <a:lnTo>
                  <a:pt x="1157" y="1015"/>
                </a:lnTo>
                <a:lnTo>
                  <a:pt x="1112" y="1024"/>
                </a:lnTo>
                <a:lnTo>
                  <a:pt x="1118" y="1003"/>
                </a:lnTo>
                <a:lnTo>
                  <a:pt x="1123" y="1008"/>
                </a:lnTo>
                <a:close/>
                <a:moveTo>
                  <a:pt x="1114" y="1001"/>
                </a:moveTo>
                <a:lnTo>
                  <a:pt x="1109" y="1024"/>
                </a:lnTo>
                <a:lnTo>
                  <a:pt x="938" y="1057"/>
                </a:lnTo>
                <a:lnTo>
                  <a:pt x="929" y="1038"/>
                </a:lnTo>
                <a:lnTo>
                  <a:pt x="1100" y="989"/>
                </a:lnTo>
                <a:lnTo>
                  <a:pt x="1114" y="1001"/>
                </a:lnTo>
                <a:close/>
                <a:moveTo>
                  <a:pt x="899" y="1096"/>
                </a:moveTo>
                <a:lnTo>
                  <a:pt x="902" y="1096"/>
                </a:lnTo>
                <a:lnTo>
                  <a:pt x="890" y="1144"/>
                </a:lnTo>
                <a:lnTo>
                  <a:pt x="824" y="1089"/>
                </a:lnTo>
                <a:lnTo>
                  <a:pt x="888" y="1072"/>
                </a:lnTo>
                <a:lnTo>
                  <a:pt x="899" y="1096"/>
                </a:lnTo>
                <a:close/>
                <a:moveTo>
                  <a:pt x="893" y="1151"/>
                </a:moveTo>
                <a:lnTo>
                  <a:pt x="1033" y="1268"/>
                </a:lnTo>
                <a:lnTo>
                  <a:pt x="1022" y="1277"/>
                </a:lnTo>
                <a:lnTo>
                  <a:pt x="1029" y="1286"/>
                </a:lnTo>
                <a:lnTo>
                  <a:pt x="837" y="1372"/>
                </a:lnTo>
                <a:lnTo>
                  <a:pt x="893" y="1151"/>
                </a:lnTo>
                <a:close/>
                <a:moveTo>
                  <a:pt x="1031" y="1289"/>
                </a:moveTo>
                <a:lnTo>
                  <a:pt x="1043" y="1301"/>
                </a:lnTo>
                <a:lnTo>
                  <a:pt x="1010" y="1482"/>
                </a:lnTo>
                <a:lnTo>
                  <a:pt x="885" y="1510"/>
                </a:lnTo>
                <a:lnTo>
                  <a:pt x="814" y="1466"/>
                </a:lnTo>
                <a:lnTo>
                  <a:pt x="835" y="1376"/>
                </a:lnTo>
                <a:lnTo>
                  <a:pt x="1031" y="1289"/>
                </a:lnTo>
                <a:close/>
                <a:moveTo>
                  <a:pt x="1206" y="1473"/>
                </a:moveTo>
                <a:lnTo>
                  <a:pt x="1222" y="1464"/>
                </a:lnTo>
                <a:lnTo>
                  <a:pt x="1280" y="1526"/>
                </a:lnTo>
                <a:lnTo>
                  <a:pt x="1271" y="1540"/>
                </a:lnTo>
                <a:lnTo>
                  <a:pt x="1183" y="1552"/>
                </a:lnTo>
                <a:lnTo>
                  <a:pt x="1206" y="1473"/>
                </a:lnTo>
                <a:close/>
                <a:moveTo>
                  <a:pt x="1289" y="1512"/>
                </a:moveTo>
                <a:lnTo>
                  <a:pt x="1282" y="1522"/>
                </a:lnTo>
                <a:lnTo>
                  <a:pt x="1225" y="1462"/>
                </a:lnTo>
                <a:lnTo>
                  <a:pt x="1229" y="1459"/>
                </a:lnTo>
                <a:lnTo>
                  <a:pt x="1294" y="1515"/>
                </a:lnTo>
                <a:lnTo>
                  <a:pt x="1289" y="1512"/>
                </a:lnTo>
                <a:close/>
                <a:moveTo>
                  <a:pt x="1303" y="1515"/>
                </a:moveTo>
                <a:lnTo>
                  <a:pt x="1324" y="1415"/>
                </a:lnTo>
                <a:lnTo>
                  <a:pt x="1504" y="1370"/>
                </a:lnTo>
                <a:lnTo>
                  <a:pt x="1580" y="1466"/>
                </a:lnTo>
                <a:lnTo>
                  <a:pt x="1577" y="1485"/>
                </a:lnTo>
                <a:lnTo>
                  <a:pt x="1321" y="1533"/>
                </a:lnTo>
                <a:lnTo>
                  <a:pt x="1303" y="1515"/>
                </a:lnTo>
                <a:close/>
                <a:moveTo>
                  <a:pt x="1626" y="1358"/>
                </a:moveTo>
                <a:lnTo>
                  <a:pt x="1600" y="1464"/>
                </a:lnTo>
                <a:lnTo>
                  <a:pt x="1580" y="1461"/>
                </a:lnTo>
                <a:lnTo>
                  <a:pt x="1580" y="1461"/>
                </a:lnTo>
                <a:lnTo>
                  <a:pt x="1508" y="1369"/>
                </a:lnTo>
                <a:lnTo>
                  <a:pt x="1619" y="1342"/>
                </a:lnTo>
                <a:lnTo>
                  <a:pt x="1626" y="1358"/>
                </a:lnTo>
                <a:close/>
                <a:moveTo>
                  <a:pt x="1575" y="1487"/>
                </a:moveTo>
                <a:lnTo>
                  <a:pt x="1573" y="1498"/>
                </a:lnTo>
                <a:lnTo>
                  <a:pt x="1587" y="1501"/>
                </a:lnTo>
                <a:lnTo>
                  <a:pt x="1517" y="1703"/>
                </a:lnTo>
                <a:lnTo>
                  <a:pt x="1324" y="1535"/>
                </a:lnTo>
                <a:lnTo>
                  <a:pt x="1575" y="1487"/>
                </a:lnTo>
                <a:close/>
                <a:moveTo>
                  <a:pt x="1517" y="1710"/>
                </a:moveTo>
                <a:lnTo>
                  <a:pt x="1520" y="1712"/>
                </a:lnTo>
                <a:lnTo>
                  <a:pt x="1517" y="1735"/>
                </a:lnTo>
                <a:lnTo>
                  <a:pt x="1508" y="1738"/>
                </a:lnTo>
                <a:lnTo>
                  <a:pt x="1517" y="1710"/>
                </a:lnTo>
                <a:close/>
                <a:moveTo>
                  <a:pt x="1522" y="1701"/>
                </a:moveTo>
                <a:lnTo>
                  <a:pt x="1520" y="1706"/>
                </a:lnTo>
                <a:lnTo>
                  <a:pt x="1519" y="1704"/>
                </a:lnTo>
                <a:lnTo>
                  <a:pt x="1591" y="1501"/>
                </a:lnTo>
                <a:lnTo>
                  <a:pt x="1598" y="1503"/>
                </a:lnTo>
                <a:lnTo>
                  <a:pt x="1547" y="1704"/>
                </a:lnTo>
                <a:lnTo>
                  <a:pt x="1522" y="1701"/>
                </a:lnTo>
                <a:close/>
                <a:moveTo>
                  <a:pt x="1603" y="1464"/>
                </a:moveTo>
                <a:lnTo>
                  <a:pt x="1630" y="1362"/>
                </a:lnTo>
                <a:lnTo>
                  <a:pt x="1632" y="1367"/>
                </a:lnTo>
                <a:lnTo>
                  <a:pt x="1607" y="1464"/>
                </a:lnTo>
                <a:lnTo>
                  <a:pt x="1603" y="1464"/>
                </a:lnTo>
                <a:close/>
                <a:moveTo>
                  <a:pt x="1616" y="1339"/>
                </a:moveTo>
                <a:lnTo>
                  <a:pt x="1506" y="1367"/>
                </a:lnTo>
                <a:lnTo>
                  <a:pt x="1384" y="1215"/>
                </a:lnTo>
                <a:lnTo>
                  <a:pt x="1393" y="1197"/>
                </a:lnTo>
                <a:lnTo>
                  <a:pt x="1489" y="1176"/>
                </a:lnTo>
                <a:lnTo>
                  <a:pt x="1623" y="1317"/>
                </a:lnTo>
                <a:lnTo>
                  <a:pt x="1609" y="1324"/>
                </a:lnTo>
                <a:lnTo>
                  <a:pt x="1616" y="1339"/>
                </a:lnTo>
                <a:close/>
                <a:moveTo>
                  <a:pt x="1437" y="969"/>
                </a:moveTo>
                <a:lnTo>
                  <a:pt x="1455" y="907"/>
                </a:lnTo>
                <a:lnTo>
                  <a:pt x="1471" y="911"/>
                </a:lnTo>
                <a:lnTo>
                  <a:pt x="1473" y="905"/>
                </a:lnTo>
                <a:lnTo>
                  <a:pt x="1524" y="958"/>
                </a:lnTo>
                <a:lnTo>
                  <a:pt x="1437" y="969"/>
                </a:lnTo>
                <a:close/>
                <a:moveTo>
                  <a:pt x="1436" y="891"/>
                </a:moveTo>
                <a:lnTo>
                  <a:pt x="1353" y="914"/>
                </a:lnTo>
                <a:lnTo>
                  <a:pt x="1391" y="840"/>
                </a:lnTo>
                <a:lnTo>
                  <a:pt x="1441" y="877"/>
                </a:lnTo>
                <a:lnTo>
                  <a:pt x="1436" y="891"/>
                </a:lnTo>
                <a:close/>
                <a:moveTo>
                  <a:pt x="1277" y="935"/>
                </a:moveTo>
                <a:lnTo>
                  <a:pt x="1142" y="974"/>
                </a:lnTo>
                <a:lnTo>
                  <a:pt x="1128" y="962"/>
                </a:lnTo>
                <a:lnTo>
                  <a:pt x="1181" y="791"/>
                </a:lnTo>
                <a:lnTo>
                  <a:pt x="1277" y="935"/>
                </a:lnTo>
                <a:close/>
                <a:moveTo>
                  <a:pt x="1098" y="987"/>
                </a:moveTo>
                <a:lnTo>
                  <a:pt x="929" y="1036"/>
                </a:lnTo>
                <a:lnTo>
                  <a:pt x="927" y="1033"/>
                </a:lnTo>
                <a:lnTo>
                  <a:pt x="994" y="858"/>
                </a:lnTo>
                <a:lnTo>
                  <a:pt x="1107" y="969"/>
                </a:lnTo>
                <a:lnTo>
                  <a:pt x="1095" y="983"/>
                </a:lnTo>
                <a:lnTo>
                  <a:pt x="1098" y="987"/>
                </a:lnTo>
                <a:close/>
                <a:moveTo>
                  <a:pt x="888" y="1068"/>
                </a:moveTo>
                <a:lnTo>
                  <a:pt x="823" y="1086"/>
                </a:lnTo>
                <a:lnTo>
                  <a:pt x="823" y="1070"/>
                </a:lnTo>
                <a:lnTo>
                  <a:pt x="881" y="1052"/>
                </a:lnTo>
                <a:lnTo>
                  <a:pt x="888" y="1068"/>
                </a:lnTo>
                <a:close/>
                <a:moveTo>
                  <a:pt x="810" y="1093"/>
                </a:moveTo>
                <a:lnTo>
                  <a:pt x="823" y="1093"/>
                </a:lnTo>
                <a:lnTo>
                  <a:pt x="888" y="1148"/>
                </a:lnTo>
                <a:lnTo>
                  <a:pt x="832" y="1376"/>
                </a:lnTo>
                <a:lnTo>
                  <a:pt x="756" y="1409"/>
                </a:lnTo>
                <a:lnTo>
                  <a:pt x="741" y="1400"/>
                </a:lnTo>
                <a:lnTo>
                  <a:pt x="802" y="1096"/>
                </a:lnTo>
                <a:lnTo>
                  <a:pt x="810" y="1093"/>
                </a:lnTo>
                <a:close/>
                <a:moveTo>
                  <a:pt x="759" y="1411"/>
                </a:moveTo>
                <a:lnTo>
                  <a:pt x="830" y="1379"/>
                </a:lnTo>
                <a:lnTo>
                  <a:pt x="809" y="1462"/>
                </a:lnTo>
                <a:lnTo>
                  <a:pt x="754" y="1429"/>
                </a:lnTo>
                <a:lnTo>
                  <a:pt x="763" y="1415"/>
                </a:lnTo>
                <a:lnTo>
                  <a:pt x="759" y="1411"/>
                </a:lnTo>
                <a:close/>
                <a:moveTo>
                  <a:pt x="812" y="1469"/>
                </a:moveTo>
                <a:lnTo>
                  <a:pt x="879" y="1510"/>
                </a:lnTo>
                <a:lnTo>
                  <a:pt x="821" y="1522"/>
                </a:lnTo>
                <a:lnTo>
                  <a:pt x="823" y="1512"/>
                </a:lnTo>
                <a:lnTo>
                  <a:pt x="803" y="1506"/>
                </a:lnTo>
                <a:lnTo>
                  <a:pt x="812" y="1469"/>
                </a:lnTo>
                <a:close/>
                <a:moveTo>
                  <a:pt x="819" y="1528"/>
                </a:moveTo>
                <a:lnTo>
                  <a:pt x="885" y="1514"/>
                </a:lnTo>
                <a:lnTo>
                  <a:pt x="976" y="1570"/>
                </a:lnTo>
                <a:lnTo>
                  <a:pt x="966" y="1583"/>
                </a:lnTo>
                <a:lnTo>
                  <a:pt x="978" y="1591"/>
                </a:lnTo>
                <a:lnTo>
                  <a:pt x="915" y="1653"/>
                </a:lnTo>
                <a:lnTo>
                  <a:pt x="816" y="1549"/>
                </a:lnTo>
                <a:lnTo>
                  <a:pt x="819" y="1528"/>
                </a:lnTo>
                <a:close/>
                <a:moveTo>
                  <a:pt x="1019" y="1577"/>
                </a:moveTo>
                <a:lnTo>
                  <a:pt x="1178" y="1556"/>
                </a:lnTo>
                <a:lnTo>
                  <a:pt x="1112" y="1791"/>
                </a:lnTo>
                <a:lnTo>
                  <a:pt x="1005" y="1595"/>
                </a:lnTo>
                <a:lnTo>
                  <a:pt x="1019" y="1577"/>
                </a:lnTo>
                <a:close/>
                <a:moveTo>
                  <a:pt x="1153" y="1825"/>
                </a:moveTo>
                <a:lnTo>
                  <a:pt x="1287" y="1558"/>
                </a:lnTo>
                <a:lnTo>
                  <a:pt x="1301" y="1565"/>
                </a:lnTo>
                <a:lnTo>
                  <a:pt x="1305" y="1558"/>
                </a:lnTo>
                <a:lnTo>
                  <a:pt x="1434" y="1758"/>
                </a:lnTo>
                <a:lnTo>
                  <a:pt x="1158" y="1832"/>
                </a:lnTo>
                <a:lnTo>
                  <a:pt x="1153" y="1825"/>
                </a:lnTo>
                <a:close/>
                <a:moveTo>
                  <a:pt x="1307" y="1554"/>
                </a:moveTo>
                <a:lnTo>
                  <a:pt x="1319" y="1537"/>
                </a:lnTo>
                <a:lnTo>
                  <a:pt x="1515" y="1708"/>
                </a:lnTo>
                <a:lnTo>
                  <a:pt x="1503" y="1738"/>
                </a:lnTo>
                <a:lnTo>
                  <a:pt x="1437" y="1756"/>
                </a:lnTo>
                <a:lnTo>
                  <a:pt x="1307" y="1554"/>
                </a:lnTo>
                <a:close/>
                <a:moveTo>
                  <a:pt x="1538" y="1754"/>
                </a:moveTo>
                <a:lnTo>
                  <a:pt x="1566" y="1759"/>
                </a:lnTo>
                <a:lnTo>
                  <a:pt x="1566" y="1754"/>
                </a:lnTo>
                <a:lnTo>
                  <a:pt x="1607" y="1793"/>
                </a:lnTo>
                <a:lnTo>
                  <a:pt x="1519" y="1811"/>
                </a:lnTo>
                <a:lnTo>
                  <a:pt x="1538" y="1754"/>
                </a:lnTo>
                <a:close/>
                <a:moveTo>
                  <a:pt x="1552" y="1704"/>
                </a:moveTo>
                <a:lnTo>
                  <a:pt x="1603" y="1503"/>
                </a:lnTo>
                <a:lnTo>
                  <a:pt x="1610" y="1505"/>
                </a:lnTo>
                <a:lnTo>
                  <a:pt x="1732" y="1667"/>
                </a:lnTo>
                <a:lnTo>
                  <a:pt x="1572" y="1719"/>
                </a:lnTo>
                <a:lnTo>
                  <a:pt x="1573" y="1708"/>
                </a:lnTo>
                <a:lnTo>
                  <a:pt x="1552" y="1704"/>
                </a:lnTo>
                <a:close/>
                <a:moveTo>
                  <a:pt x="1612" y="1466"/>
                </a:moveTo>
                <a:lnTo>
                  <a:pt x="1637" y="1367"/>
                </a:lnTo>
                <a:lnTo>
                  <a:pt x="1662" y="1353"/>
                </a:lnTo>
                <a:lnTo>
                  <a:pt x="1762" y="1441"/>
                </a:lnTo>
                <a:lnTo>
                  <a:pt x="1617" y="1476"/>
                </a:lnTo>
                <a:lnTo>
                  <a:pt x="1619" y="1468"/>
                </a:lnTo>
                <a:lnTo>
                  <a:pt x="1612" y="1466"/>
                </a:lnTo>
                <a:close/>
                <a:moveTo>
                  <a:pt x="1646" y="1303"/>
                </a:moveTo>
                <a:lnTo>
                  <a:pt x="1646" y="1303"/>
                </a:lnTo>
                <a:lnTo>
                  <a:pt x="1646" y="1300"/>
                </a:lnTo>
                <a:lnTo>
                  <a:pt x="1646" y="1303"/>
                </a:lnTo>
                <a:close/>
                <a:moveTo>
                  <a:pt x="1640" y="1307"/>
                </a:moveTo>
                <a:lnTo>
                  <a:pt x="1628" y="1314"/>
                </a:lnTo>
                <a:lnTo>
                  <a:pt x="1496" y="1174"/>
                </a:lnTo>
                <a:lnTo>
                  <a:pt x="1670" y="1135"/>
                </a:lnTo>
                <a:lnTo>
                  <a:pt x="1672" y="1148"/>
                </a:lnTo>
                <a:lnTo>
                  <a:pt x="1655" y="1254"/>
                </a:lnTo>
                <a:lnTo>
                  <a:pt x="1640" y="1307"/>
                </a:lnTo>
                <a:close/>
                <a:moveTo>
                  <a:pt x="1677" y="1153"/>
                </a:moveTo>
                <a:lnTo>
                  <a:pt x="1681" y="1151"/>
                </a:lnTo>
                <a:lnTo>
                  <a:pt x="1670" y="1194"/>
                </a:lnTo>
                <a:lnTo>
                  <a:pt x="1677" y="1153"/>
                </a:lnTo>
                <a:close/>
                <a:moveTo>
                  <a:pt x="1685" y="1111"/>
                </a:moveTo>
                <a:lnTo>
                  <a:pt x="1709" y="969"/>
                </a:lnTo>
                <a:lnTo>
                  <a:pt x="1734" y="955"/>
                </a:lnTo>
                <a:lnTo>
                  <a:pt x="1741" y="960"/>
                </a:lnTo>
                <a:lnTo>
                  <a:pt x="1693" y="1109"/>
                </a:lnTo>
                <a:lnTo>
                  <a:pt x="1685" y="1111"/>
                </a:lnTo>
                <a:close/>
                <a:moveTo>
                  <a:pt x="1738" y="953"/>
                </a:moveTo>
                <a:lnTo>
                  <a:pt x="1746" y="948"/>
                </a:lnTo>
                <a:lnTo>
                  <a:pt x="1743" y="957"/>
                </a:lnTo>
                <a:lnTo>
                  <a:pt x="1738" y="953"/>
                </a:lnTo>
                <a:close/>
                <a:moveTo>
                  <a:pt x="1746" y="946"/>
                </a:moveTo>
                <a:lnTo>
                  <a:pt x="1732" y="921"/>
                </a:lnTo>
                <a:lnTo>
                  <a:pt x="1764" y="890"/>
                </a:lnTo>
                <a:lnTo>
                  <a:pt x="1746" y="946"/>
                </a:lnTo>
                <a:close/>
                <a:moveTo>
                  <a:pt x="1697" y="916"/>
                </a:moveTo>
                <a:lnTo>
                  <a:pt x="1676" y="928"/>
                </a:lnTo>
                <a:lnTo>
                  <a:pt x="1683" y="939"/>
                </a:lnTo>
                <a:lnTo>
                  <a:pt x="1527" y="958"/>
                </a:lnTo>
                <a:lnTo>
                  <a:pt x="1474" y="902"/>
                </a:lnTo>
                <a:lnTo>
                  <a:pt x="1478" y="884"/>
                </a:lnTo>
                <a:lnTo>
                  <a:pt x="1658" y="852"/>
                </a:lnTo>
                <a:lnTo>
                  <a:pt x="1697" y="916"/>
                </a:lnTo>
                <a:close/>
                <a:moveTo>
                  <a:pt x="1480" y="882"/>
                </a:moveTo>
                <a:lnTo>
                  <a:pt x="1481" y="874"/>
                </a:lnTo>
                <a:lnTo>
                  <a:pt x="1466" y="868"/>
                </a:lnTo>
                <a:lnTo>
                  <a:pt x="1543" y="656"/>
                </a:lnTo>
                <a:lnTo>
                  <a:pt x="1656" y="849"/>
                </a:lnTo>
                <a:lnTo>
                  <a:pt x="1480" y="882"/>
                </a:lnTo>
                <a:close/>
                <a:moveTo>
                  <a:pt x="1543" y="646"/>
                </a:moveTo>
                <a:lnTo>
                  <a:pt x="1531" y="626"/>
                </a:lnTo>
                <a:lnTo>
                  <a:pt x="1547" y="635"/>
                </a:lnTo>
                <a:lnTo>
                  <a:pt x="1543" y="646"/>
                </a:lnTo>
                <a:close/>
                <a:moveTo>
                  <a:pt x="1534" y="616"/>
                </a:moveTo>
                <a:lnTo>
                  <a:pt x="1531" y="621"/>
                </a:lnTo>
                <a:lnTo>
                  <a:pt x="1529" y="621"/>
                </a:lnTo>
                <a:lnTo>
                  <a:pt x="1527" y="621"/>
                </a:lnTo>
                <a:lnTo>
                  <a:pt x="1534" y="616"/>
                </a:lnTo>
                <a:close/>
                <a:moveTo>
                  <a:pt x="1390" y="833"/>
                </a:moveTo>
                <a:lnTo>
                  <a:pt x="1227" y="711"/>
                </a:lnTo>
                <a:lnTo>
                  <a:pt x="1234" y="707"/>
                </a:lnTo>
                <a:lnTo>
                  <a:pt x="1229" y="697"/>
                </a:lnTo>
                <a:lnTo>
                  <a:pt x="1492" y="633"/>
                </a:lnTo>
                <a:lnTo>
                  <a:pt x="1390" y="833"/>
                </a:lnTo>
                <a:close/>
                <a:moveTo>
                  <a:pt x="1197" y="723"/>
                </a:moveTo>
                <a:lnTo>
                  <a:pt x="1181" y="780"/>
                </a:lnTo>
                <a:lnTo>
                  <a:pt x="1135" y="713"/>
                </a:lnTo>
                <a:lnTo>
                  <a:pt x="1187" y="704"/>
                </a:lnTo>
                <a:lnTo>
                  <a:pt x="1197" y="723"/>
                </a:lnTo>
                <a:close/>
                <a:moveTo>
                  <a:pt x="990" y="851"/>
                </a:moveTo>
                <a:lnTo>
                  <a:pt x="909" y="771"/>
                </a:lnTo>
                <a:lnTo>
                  <a:pt x="911" y="753"/>
                </a:lnTo>
                <a:lnTo>
                  <a:pt x="1036" y="730"/>
                </a:lnTo>
                <a:lnTo>
                  <a:pt x="990" y="851"/>
                </a:lnTo>
                <a:close/>
                <a:moveTo>
                  <a:pt x="883" y="773"/>
                </a:moveTo>
                <a:lnTo>
                  <a:pt x="835" y="951"/>
                </a:lnTo>
                <a:lnTo>
                  <a:pt x="740" y="819"/>
                </a:lnTo>
                <a:lnTo>
                  <a:pt x="870" y="766"/>
                </a:lnTo>
                <a:lnTo>
                  <a:pt x="870" y="773"/>
                </a:lnTo>
                <a:lnTo>
                  <a:pt x="883" y="773"/>
                </a:lnTo>
                <a:close/>
                <a:moveTo>
                  <a:pt x="837" y="962"/>
                </a:moveTo>
                <a:lnTo>
                  <a:pt x="895" y="1043"/>
                </a:lnTo>
                <a:lnTo>
                  <a:pt x="879" y="1050"/>
                </a:lnTo>
                <a:lnTo>
                  <a:pt x="879" y="1050"/>
                </a:lnTo>
                <a:lnTo>
                  <a:pt x="823" y="1066"/>
                </a:lnTo>
                <a:lnTo>
                  <a:pt x="823" y="1054"/>
                </a:lnTo>
                <a:lnTo>
                  <a:pt x="810" y="1054"/>
                </a:lnTo>
                <a:lnTo>
                  <a:pt x="837" y="962"/>
                </a:lnTo>
                <a:close/>
                <a:moveTo>
                  <a:pt x="786" y="1095"/>
                </a:moveTo>
                <a:lnTo>
                  <a:pt x="793" y="1095"/>
                </a:lnTo>
                <a:lnTo>
                  <a:pt x="756" y="1103"/>
                </a:lnTo>
                <a:lnTo>
                  <a:pt x="784" y="1088"/>
                </a:lnTo>
                <a:lnTo>
                  <a:pt x="786" y="1095"/>
                </a:lnTo>
                <a:close/>
                <a:moveTo>
                  <a:pt x="752" y="1430"/>
                </a:moveTo>
                <a:lnTo>
                  <a:pt x="807" y="1466"/>
                </a:lnTo>
                <a:lnTo>
                  <a:pt x="798" y="1505"/>
                </a:lnTo>
                <a:lnTo>
                  <a:pt x="779" y="1501"/>
                </a:lnTo>
                <a:lnTo>
                  <a:pt x="741" y="1446"/>
                </a:lnTo>
                <a:lnTo>
                  <a:pt x="741" y="1445"/>
                </a:lnTo>
                <a:lnTo>
                  <a:pt x="752" y="1430"/>
                </a:lnTo>
                <a:close/>
                <a:moveTo>
                  <a:pt x="807" y="1761"/>
                </a:moveTo>
                <a:lnTo>
                  <a:pt x="913" y="1659"/>
                </a:lnTo>
                <a:lnTo>
                  <a:pt x="1077" y="1832"/>
                </a:lnTo>
                <a:lnTo>
                  <a:pt x="810" y="1777"/>
                </a:lnTo>
                <a:lnTo>
                  <a:pt x="816" y="1763"/>
                </a:lnTo>
                <a:lnTo>
                  <a:pt x="807" y="1761"/>
                </a:lnTo>
                <a:close/>
                <a:moveTo>
                  <a:pt x="1102" y="1846"/>
                </a:moveTo>
                <a:lnTo>
                  <a:pt x="1104" y="1841"/>
                </a:lnTo>
                <a:lnTo>
                  <a:pt x="1119" y="1842"/>
                </a:lnTo>
                <a:lnTo>
                  <a:pt x="1102" y="1848"/>
                </a:lnTo>
                <a:lnTo>
                  <a:pt x="1102" y="1846"/>
                </a:lnTo>
                <a:close/>
                <a:moveTo>
                  <a:pt x="1105" y="1837"/>
                </a:moveTo>
                <a:lnTo>
                  <a:pt x="1114" y="1803"/>
                </a:lnTo>
                <a:lnTo>
                  <a:pt x="1128" y="1826"/>
                </a:lnTo>
                <a:lnTo>
                  <a:pt x="1116" y="1834"/>
                </a:lnTo>
                <a:lnTo>
                  <a:pt x="1119" y="1839"/>
                </a:lnTo>
                <a:lnTo>
                  <a:pt x="1105" y="1837"/>
                </a:lnTo>
                <a:close/>
                <a:moveTo>
                  <a:pt x="1160" y="1835"/>
                </a:moveTo>
                <a:lnTo>
                  <a:pt x="1436" y="1761"/>
                </a:lnTo>
                <a:lnTo>
                  <a:pt x="1464" y="1805"/>
                </a:lnTo>
                <a:lnTo>
                  <a:pt x="1453" y="1821"/>
                </a:lnTo>
                <a:lnTo>
                  <a:pt x="1164" y="1842"/>
                </a:lnTo>
                <a:lnTo>
                  <a:pt x="1160" y="1835"/>
                </a:lnTo>
                <a:close/>
                <a:moveTo>
                  <a:pt x="1503" y="1816"/>
                </a:moveTo>
                <a:lnTo>
                  <a:pt x="1513" y="1814"/>
                </a:lnTo>
                <a:lnTo>
                  <a:pt x="1501" y="1848"/>
                </a:lnTo>
                <a:lnTo>
                  <a:pt x="1490" y="1835"/>
                </a:lnTo>
                <a:lnTo>
                  <a:pt x="1503" y="1816"/>
                </a:lnTo>
                <a:close/>
                <a:moveTo>
                  <a:pt x="1568" y="1749"/>
                </a:moveTo>
                <a:lnTo>
                  <a:pt x="1572" y="1724"/>
                </a:lnTo>
                <a:lnTo>
                  <a:pt x="1736" y="1671"/>
                </a:lnTo>
                <a:lnTo>
                  <a:pt x="1785" y="1738"/>
                </a:lnTo>
                <a:lnTo>
                  <a:pt x="1776" y="1740"/>
                </a:lnTo>
                <a:lnTo>
                  <a:pt x="1782" y="1756"/>
                </a:lnTo>
                <a:lnTo>
                  <a:pt x="1612" y="1791"/>
                </a:lnTo>
                <a:lnTo>
                  <a:pt x="1568" y="1749"/>
                </a:lnTo>
                <a:close/>
                <a:moveTo>
                  <a:pt x="1789" y="1736"/>
                </a:moveTo>
                <a:lnTo>
                  <a:pt x="1739" y="1669"/>
                </a:lnTo>
                <a:lnTo>
                  <a:pt x="1826" y="1643"/>
                </a:lnTo>
                <a:lnTo>
                  <a:pt x="1803" y="1733"/>
                </a:lnTo>
                <a:lnTo>
                  <a:pt x="1789" y="1736"/>
                </a:lnTo>
                <a:close/>
                <a:moveTo>
                  <a:pt x="1736" y="1666"/>
                </a:moveTo>
                <a:lnTo>
                  <a:pt x="1612" y="1501"/>
                </a:lnTo>
                <a:lnTo>
                  <a:pt x="1617" y="1478"/>
                </a:lnTo>
                <a:lnTo>
                  <a:pt x="1766" y="1443"/>
                </a:lnTo>
                <a:lnTo>
                  <a:pt x="1854" y="1521"/>
                </a:lnTo>
                <a:lnTo>
                  <a:pt x="1826" y="1637"/>
                </a:lnTo>
                <a:lnTo>
                  <a:pt x="1736" y="1666"/>
                </a:lnTo>
                <a:close/>
                <a:moveTo>
                  <a:pt x="1856" y="1515"/>
                </a:moveTo>
                <a:lnTo>
                  <a:pt x="1771" y="1441"/>
                </a:lnTo>
                <a:lnTo>
                  <a:pt x="1865" y="1420"/>
                </a:lnTo>
                <a:lnTo>
                  <a:pt x="1875" y="1438"/>
                </a:lnTo>
                <a:lnTo>
                  <a:pt x="1856" y="1515"/>
                </a:lnTo>
                <a:close/>
                <a:moveTo>
                  <a:pt x="1863" y="1416"/>
                </a:moveTo>
                <a:lnTo>
                  <a:pt x="1769" y="1439"/>
                </a:lnTo>
                <a:lnTo>
                  <a:pt x="1665" y="1351"/>
                </a:lnTo>
                <a:lnTo>
                  <a:pt x="1677" y="1344"/>
                </a:lnTo>
                <a:lnTo>
                  <a:pt x="1667" y="1326"/>
                </a:lnTo>
                <a:lnTo>
                  <a:pt x="1783" y="1271"/>
                </a:lnTo>
                <a:lnTo>
                  <a:pt x="1870" y="1399"/>
                </a:lnTo>
                <a:lnTo>
                  <a:pt x="1856" y="1406"/>
                </a:lnTo>
                <a:lnTo>
                  <a:pt x="1863" y="1416"/>
                </a:lnTo>
                <a:close/>
                <a:moveTo>
                  <a:pt x="1665" y="1323"/>
                </a:moveTo>
                <a:lnTo>
                  <a:pt x="1653" y="1300"/>
                </a:lnTo>
                <a:lnTo>
                  <a:pt x="1651" y="1300"/>
                </a:lnTo>
                <a:lnTo>
                  <a:pt x="1662" y="1240"/>
                </a:lnTo>
                <a:lnTo>
                  <a:pt x="1685" y="1151"/>
                </a:lnTo>
                <a:lnTo>
                  <a:pt x="1699" y="1148"/>
                </a:lnTo>
                <a:lnTo>
                  <a:pt x="1782" y="1268"/>
                </a:lnTo>
                <a:lnTo>
                  <a:pt x="1665" y="1323"/>
                </a:lnTo>
                <a:close/>
                <a:moveTo>
                  <a:pt x="1704" y="1107"/>
                </a:moveTo>
                <a:lnTo>
                  <a:pt x="1697" y="1109"/>
                </a:lnTo>
                <a:lnTo>
                  <a:pt x="1745" y="962"/>
                </a:lnTo>
                <a:lnTo>
                  <a:pt x="1925" y="1080"/>
                </a:lnTo>
                <a:lnTo>
                  <a:pt x="1708" y="1125"/>
                </a:lnTo>
                <a:lnTo>
                  <a:pt x="1704" y="1107"/>
                </a:lnTo>
                <a:close/>
                <a:moveTo>
                  <a:pt x="1746" y="958"/>
                </a:moveTo>
                <a:lnTo>
                  <a:pt x="1771" y="882"/>
                </a:lnTo>
                <a:lnTo>
                  <a:pt x="1805" y="852"/>
                </a:lnTo>
                <a:lnTo>
                  <a:pt x="1969" y="1054"/>
                </a:lnTo>
                <a:lnTo>
                  <a:pt x="1962" y="1054"/>
                </a:lnTo>
                <a:lnTo>
                  <a:pt x="1965" y="1073"/>
                </a:lnTo>
                <a:lnTo>
                  <a:pt x="1930" y="1080"/>
                </a:lnTo>
                <a:lnTo>
                  <a:pt x="1746" y="958"/>
                </a:lnTo>
                <a:close/>
                <a:moveTo>
                  <a:pt x="1965" y="1077"/>
                </a:moveTo>
                <a:lnTo>
                  <a:pt x="1969" y="1095"/>
                </a:lnTo>
                <a:lnTo>
                  <a:pt x="1976" y="1093"/>
                </a:lnTo>
                <a:lnTo>
                  <a:pt x="1972" y="1107"/>
                </a:lnTo>
                <a:lnTo>
                  <a:pt x="1934" y="1082"/>
                </a:lnTo>
                <a:lnTo>
                  <a:pt x="1965" y="1077"/>
                </a:lnTo>
                <a:close/>
                <a:moveTo>
                  <a:pt x="2001" y="1047"/>
                </a:moveTo>
                <a:lnTo>
                  <a:pt x="1994" y="1049"/>
                </a:lnTo>
                <a:lnTo>
                  <a:pt x="2006" y="1006"/>
                </a:lnTo>
                <a:lnTo>
                  <a:pt x="2018" y="1070"/>
                </a:lnTo>
                <a:lnTo>
                  <a:pt x="2006" y="1070"/>
                </a:lnTo>
                <a:lnTo>
                  <a:pt x="2001" y="1047"/>
                </a:lnTo>
                <a:close/>
                <a:moveTo>
                  <a:pt x="1806" y="842"/>
                </a:moveTo>
                <a:lnTo>
                  <a:pt x="1806" y="826"/>
                </a:lnTo>
                <a:lnTo>
                  <a:pt x="1826" y="824"/>
                </a:lnTo>
                <a:lnTo>
                  <a:pt x="1806" y="842"/>
                </a:lnTo>
                <a:close/>
                <a:moveTo>
                  <a:pt x="1769" y="808"/>
                </a:moveTo>
                <a:lnTo>
                  <a:pt x="1572" y="628"/>
                </a:lnTo>
                <a:lnTo>
                  <a:pt x="1577" y="617"/>
                </a:lnTo>
                <a:lnTo>
                  <a:pt x="1805" y="672"/>
                </a:lnTo>
                <a:lnTo>
                  <a:pt x="1787" y="808"/>
                </a:lnTo>
                <a:lnTo>
                  <a:pt x="1769" y="808"/>
                </a:lnTo>
                <a:close/>
                <a:moveTo>
                  <a:pt x="1563" y="644"/>
                </a:moveTo>
                <a:lnTo>
                  <a:pt x="1570" y="631"/>
                </a:lnTo>
                <a:lnTo>
                  <a:pt x="1768" y="812"/>
                </a:lnTo>
                <a:lnTo>
                  <a:pt x="1768" y="829"/>
                </a:lnTo>
                <a:lnTo>
                  <a:pt x="1662" y="849"/>
                </a:lnTo>
                <a:lnTo>
                  <a:pt x="1545" y="651"/>
                </a:lnTo>
                <a:lnTo>
                  <a:pt x="1550" y="637"/>
                </a:lnTo>
                <a:lnTo>
                  <a:pt x="1563" y="644"/>
                </a:lnTo>
                <a:close/>
                <a:moveTo>
                  <a:pt x="1497" y="623"/>
                </a:moveTo>
                <a:lnTo>
                  <a:pt x="1494" y="630"/>
                </a:lnTo>
                <a:lnTo>
                  <a:pt x="1227" y="693"/>
                </a:lnTo>
                <a:lnTo>
                  <a:pt x="1218" y="677"/>
                </a:lnTo>
                <a:lnTo>
                  <a:pt x="1240" y="621"/>
                </a:lnTo>
                <a:lnTo>
                  <a:pt x="1485" y="603"/>
                </a:lnTo>
                <a:lnTo>
                  <a:pt x="1497" y="623"/>
                </a:lnTo>
                <a:close/>
                <a:moveTo>
                  <a:pt x="1215" y="674"/>
                </a:moveTo>
                <a:lnTo>
                  <a:pt x="1215" y="672"/>
                </a:lnTo>
                <a:lnTo>
                  <a:pt x="1194" y="684"/>
                </a:lnTo>
                <a:lnTo>
                  <a:pt x="1137" y="628"/>
                </a:lnTo>
                <a:lnTo>
                  <a:pt x="1236" y="621"/>
                </a:lnTo>
                <a:lnTo>
                  <a:pt x="1215" y="674"/>
                </a:lnTo>
                <a:close/>
                <a:moveTo>
                  <a:pt x="1192" y="686"/>
                </a:moveTo>
                <a:lnTo>
                  <a:pt x="1179" y="692"/>
                </a:lnTo>
                <a:lnTo>
                  <a:pt x="1185" y="702"/>
                </a:lnTo>
                <a:lnTo>
                  <a:pt x="1134" y="711"/>
                </a:lnTo>
                <a:lnTo>
                  <a:pt x="1098" y="658"/>
                </a:lnTo>
                <a:lnTo>
                  <a:pt x="1104" y="630"/>
                </a:lnTo>
                <a:lnTo>
                  <a:pt x="1134" y="628"/>
                </a:lnTo>
                <a:lnTo>
                  <a:pt x="1192" y="686"/>
                </a:lnTo>
                <a:close/>
                <a:moveTo>
                  <a:pt x="1104" y="626"/>
                </a:moveTo>
                <a:lnTo>
                  <a:pt x="1105" y="608"/>
                </a:lnTo>
                <a:lnTo>
                  <a:pt x="1098" y="608"/>
                </a:lnTo>
                <a:lnTo>
                  <a:pt x="1104" y="600"/>
                </a:lnTo>
                <a:lnTo>
                  <a:pt x="1130" y="624"/>
                </a:lnTo>
                <a:lnTo>
                  <a:pt x="1104" y="626"/>
                </a:lnTo>
                <a:close/>
                <a:moveTo>
                  <a:pt x="1056" y="608"/>
                </a:moveTo>
                <a:lnTo>
                  <a:pt x="1052" y="635"/>
                </a:lnTo>
                <a:lnTo>
                  <a:pt x="923" y="665"/>
                </a:lnTo>
                <a:lnTo>
                  <a:pt x="975" y="517"/>
                </a:lnTo>
                <a:lnTo>
                  <a:pt x="1056" y="608"/>
                </a:lnTo>
                <a:close/>
                <a:moveTo>
                  <a:pt x="1052" y="639"/>
                </a:moveTo>
                <a:lnTo>
                  <a:pt x="1051" y="651"/>
                </a:lnTo>
                <a:lnTo>
                  <a:pt x="1066" y="654"/>
                </a:lnTo>
                <a:lnTo>
                  <a:pt x="1038" y="729"/>
                </a:lnTo>
                <a:lnTo>
                  <a:pt x="911" y="750"/>
                </a:lnTo>
                <a:lnTo>
                  <a:pt x="911" y="737"/>
                </a:lnTo>
                <a:lnTo>
                  <a:pt x="899" y="737"/>
                </a:lnTo>
                <a:lnTo>
                  <a:pt x="922" y="670"/>
                </a:lnTo>
                <a:lnTo>
                  <a:pt x="1052" y="639"/>
                </a:lnTo>
                <a:close/>
                <a:moveTo>
                  <a:pt x="895" y="736"/>
                </a:moveTo>
                <a:lnTo>
                  <a:pt x="874" y="734"/>
                </a:lnTo>
                <a:lnTo>
                  <a:pt x="872" y="736"/>
                </a:lnTo>
                <a:lnTo>
                  <a:pt x="826" y="693"/>
                </a:lnTo>
                <a:lnTo>
                  <a:pt x="918" y="670"/>
                </a:lnTo>
                <a:lnTo>
                  <a:pt x="895" y="736"/>
                </a:lnTo>
                <a:close/>
                <a:moveTo>
                  <a:pt x="872" y="741"/>
                </a:moveTo>
                <a:lnTo>
                  <a:pt x="870" y="762"/>
                </a:lnTo>
                <a:lnTo>
                  <a:pt x="738" y="817"/>
                </a:lnTo>
                <a:lnTo>
                  <a:pt x="687" y="748"/>
                </a:lnTo>
                <a:lnTo>
                  <a:pt x="703" y="723"/>
                </a:lnTo>
                <a:lnTo>
                  <a:pt x="821" y="693"/>
                </a:lnTo>
                <a:lnTo>
                  <a:pt x="872" y="741"/>
                </a:lnTo>
                <a:close/>
                <a:moveTo>
                  <a:pt x="703" y="718"/>
                </a:moveTo>
                <a:lnTo>
                  <a:pt x="685" y="707"/>
                </a:lnTo>
                <a:lnTo>
                  <a:pt x="736" y="616"/>
                </a:lnTo>
                <a:lnTo>
                  <a:pt x="817" y="692"/>
                </a:lnTo>
                <a:lnTo>
                  <a:pt x="703" y="718"/>
                </a:lnTo>
                <a:close/>
                <a:moveTo>
                  <a:pt x="680" y="762"/>
                </a:moveTo>
                <a:lnTo>
                  <a:pt x="685" y="753"/>
                </a:lnTo>
                <a:lnTo>
                  <a:pt x="733" y="819"/>
                </a:lnTo>
                <a:lnTo>
                  <a:pt x="637" y="858"/>
                </a:lnTo>
                <a:lnTo>
                  <a:pt x="666" y="755"/>
                </a:lnTo>
                <a:lnTo>
                  <a:pt x="680" y="762"/>
                </a:lnTo>
                <a:close/>
                <a:moveTo>
                  <a:pt x="734" y="822"/>
                </a:moveTo>
                <a:lnTo>
                  <a:pt x="833" y="958"/>
                </a:lnTo>
                <a:lnTo>
                  <a:pt x="807" y="1054"/>
                </a:lnTo>
                <a:lnTo>
                  <a:pt x="786" y="1056"/>
                </a:lnTo>
                <a:lnTo>
                  <a:pt x="625" y="909"/>
                </a:lnTo>
                <a:lnTo>
                  <a:pt x="637" y="861"/>
                </a:lnTo>
                <a:lnTo>
                  <a:pt x="734" y="822"/>
                </a:lnTo>
                <a:close/>
                <a:moveTo>
                  <a:pt x="623" y="913"/>
                </a:moveTo>
                <a:lnTo>
                  <a:pt x="784" y="1057"/>
                </a:lnTo>
                <a:lnTo>
                  <a:pt x="784" y="1084"/>
                </a:lnTo>
                <a:lnTo>
                  <a:pt x="745" y="1107"/>
                </a:lnTo>
                <a:lnTo>
                  <a:pt x="579" y="1151"/>
                </a:lnTo>
                <a:lnTo>
                  <a:pt x="579" y="1135"/>
                </a:lnTo>
                <a:lnTo>
                  <a:pt x="563" y="1135"/>
                </a:lnTo>
                <a:lnTo>
                  <a:pt x="623" y="913"/>
                </a:lnTo>
                <a:close/>
                <a:moveTo>
                  <a:pt x="567" y="1185"/>
                </a:moveTo>
                <a:lnTo>
                  <a:pt x="579" y="1204"/>
                </a:lnTo>
                <a:lnTo>
                  <a:pt x="540" y="1229"/>
                </a:lnTo>
                <a:lnTo>
                  <a:pt x="551" y="1185"/>
                </a:lnTo>
                <a:lnTo>
                  <a:pt x="567" y="1185"/>
                </a:lnTo>
                <a:close/>
                <a:moveTo>
                  <a:pt x="581" y="1208"/>
                </a:moveTo>
                <a:lnTo>
                  <a:pt x="699" y="1388"/>
                </a:lnTo>
                <a:lnTo>
                  <a:pt x="531" y="1261"/>
                </a:lnTo>
                <a:lnTo>
                  <a:pt x="533" y="1254"/>
                </a:lnTo>
                <a:lnTo>
                  <a:pt x="538" y="1248"/>
                </a:lnTo>
                <a:lnTo>
                  <a:pt x="535" y="1245"/>
                </a:lnTo>
                <a:lnTo>
                  <a:pt x="538" y="1232"/>
                </a:lnTo>
                <a:lnTo>
                  <a:pt x="581" y="1208"/>
                </a:lnTo>
                <a:close/>
                <a:moveTo>
                  <a:pt x="531" y="1240"/>
                </a:moveTo>
                <a:lnTo>
                  <a:pt x="530" y="1238"/>
                </a:lnTo>
                <a:lnTo>
                  <a:pt x="531" y="1236"/>
                </a:lnTo>
                <a:lnTo>
                  <a:pt x="531" y="1240"/>
                </a:lnTo>
                <a:close/>
                <a:moveTo>
                  <a:pt x="526" y="1261"/>
                </a:moveTo>
                <a:lnTo>
                  <a:pt x="526" y="1261"/>
                </a:lnTo>
                <a:lnTo>
                  <a:pt x="512" y="1312"/>
                </a:lnTo>
                <a:lnTo>
                  <a:pt x="514" y="1271"/>
                </a:lnTo>
                <a:lnTo>
                  <a:pt x="526" y="1261"/>
                </a:lnTo>
                <a:close/>
                <a:moveTo>
                  <a:pt x="512" y="1333"/>
                </a:moveTo>
                <a:lnTo>
                  <a:pt x="530" y="1264"/>
                </a:lnTo>
                <a:lnTo>
                  <a:pt x="704" y="1397"/>
                </a:lnTo>
                <a:lnTo>
                  <a:pt x="717" y="1415"/>
                </a:lnTo>
                <a:lnTo>
                  <a:pt x="710" y="1425"/>
                </a:lnTo>
                <a:lnTo>
                  <a:pt x="720" y="1432"/>
                </a:lnTo>
                <a:lnTo>
                  <a:pt x="561" y="1572"/>
                </a:lnTo>
                <a:lnTo>
                  <a:pt x="512" y="1581"/>
                </a:lnTo>
                <a:lnTo>
                  <a:pt x="512" y="1333"/>
                </a:lnTo>
                <a:close/>
                <a:moveTo>
                  <a:pt x="722" y="1434"/>
                </a:moveTo>
                <a:lnTo>
                  <a:pt x="733" y="1441"/>
                </a:lnTo>
                <a:lnTo>
                  <a:pt x="740" y="1450"/>
                </a:lnTo>
                <a:lnTo>
                  <a:pt x="752" y="1537"/>
                </a:lnTo>
                <a:lnTo>
                  <a:pt x="568" y="1570"/>
                </a:lnTo>
                <a:lnTo>
                  <a:pt x="722" y="1434"/>
                </a:lnTo>
                <a:close/>
                <a:moveTo>
                  <a:pt x="745" y="1459"/>
                </a:moveTo>
                <a:lnTo>
                  <a:pt x="773" y="1505"/>
                </a:lnTo>
                <a:lnTo>
                  <a:pt x="768" y="1533"/>
                </a:lnTo>
                <a:lnTo>
                  <a:pt x="756" y="1537"/>
                </a:lnTo>
                <a:lnTo>
                  <a:pt x="745" y="1459"/>
                </a:lnTo>
                <a:close/>
                <a:moveTo>
                  <a:pt x="766" y="1538"/>
                </a:moveTo>
                <a:lnTo>
                  <a:pt x="764" y="1551"/>
                </a:lnTo>
                <a:lnTo>
                  <a:pt x="784" y="1554"/>
                </a:lnTo>
                <a:lnTo>
                  <a:pt x="768" y="1613"/>
                </a:lnTo>
                <a:lnTo>
                  <a:pt x="757" y="1540"/>
                </a:lnTo>
                <a:lnTo>
                  <a:pt x="766" y="1538"/>
                </a:lnTo>
                <a:close/>
                <a:moveTo>
                  <a:pt x="786" y="1750"/>
                </a:moveTo>
                <a:lnTo>
                  <a:pt x="780" y="1749"/>
                </a:lnTo>
                <a:lnTo>
                  <a:pt x="773" y="1763"/>
                </a:lnTo>
                <a:lnTo>
                  <a:pt x="736" y="1743"/>
                </a:lnTo>
                <a:lnTo>
                  <a:pt x="768" y="1634"/>
                </a:lnTo>
                <a:lnTo>
                  <a:pt x="786" y="1750"/>
                </a:lnTo>
                <a:close/>
                <a:moveTo>
                  <a:pt x="809" y="1779"/>
                </a:moveTo>
                <a:lnTo>
                  <a:pt x="1081" y="1835"/>
                </a:lnTo>
                <a:lnTo>
                  <a:pt x="1084" y="1837"/>
                </a:lnTo>
                <a:lnTo>
                  <a:pt x="1063" y="1842"/>
                </a:lnTo>
                <a:lnTo>
                  <a:pt x="1065" y="1853"/>
                </a:lnTo>
                <a:lnTo>
                  <a:pt x="855" y="1881"/>
                </a:lnTo>
                <a:lnTo>
                  <a:pt x="803" y="1793"/>
                </a:lnTo>
                <a:lnTo>
                  <a:pt x="809" y="1779"/>
                </a:lnTo>
                <a:close/>
                <a:moveTo>
                  <a:pt x="1093" y="1874"/>
                </a:moveTo>
                <a:lnTo>
                  <a:pt x="1107" y="1871"/>
                </a:lnTo>
                <a:lnTo>
                  <a:pt x="1105" y="1857"/>
                </a:lnTo>
                <a:lnTo>
                  <a:pt x="1118" y="1867"/>
                </a:lnTo>
                <a:lnTo>
                  <a:pt x="1082" y="1904"/>
                </a:lnTo>
                <a:lnTo>
                  <a:pt x="1093" y="1874"/>
                </a:lnTo>
                <a:close/>
                <a:moveTo>
                  <a:pt x="1104" y="1851"/>
                </a:moveTo>
                <a:lnTo>
                  <a:pt x="1123" y="1846"/>
                </a:lnTo>
                <a:lnTo>
                  <a:pt x="1128" y="1857"/>
                </a:lnTo>
                <a:lnTo>
                  <a:pt x="1121" y="1864"/>
                </a:lnTo>
                <a:lnTo>
                  <a:pt x="1104" y="1851"/>
                </a:lnTo>
                <a:close/>
                <a:moveTo>
                  <a:pt x="1130" y="1858"/>
                </a:moveTo>
                <a:lnTo>
                  <a:pt x="1135" y="1867"/>
                </a:lnTo>
                <a:lnTo>
                  <a:pt x="1148" y="1860"/>
                </a:lnTo>
                <a:lnTo>
                  <a:pt x="1178" y="1902"/>
                </a:lnTo>
                <a:lnTo>
                  <a:pt x="1125" y="1865"/>
                </a:lnTo>
                <a:lnTo>
                  <a:pt x="1130" y="1858"/>
                </a:lnTo>
                <a:close/>
                <a:moveTo>
                  <a:pt x="1151" y="1857"/>
                </a:moveTo>
                <a:lnTo>
                  <a:pt x="1167" y="1848"/>
                </a:lnTo>
                <a:lnTo>
                  <a:pt x="1165" y="1846"/>
                </a:lnTo>
                <a:lnTo>
                  <a:pt x="1450" y="1825"/>
                </a:lnTo>
                <a:lnTo>
                  <a:pt x="1450" y="1826"/>
                </a:lnTo>
                <a:lnTo>
                  <a:pt x="1464" y="1835"/>
                </a:lnTo>
                <a:lnTo>
                  <a:pt x="1342" y="2017"/>
                </a:lnTo>
                <a:lnTo>
                  <a:pt x="1187" y="1908"/>
                </a:lnTo>
                <a:lnTo>
                  <a:pt x="1151" y="1857"/>
                </a:lnTo>
                <a:close/>
                <a:moveTo>
                  <a:pt x="1467" y="1837"/>
                </a:moveTo>
                <a:lnTo>
                  <a:pt x="1481" y="1848"/>
                </a:lnTo>
                <a:lnTo>
                  <a:pt x="1487" y="1837"/>
                </a:lnTo>
                <a:lnTo>
                  <a:pt x="1499" y="1853"/>
                </a:lnTo>
                <a:lnTo>
                  <a:pt x="1432" y="2053"/>
                </a:lnTo>
                <a:lnTo>
                  <a:pt x="1400" y="2056"/>
                </a:lnTo>
                <a:lnTo>
                  <a:pt x="1400" y="2058"/>
                </a:lnTo>
                <a:lnTo>
                  <a:pt x="1345" y="2021"/>
                </a:lnTo>
                <a:lnTo>
                  <a:pt x="1467" y="1837"/>
                </a:lnTo>
                <a:close/>
                <a:moveTo>
                  <a:pt x="1450" y="2069"/>
                </a:moveTo>
                <a:lnTo>
                  <a:pt x="1481" y="2065"/>
                </a:lnTo>
                <a:lnTo>
                  <a:pt x="1450" y="2072"/>
                </a:lnTo>
                <a:lnTo>
                  <a:pt x="1450" y="2069"/>
                </a:lnTo>
                <a:close/>
                <a:moveTo>
                  <a:pt x="1450" y="2065"/>
                </a:moveTo>
                <a:lnTo>
                  <a:pt x="1450" y="2053"/>
                </a:lnTo>
                <a:lnTo>
                  <a:pt x="1437" y="2053"/>
                </a:lnTo>
                <a:lnTo>
                  <a:pt x="1503" y="1857"/>
                </a:lnTo>
                <a:lnTo>
                  <a:pt x="1646" y="2032"/>
                </a:lnTo>
                <a:lnTo>
                  <a:pt x="1644" y="2033"/>
                </a:lnTo>
                <a:lnTo>
                  <a:pt x="1511" y="2060"/>
                </a:lnTo>
                <a:lnTo>
                  <a:pt x="1450" y="2065"/>
                </a:lnTo>
                <a:close/>
                <a:moveTo>
                  <a:pt x="1642" y="2037"/>
                </a:moveTo>
                <a:lnTo>
                  <a:pt x="1635" y="2047"/>
                </a:lnTo>
                <a:lnTo>
                  <a:pt x="1552" y="2056"/>
                </a:lnTo>
                <a:lnTo>
                  <a:pt x="1642" y="2037"/>
                </a:lnTo>
                <a:close/>
                <a:moveTo>
                  <a:pt x="1672" y="2032"/>
                </a:moveTo>
                <a:lnTo>
                  <a:pt x="1764" y="2012"/>
                </a:lnTo>
                <a:lnTo>
                  <a:pt x="1683" y="2039"/>
                </a:lnTo>
                <a:lnTo>
                  <a:pt x="1672" y="2032"/>
                </a:lnTo>
                <a:close/>
                <a:moveTo>
                  <a:pt x="1727" y="1901"/>
                </a:moveTo>
                <a:lnTo>
                  <a:pt x="1614" y="1793"/>
                </a:lnTo>
                <a:lnTo>
                  <a:pt x="1782" y="1759"/>
                </a:lnTo>
                <a:lnTo>
                  <a:pt x="1785" y="1777"/>
                </a:lnTo>
                <a:lnTo>
                  <a:pt x="1787" y="1777"/>
                </a:lnTo>
                <a:lnTo>
                  <a:pt x="1727" y="1901"/>
                </a:lnTo>
                <a:close/>
                <a:moveTo>
                  <a:pt x="1815" y="1731"/>
                </a:moveTo>
                <a:lnTo>
                  <a:pt x="1808" y="1733"/>
                </a:lnTo>
                <a:lnTo>
                  <a:pt x="1829" y="1641"/>
                </a:lnTo>
                <a:lnTo>
                  <a:pt x="1928" y="1609"/>
                </a:lnTo>
                <a:lnTo>
                  <a:pt x="1934" y="1632"/>
                </a:lnTo>
                <a:lnTo>
                  <a:pt x="1939" y="1630"/>
                </a:lnTo>
                <a:lnTo>
                  <a:pt x="1914" y="1712"/>
                </a:lnTo>
                <a:lnTo>
                  <a:pt x="1819" y="1747"/>
                </a:lnTo>
                <a:lnTo>
                  <a:pt x="1815" y="1731"/>
                </a:lnTo>
                <a:close/>
                <a:moveTo>
                  <a:pt x="1946" y="1628"/>
                </a:moveTo>
                <a:lnTo>
                  <a:pt x="1971" y="1621"/>
                </a:lnTo>
                <a:lnTo>
                  <a:pt x="2024" y="1673"/>
                </a:lnTo>
                <a:lnTo>
                  <a:pt x="1919" y="1710"/>
                </a:lnTo>
                <a:lnTo>
                  <a:pt x="1946" y="1628"/>
                </a:lnTo>
                <a:close/>
                <a:moveTo>
                  <a:pt x="1930" y="1579"/>
                </a:moveTo>
                <a:lnTo>
                  <a:pt x="1859" y="1517"/>
                </a:lnTo>
                <a:lnTo>
                  <a:pt x="1879" y="1438"/>
                </a:lnTo>
                <a:lnTo>
                  <a:pt x="1895" y="1429"/>
                </a:lnTo>
                <a:lnTo>
                  <a:pt x="1965" y="1508"/>
                </a:lnTo>
                <a:lnTo>
                  <a:pt x="1955" y="1572"/>
                </a:lnTo>
                <a:lnTo>
                  <a:pt x="1930" y="1579"/>
                </a:lnTo>
                <a:close/>
                <a:moveTo>
                  <a:pt x="1888" y="1388"/>
                </a:moveTo>
                <a:lnTo>
                  <a:pt x="1874" y="1397"/>
                </a:lnTo>
                <a:lnTo>
                  <a:pt x="1787" y="1270"/>
                </a:lnTo>
                <a:lnTo>
                  <a:pt x="1946" y="1195"/>
                </a:lnTo>
                <a:lnTo>
                  <a:pt x="1888" y="1388"/>
                </a:lnTo>
                <a:close/>
                <a:moveTo>
                  <a:pt x="1785" y="1266"/>
                </a:moveTo>
                <a:lnTo>
                  <a:pt x="1702" y="1146"/>
                </a:lnTo>
                <a:lnTo>
                  <a:pt x="1711" y="1144"/>
                </a:lnTo>
                <a:lnTo>
                  <a:pt x="1708" y="1128"/>
                </a:lnTo>
                <a:lnTo>
                  <a:pt x="1928" y="1084"/>
                </a:lnTo>
                <a:lnTo>
                  <a:pt x="1971" y="1112"/>
                </a:lnTo>
                <a:lnTo>
                  <a:pt x="1948" y="1190"/>
                </a:lnTo>
                <a:lnTo>
                  <a:pt x="1785" y="1266"/>
                </a:lnTo>
                <a:close/>
                <a:moveTo>
                  <a:pt x="1974" y="1114"/>
                </a:moveTo>
                <a:lnTo>
                  <a:pt x="2008" y="1135"/>
                </a:lnTo>
                <a:lnTo>
                  <a:pt x="2011" y="1160"/>
                </a:lnTo>
                <a:lnTo>
                  <a:pt x="1953" y="1188"/>
                </a:lnTo>
                <a:lnTo>
                  <a:pt x="1974" y="1114"/>
                </a:lnTo>
                <a:close/>
                <a:moveTo>
                  <a:pt x="2022" y="1130"/>
                </a:moveTo>
                <a:lnTo>
                  <a:pt x="1999" y="1089"/>
                </a:lnTo>
                <a:lnTo>
                  <a:pt x="2008" y="1088"/>
                </a:lnTo>
                <a:lnTo>
                  <a:pt x="2006" y="1073"/>
                </a:lnTo>
                <a:lnTo>
                  <a:pt x="2018" y="1073"/>
                </a:lnTo>
                <a:lnTo>
                  <a:pt x="2029" y="1128"/>
                </a:lnTo>
                <a:lnTo>
                  <a:pt x="2022" y="1130"/>
                </a:lnTo>
                <a:close/>
                <a:moveTo>
                  <a:pt x="2047" y="785"/>
                </a:moveTo>
                <a:lnTo>
                  <a:pt x="1971" y="798"/>
                </a:lnTo>
                <a:lnTo>
                  <a:pt x="1958" y="730"/>
                </a:lnTo>
                <a:lnTo>
                  <a:pt x="1979" y="727"/>
                </a:lnTo>
                <a:lnTo>
                  <a:pt x="1979" y="727"/>
                </a:lnTo>
                <a:lnTo>
                  <a:pt x="2050" y="771"/>
                </a:lnTo>
                <a:lnTo>
                  <a:pt x="2041" y="778"/>
                </a:lnTo>
                <a:lnTo>
                  <a:pt x="2047" y="785"/>
                </a:lnTo>
                <a:close/>
                <a:moveTo>
                  <a:pt x="1930" y="723"/>
                </a:moveTo>
                <a:lnTo>
                  <a:pt x="1831" y="819"/>
                </a:lnTo>
                <a:lnTo>
                  <a:pt x="1806" y="822"/>
                </a:lnTo>
                <a:lnTo>
                  <a:pt x="1806" y="806"/>
                </a:lnTo>
                <a:lnTo>
                  <a:pt x="1792" y="808"/>
                </a:lnTo>
                <a:lnTo>
                  <a:pt x="1810" y="674"/>
                </a:lnTo>
                <a:lnTo>
                  <a:pt x="1927" y="702"/>
                </a:lnTo>
                <a:lnTo>
                  <a:pt x="1930" y="723"/>
                </a:lnTo>
                <a:close/>
                <a:moveTo>
                  <a:pt x="1806" y="669"/>
                </a:moveTo>
                <a:lnTo>
                  <a:pt x="1579" y="614"/>
                </a:lnTo>
                <a:lnTo>
                  <a:pt x="1580" y="610"/>
                </a:lnTo>
                <a:lnTo>
                  <a:pt x="1806" y="541"/>
                </a:lnTo>
                <a:lnTo>
                  <a:pt x="1806" y="554"/>
                </a:lnTo>
                <a:lnTo>
                  <a:pt x="1821" y="554"/>
                </a:lnTo>
                <a:lnTo>
                  <a:pt x="1806" y="669"/>
                </a:lnTo>
                <a:close/>
                <a:moveTo>
                  <a:pt x="1806" y="536"/>
                </a:moveTo>
                <a:lnTo>
                  <a:pt x="1579" y="608"/>
                </a:lnTo>
                <a:lnTo>
                  <a:pt x="1557" y="596"/>
                </a:lnTo>
                <a:lnTo>
                  <a:pt x="1559" y="559"/>
                </a:lnTo>
                <a:lnTo>
                  <a:pt x="1692" y="435"/>
                </a:lnTo>
                <a:lnTo>
                  <a:pt x="1805" y="520"/>
                </a:lnTo>
                <a:lnTo>
                  <a:pt x="1806" y="536"/>
                </a:lnTo>
                <a:close/>
                <a:moveTo>
                  <a:pt x="1554" y="594"/>
                </a:moveTo>
                <a:lnTo>
                  <a:pt x="1549" y="591"/>
                </a:lnTo>
                <a:lnTo>
                  <a:pt x="1543" y="600"/>
                </a:lnTo>
                <a:lnTo>
                  <a:pt x="1533" y="584"/>
                </a:lnTo>
                <a:lnTo>
                  <a:pt x="1556" y="562"/>
                </a:lnTo>
                <a:lnTo>
                  <a:pt x="1554" y="594"/>
                </a:lnTo>
                <a:close/>
                <a:moveTo>
                  <a:pt x="1481" y="600"/>
                </a:moveTo>
                <a:lnTo>
                  <a:pt x="1241" y="617"/>
                </a:lnTo>
                <a:lnTo>
                  <a:pt x="1298" y="471"/>
                </a:lnTo>
                <a:lnTo>
                  <a:pt x="1324" y="465"/>
                </a:lnTo>
                <a:lnTo>
                  <a:pt x="1492" y="577"/>
                </a:lnTo>
                <a:lnTo>
                  <a:pt x="1496" y="582"/>
                </a:lnTo>
                <a:lnTo>
                  <a:pt x="1478" y="594"/>
                </a:lnTo>
                <a:lnTo>
                  <a:pt x="1481" y="600"/>
                </a:lnTo>
                <a:close/>
                <a:moveTo>
                  <a:pt x="1326" y="463"/>
                </a:moveTo>
                <a:lnTo>
                  <a:pt x="1323" y="444"/>
                </a:lnTo>
                <a:lnTo>
                  <a:pt x="1370" y="423"/>
                </a:lnTo>
                <a:lnTo>
                  <a:pt x="1485" y="568"/>
                </a:lnTo>
                <a:lnTo>
                  <a:pt x="1326" y="463"/>
                </a:lnTo>
                <a:close/>
                <a:moveTo>
                  <a:pt x="1292" y="432"/>
                </a:moveTo>
                <a:lnTo>
                  <a:pt x="1280" y="433"/>
                </a:lnTo>
                <a:lnTo>
                  <a:pt x="1284" y="451"/>
                </a:lnTo>
                <a:lnTo>
                  <a:pt x="1213" y="456"/>
                </a:lnTo>
                <a:lnTo>
                  <a:pt x="1268" y="384"/>
                </a:lnTo>
                <a:lnTo>
                  <a:pt x="1292" y="432"/>
                </a:lnTo>
                <a:close/>
                <a:moveTo>
                  <a:pt x="1284" y="453"/>
                </a:moveTo>
                <a:lnTo>
                  <a:pt x="1287" y="472"/>
                </a:lnTo>
                <a:lnTo>
                  <a:pt x="1292" y="472"/>
                </a:lnTo>
                <a:lnTo>
                  <a:pt x="1236" y="617"/>
                </a:lnTo>
                <a:lnTo>
                  <a:pt x="1134" y="624"/>
                </a:lnTo>
                <a:lnTo>
                  <a:pt x="1107" y="596"/>
                </a:lnTo>
                <a:lnTo>
                  <a:pt x="1209" y="460"/>
                </a:lnTo>
                <a:lnTo>
                  <a:pt x="1284" y="453"/>
                </a:lnTo>
                <a:close/>
                <a:moveTo>
                  <a:pt x="1104" y="594"/>
                </a:moveTo>
                <a:lnTo>
                  <a:pt x="1001" y="494"/>
                </a:lnTo>
                <a:lnTo>
                  <a:pt x="1013" y="485"/>
                </a:lnTo>
                <a:lnTo>
                  <a:pt x="1010" y="479"/>
                </a:lnTo>
                <a:lnTo>
                  <a:pt x="1204" y="460"/>
                </a:lnTo>
                <a:lnTo>
                  <a:pt x="1104" y="594"/>
                </a:lnTo>
                <a:close/>
                <a:moveTo>
                  <a:pt x="976" y="501"/>
                </a:moveTo>
                <a:lnTo>
                  <a:pt x="973" y="508"/>
                </a:lnTo>
                <a:lnTo>
                  <a:pt x="957" y="490"/>
                </a:lnTo>
                <a:lnTo>
                  <a:pt x="966" y="486"/>
                </a:lnTo>
                <a:lnTo>
                  <a:pt x="976" y="501"/>
                </a:lnTo>
                <a:close/>
                <a:moveTo>
                  <a:pt x="734" y="610"/>
                </a:moveTo>
                <a:lnTo>
                  <a:pt x="703" y="580"/>
                </a:lnTo>
                <a:lnTo>
                  <a:pt x="713" y="575"/>
                </a:lnTo>
                <a:lnTo>
                  <a:pt x="706" y="562"/>
                </a:lnTo>
                <a:lnTo>
                  <a:pt x="771" y="543"/>
                </a:lnTo>
                <a:lnTo>
                  <a:pt x="734" y="610"/>
                </a:lnTo>
                <a:close/>
                <a:moveTo>
                  <a:pt x="650" y="711"/>
                </a:moveTo>
                <a:lnTo>
                  <a:pt x="636" y="737"/>
                </a:lnTo>
                <a:lnTo>
                  <a:pt x="639" y="739"/>
                </a:lnTo>
                <a:lnTo>
                  <a:pt x="634" y="743"/>
                </a:lnTo>
                <a:lnTo>
                  <a:pt x="644" y="706"/>
                </a:lnTo>
                <a:lnTo>
                  <a:pt x="650" y="711"/>
                </a:lnTo>
                <a:close/>
                <a:moveTo>
                  <a:pt x="644" y="743"/>
                </a:moveTo>
                <a:lnTo>
                  <a:pt x="660" y="752"/>
                </a:lnTo>
                <a:lnTo>
                  <a:pt x="632" y="861"/>
                </a:lnTo>
                <a:lnTo>
                  <a:pt x="613" y="868"/>
                </a:lnTo>
                <a:lnTo>
                  <a:pt x="614" y="867"/>
                </a:lnTo>
                <a:lnTo>
                  <a:pt x="597" y="861"/>
                </a:lnTo>
                <a:lnTo>
                  <a:pt x="632" y="748"/>
                </a:lnTo>
                <a:lnTo>
                  <a:pt x="644" y="743"/>
                </a:lnTo>
                <a:close/>
                <a:moveTo>
                  <a:pt x="545" y="1185"/>
                </a:moveTo>
                <a:lnTo>
                  <a:pt x="533" y="1232"/>
                </a:lnTo>
                <a:lnTo>
                  <a:pt x="528" y="1236"/>
                </a:lnTo>
                <a:lnTo>
                  <a:pt x="517" y="1225"/>
                </a:lnTo>
                <a:lnTo>
                  <a:pt x="530" y="1172"/>
                </a:lnTo>
                <a:lnTo>
                  <a:pt x="530" y="1172"/>
                </a:lnTo>
                <a:lnTo>
                  <a:pt x="530" y="1185"/>
                </a:lnTo>
                <a:lnTo>
                  <a:pt x="545" y="1185"/>
                </a:lnTo>
                <a:close/>
                <a:moveTo>
                  <a:pt x="514" y="1220"/>
                </a:moveTo>
                <a:lnTo>
                  <a:pt x="514" y="1218"/>
                </a:lnTo>
                <a:lnTo>
                  <a:pt x="498" y="1232"/>
                </a:lnTo>
                <a:lnTo>
                  <a:pt x="462" y="1197"/>
                </a:lnTo>
                <a:lnTo>
                  <a:pt x="524" y="1174"/>
                </a:lnTo>
                <a:lnTo>
                  <a:pt x="514" y="1220"/>
                </a:lnTo>
                <a:close/>
                <a:moveTo>
                  <a:pt x="512" y="1584"/>
                </a:moveTo>
                <a:lnTo>
                  <a:pt x="556" y="1575"/>
                </a:lnTo>
                <a:lnTo>
                  <a:pt x="526" y="1602"/>
                </a:lnTo>
                <a:lnTo>
                  <a:pt x="512" y="1600"/>
                </a:lnTo>
                <a:lnTo>
                  <a:pt x="512" y="1584"/>
                </a:lnTo>
                <a:close/>
                <a:moveTo>
                  <a:pt x="507" y="1586"/>
                </a:moveTo>
                <a:lnTo>
                  <a:pt x="507" y="1600"/>
                </a:lnTo>
                <a:lnTo>
                  <a:pt x="491" y="1598"/>
                </a:lnTo>
                <a:lnTo>
                  <a:pt x="491" y="1604"/>
                </a:lnTo>
                <a:lnTo>
                  <a:pt x="475" y="1591"/>
                </a:lnTo>
                <a:lnTo>
                  <a:pt x="507" y="1586"/>
                </a:lnTo>
                <a:close/>
                <a:moveTo>
                  <a:pt x="531" y="1604"/>
                </a:moveTo>
                <a:lnTo>
                  <a:pt x="563" y="1575"/>
                </a:lnTo>
                <a:lnTo>
                  <a:pt x="752" y="1540"/>
                </a:lnTo>
                <a:lnTo>
                  <a:pt x="764" y="1621"/>
                </a:lnTo>
                <a:lnTo>
                  <a:pt x="731" y="1740"/>
                </a:lnTo>
                <a:lnTo>
                  <a:pt x="528" y="1628"/>
                </a:lnTo>
                <a:lnTo>
                  <a:pt x="531" y="1604"/>
                </a:lnTo>
                <a:close/>
                <a:moveTo>
                  <a:pt x="736" y="1745"/>
                </a:moveTo>
                <a:lnTo>
                  <a:pt x="773" y="1766"/>
                </a:lnTo>
                <a:lnTo>
                  <a:pt x="766" y="1784"/>
                </a:lnTo>
                <a:lnTo>
                  <a:pt x="773" y="1788"/>
                </a:lnTo>
                <a:lnTo>
                  <a:pt x="704" y="1855"/>
                </a:lnTo>
                <a:lnTo>
                  <a:pt x="736" y="1745"/>
                </a:lnTo>
                <a:close/>
                <a:moveTo>
                  <a:pt x="777" y="1789"/>
                </a:moveTo>
                <a:lnTo>
                  <a:pt x="802" y="1800"/>
                </a:lnTo>
                <a:lnTo>
                  <a:pt x="802" y="1798"/>
                </a:lnTo>
                <a:lnTo>
                  <a:pt x="849" y="1883"/>
                </a:lnTo>
                <a:lnTo>
                  <a:pt x="720" y="1901"/>
                </a:lnTo>
                <a:lnTo>
                  <a:pt x="720" y="1901"/>
                </a:lnTo>
                <a:lnTo>
                  <a:pt x="696" y="1883"/>
                </a:lnTo>
                <a:lnTo>
                  <a:pt x="703" y="1862"/>
                </a:lnTo>
                <a:lnTo>
                  <a:pt x="777" y="1789"/>
                </a:lnTo>
                <a:close/>
                <a:moveTo>
                  <a:pt x="719" y="1904"/>
                </a:moveTo>
                <a:lnTo>
                  <a:pt x="853" y="1887"/>
                </a:lnTo>
                <a:lnTo>
                  <a:pt x="934" y="2032"/>
                </a:lnTo>
                <a:lnTo>
                  <a:pt x="922" y="2037"/>
                </a:lnTo>
                <a:lnTo>
                  <a:pt x="796" y="2000"/>
                </a:lnTo>
                <a:lnTo>
                  <a:pt x="708" y="1922"/>
                </a:lnTo>
                <a:lnTo>
                  <a:pt x="719" y="1904"/>
                </a:lnTo>
                <a:close/>
                <a:moveTo>
                  <a:pt x="922" y="2040"/>
                </a:moveTo>
                <a:lnTo>
                  <a:pt x="930" y="2062"/>
                </a:lnTo>
                <a:lnTo>
                  <a:pt x="902" y="2092"/>
                </a:lnTo>
                <a:lnTo>
                  <a:pt x="803" y="2005"/>
                </a:lnTo>
                <a:lnTo>
                  <a:pt x="922" y="2040"/>
                </a:lnTo>
                <a:close/>
                <a:moveTo>
                  <a:pt x="968" y="2047"/>
                </a:moveTo>
                <a:lnTo>
                  <a:pt x="962" y="2033"/>
                </a:lnTo>
                <a:lnTo>
                  <a:pt x="1070" y="1920"/>
                </a:lnTo>
                <a:lnTo>
                  <a:pt x="1022" y="2053"/>
                </a:lnTo>
                <a:lnTo>
                  <a:pt x="968" y="2047"/>
                </a:lnTo>
                <a:close/>
                <a:moveTo>
                  <a:pt x="1079" y="1911"/>
                </a:moveTo>
                <a:lnTo>
                  <a:pt x="1121" y="1869"/>
                </a:lnTo>
                <a:lnTo>
                  <a:pt x="1185" y="1913"/>
                </a:lnTo>
                <a:lnTo>
                  <a:pt x="1287" y="2062"/>
                </a:lnTo>
                <a:lnTo>
                  <a:pt x="1284" y="2077"/>
                </a:lnTo>
                <a:lnTo>
                  <a:pt x="1028" y="2053"/>
                </a:lnTo>
                <a:lnTo>
                  <a:pt x="1079" y="1911"/>
                </a:lnTo>
                <a:close/>
                <a:moveTo>
                  <a:pt x="1289" y="2058"/>
                </a:moveTo>
                <a:lnTo>
                  <a:pt x="1194" y="1920"/>
                </a:lnTo>
                <a:lnTo>
                  <a:pt x="1340" y="2023"/>
                </a:lnTo>
                <a:lnTo>
                  <a:pt x="1314" y="2063"/>
                </a:lnTo>
                <a:lnTo>
                  <a:pt x="1289" y="2058"/>
                </a:lnTo>
                <a:close/>
                <a:moveTo>
                  <a:pt x="1317" y="2063"/>
                </a:moveTo>
                <a:lnTo>
                  <a:pt x="1344" y="2024"/>
                </a:lnTo>
                <a:lnTo>
                  <a:pt x="1400" y="2063"/>
                </a:lnTo>
                <a:lnTo>
                  <a:pt x="1400" y="2070"/>
                </a:lnTo>
                <a:lnTo>
                  <a:pt x="1324" y="2077"/>
                </a:lnTo>
                <a:lnTo>
                  <a:pt x="1326" y="2065"/>
                </a:lnTo>
                <a:lnTo>
                  <a:pt x="1317" y="2063"/>
                </a:lnTo>
                <a:close/>
                <a:moveTo>
                  <a:pt x="1451" y="2099"/>
                </a:moveTo>
                <a:lnTo>
                  <a:pt x="1450" y="2076"/>
                </a:lnTo>
                <a:lnTo>
                  <a:pt x="1522" y="2062"/>
                </a:lnTo>
                <a:lnTo>
                  <a:pt x="1633" y="2051"/>
                </a:lnTo>
                <a:lnTo>
                  <a:pt x="1632" y="2053"/>
                </a:lnTo>
                <a:lnTo>
                  <a:pt x="1646" y="2062"/>
                </a:lnTo>
                <a:lnTo>
                  <a:pt x="1547" y="2180"/>
                </a:lnTo>
                <a:lnTo>
                  <a:pt x="1451" y="2099"/>
                </a:lnTo>
                <a:close/>
                <a:moveTo>
                  <a:pt x="1686" y="2040"/>
                </a:moveTo>
                <a:lnTo>
                  <a:pt x="1796" y="2007"/>
                </a:lnTo>
                <a:lnTo>
                  <a:pt x="1803" y="2005"/>
                </a:lnTo>
                <a:lnTo>
                  <a:pt x="1810" y="2030"/>
                </a:lnTo>
                <a:lnTo>
                  <a:pt x="1810" y="2030"/>
                </a:lnTo>
                <a:lnTo>
                  <a:pt x="1762" y="2134"/>
                </a:lnTo>
                <a:lnTo>
                  <a:pt x="1676" y="2060"/>
                </a:lnTo>
                <a:lnTo>
                  <a:pt x="1686" y="2040"/>
                </a:lnTo>
                <a:lnTo>
                  <a:pt x="1686" y="2040"/>
                </a:lnTo>
                <a:close/>
                <a:moveTo>
                  <a:pt x="1808" y="1978"/>
                </a:moveTo>
                <a:lnTo>
                  <a:pt x="1730" y="1904"/>
                </a:lnTo>
                <a:lnTo>
                  <a:pt x="1792" y="1775"/>
                </a:lnTo>
                <a:lnTo>
                  <a:pt x="1815" y="1772"/>
                </a:lnTo>
                <a:lnTo>
                  <a:pt x="1875" y="1832"/>
                </a:lnTo>
                <a:lnTo>
                  <a:pt x="1833" y="1971"/>
                </a:lnTo>
                <a:lnTo>
                  <a:pt x="1808" y="1978"/>
                </a:lnTo>
                <a:close/>
                <a:moveTo>
                  <a:pt x="1819" y="1770"/>
                </a:moveTo>
                <a:lnTo>
                  <a:pt x="1822" y="1770"/>
                </a:lnTo>
                <a:lnTo>
                  <a:pt x="1819" y="1749"/>
                </a:lnTo>
                <a:lnTo>
                  <a:pt x="1912" y="1715"/>
                </a:lnTo>
                <a:lnTo>
                  <a:pt x="1877" y="1828"/>
                </a:lnTo>
                <a:lnTo>
                  <a:pt x="1819" y="1770"/>
                </a:lnTo>
                <a:close/>
                <a:moveTo>
                  <a:pt x="2031" y="1673"/>
                </a:moveTo>
                <a:lnTo>
                  <a:pt x="2075" y="1657"/>
                </a:lnTo>
                <a:lnTo>
                  <a:pt x="2077" y="1673"/>
                </a:lnTo>
                <a:lnTo>
                  <a:pt x="2084" y="1671"/>
                </a:lnTo>
                <a:lnTo>
                  <a:pt x="2070" y="1712"/>
                </a:lnTo>
                <a:lnTo>
                  <a:pt x="2031" y="1673"/>
                </a:lnTo>
                <a:close/>
                <a:moveTo>
                  <a:pt x="2073" y="1655"/>
                </a:moveTo>
                <a:lnTo>
                  <a:pt x="2027" y="1671"/>
                </a:lnTo>
                <a:lnTo>
                  <a:pt x="1976" y="1620"/>
                </a:lnTo>
                <a:lnTo>
                  <a:pt x="1983" y="1618"/>
                </a:lnTo>
                <a:lnTo>
                  <a:pt x="1974" y="1586"/>
                </a:lnTo>
                <a:lnTo>
                  <a:pt x="2013" y="1561"/>
                </a:lnTo>
                <a:lnTo>
                  <a:pt x="2075" y="1632"/>
                </a:lnTo>
                <a:lnTo>
                  <a:pt x="2070" y="1634"/>
                </a:lnTo>
                <a:lnTo>
                  <a:pt x="2073" y="1655"/>
                </a:lnTo>
                <a:close/>
                <a:moveTo>
                  <a:pt x="1972" y="1583"/>
                </a:moveTo>
                <a:lnTo>
                  <a:pt x="1969" y="1568"/>
                </a:lnTo>
                <a:lnTo>
                  <a:pt x="1960" y="1570"/>
                </a:lnTo>
                <a:lnTo>
                  <a:pt x="1971" y="1514"/>
                </a:lnTo>
                <a:lnTo>
                  <a:pt x="2010" y="1558"/>
                </a:lnTo>
                <a:lnTo>
                  <a:pt x="1972" y="1583"/>
                </a:lnTo>
                <a:close/>
                <a:moveTo>
                  <a:pt x="1967" y="1505"/>
                </a:moveTo>
                <a:lnTo>
                  <a:pt x="1898" y="1427"/>
                </a:lnTo>
                <a:lnTo>
                  <a:pt x="1909" y="1420"/>
                </a:lnTo>
                <a:lnTo>
                  <a:pt x="1902" y="1409"/>
                </a:lnTo>
                <a:lnTo>
                  <a:pt x="1990" y="1383"/>
                </a:lnTo>
                <a:lnTo>
                  <a:pt x="1967" y="1505"/>
                </a:lnTo>
                <a:close/>
                <a:moveTo>
                  <a:pt x="1900" y="1406"/>
                </a:moveTo>
                <a:lnTo>
                  <a:pt x="1891" y="1390"/>
                </a:lnTo>
                <a:lnTo>
                  <a:pt x="1951" y="1194"/>
                </a:lnTo>
                <a:lnTo>
                  <a:pt x="2013" y="1165"/>
                </a:lnTo>
                <a:lnTo>
                  <a:pt x="2017" y="1181"/>
                </a:lnTo>
                <a:lnTo>
                  <a:pt x="2027" y="1178"/>
                </a:lnTo>
                <a:lnTo>
                  <a:pt x="1990" y="1377"/>
                </a:lnTo>
                <a:lnTo>
                  <a:pt x="1900" y="1406"/>
                </a:lnTo>
                <a:close/>
                <a:moveTo>
                  <a:pt x="2034" y="1178"/>
                </a:moveTo>
                <a:lnTo>
                  <a:pt x="2045" y="1176"/>
                </a:lnTo>
                <a:lnTo>
                  <a:pt x="2128" y="1317"/>
                </a:lnTo>
                <a:lnTo>
                  <a:pt x="2110" y="1337"/>
                </a:lnTo>
                <a:lnTo>
                  <a:pt x="2115" y="1340"/>
                </a:lnTo>
                <a:lnTo>
                  <a:pt x="1995" y="1376"/>
                </a:lnTo>
                <a:lnTo>
                  <a:pt x="2034" y="1178"/>
                </a:lnTo>
                <a:close/>
                <a:moveTo>
                  <a:pt x="2137" y="1305"/>
                </a:moveTo>
                <a:lnTo>
                  <a:pt x="2130" y="1314"/>
                </a:lnTo>
                <a:lnTo>
                  <a:pt x="2048" y="1174"/>
                </a:lnTo>
                <a:lnTo>
                  <a:pt x="2055" y="1172"/>
                </a:lnTo>
                <a:lnTo>
                  <a:pt x="2168" y="1271"/>
                </a:lnTo>
                <a:lnTo>
                  <a:pt x="2147" y="1314"/>
                </a:lnTo>
                <a:lnTo>
                  <a:pt x="2137" y="1305"/>
                </a:lnTo>
                <a:close/>
                <a:moveTo>
                  <a:pt x="2061" y="1172"/>
                </a:moveTo>
                <a:lnTo>
                  <a:pt x="2064" y="1171"/>
                </a:lnTo>
                <a:lnTo>
                  <a:pt x="2057" y="1133"/>
                </a:lnTo>
                <a:lnTo>
                  <a:pt x="2114" y="1077"/>
                </a:lnTo>
                <a:lnTo>
                  <a:pt x="2248" y="1082"/>
                </a:lnTo>
                <a:lnTo>
                  <a:pt x="2251" y="1105"/>
                </a:lnTo>
                <a:lnTo>
                  <a:pt x="2253" y="1105"/>
                </a:lnTo>
                <a:lnTo>
                  <a:pt x="2170" y="1268"/>
                </a:lnTo>
                <a:lnTo>
                  <a:pt x="2061" y="1172"/>
                </a:lnTo>
                <a:close/>
                <a:moveTo>
                  <a:pt x="2246" y="1079"/>
                </a:moveTo>
                <a:lnTo>
                  <a:pt x="2117" y="1073"/>
                </a:lnTo>
                <a:lnTo>
                  <a:pt x="2202" y="989"/>
                </a:lnTo>
                <a:lnTo>
                  <a:pt x="2253" y="1065"/>
                </a:lnTo>
                <a:lnTo>
                  <a:pt x="2244" y="1066"/>
                </a:lnTo>
                <a:lnTo>
                  <a:pt x="2246" y="1079"/>
                </a:lnTo>
                <a:close/>
                <a:moveTo>
                  <a:pt x="2082" y="799"/>
                </a:moveTo>
                <a:lnTo>
                  <a:pt x="2087" y="796"/>
                </a:lnTo>
                <a:lnTo>
                  <a:pt x="2250" y="902"/>
                </a:lnTo>
                <a:lnTo>
                  <a:pt x="2239" y="909"/>
                </a:lnTo>
                <a:lnTo>
                  <a:pt x="2255" y="930"/>
                </a:lnTo>
                <a:lnTo>
                  <a:pt x="2204" y="981"/>
                </a:lnTo>
                <a:lnTo>
                  <a:pt x="2082" y="799"/>
                </a:lnTo>
                <a:close/>
                <a:moveTo>
                  <a:pt x="2055" y="768"/>
                </a:moveTo>
                <a:lnTo>
                  <a:pt x="1976" y="684"/>
                </a:lnTo>
                <a:lnTo>
                  <a:pt x="2085" y="578"/>
                </a:lnTo>
                <a:lnTo>
                  <a:pt x="2068" y="759"/>
                </a:lnTo>
                <a:lnTo>
                  <a:pt x="2055" y="768"/>
                </a:lnTo>
                <a:close/>
                <a:moveTo>
                  <a:pt x="2048" y="766"/>
                </a:moveTo>
                <a:lnTo>
                  <a:pt x="1979" y="720"/>
                </a:lnTo>
                <a:lnTo>
                  <a:pt x="1974" y="690"/>
                </a:lnTo>
                <a:lnTo>
                  <a:pt x="2048" y="766"/>
                </a:lnTo>
                <a:close/>
                <a:moveTo>
                  <a:pt x="1939" y="683"/>
                </a:moveTo>
                <a:lnTo>
                  <a:pt x="1881" y="591"/>
                </a:lnTo>
                <a:lnTo>
                  <a:pt x="1964" y="679"/>
                </a:lnTo>
                <a:lnTo>
                  <a:pt x="1939" y="683"/>
                </a:lnTo>
                <a:close/>
                <a:moveTo>
                  <a:pt x="1934" y="683"/>
                </a:moveTo>
                <a:lnTo>
                  <a:pt x="1925" y="684"/>
                </a:lnTo>
                <a:lnTo>
                  <a:pt x="1927" y="697"/>
                </a:lnTo>
                <a:lnTo>
                  <a:pt x="1810" y="669"/>
                </a:lnTo>
                <a:lnTo>
                  <a:pt x="1826" y="554"/>
                </a:lnTo>
                <a:lnTo>
                  <a:pt x="1842" y="552"/>
                </a:lnTo>
                <a:lnTo>
                  <a:pt x="1861" y="573"/>
                </a:lnTo>
                <a:lnTo>
                  <a:pt x="1934" y="683"/>
                </a:lnTo>
                <a:close/>
                <a:moveTo>
                  <a:pt x="1845" y="550"/>
                </a:moveTo>
                <a:lnTo>
                  <a:pt x="1845" y="548"/>
                </a:lnTo>
                <a:lnTo>
                  <a:pt x="1851" y="555"/>
                </a:lnTo>
                <a:lnTo>
                  <a:pt x="1845" y="550"/>
                </a:lnTo>
                <a:close/>
                <a:moveTo>
                  <a:pt x="1805" y="515"/>
                </a:moveTo>
                <a:lnTo>
                  <a:pt x="1695" y="433"/>
                </a:lnTo>
                <a:lnTo>
                  <a:pt x="1725" y="405"/>
                </a:lnTo>
                <a:lnTo>
                  <a:pt x="1732" y="419"/>
                </a:lnTo>
                <a:lnTo>
                  <a:pt x="1753" y="407"/>
                </a:lnTo>
                <a:lnTo>
                  <a:pt x="1822" y="513"/>
                </a:lnTo>
                <a:lnTo>
                  <a:pt x="1805" y="513"/>
                </a:lnTo>
                <a:lnTo>
                  <a:pt x="1805" y="515"/>
                </a:lnTo>
                <a:close/>
                <a:moveTo>
                  <a:pt x="1775" y="396"/>
                </a:moveTo>
                <a:lnTo>
                  <a:pt x="1762" y="372"/>
                </a:lnTo>
                <a:lnTo>
                  <a:pt x="1817" y="322"/>
                </a:lnTo>
                <a:lnTo>
                  <a:pt x="1821" y="414"/>
                </a:lnTo>
                <a:lnTo>
                  <a:pt x="1775" y="396"/>
                </a:lnTo>
                <a:close/>
                <a:moveTo>
                  <a:pt x="1759" y="405"/>
                </a:moveTo>
                <a:lnTo>
                  <a:pt x="1771" y="400"/>
                </a:lnTo>
                <a:lnTo>
                  <a:pt x="1821" y="419"/>
                </a:lnTo>
                <a:lnTo>
                  <a:pt x="1822" y="504"/>
                </a:lnTo>
                <a:lnTo>
                  <a:pt x="1759" y="405"/>
                </a:lnTo>
                <a:close/>
                <a:moveTo>
                  <a:pt x="1723" y="402"/>
                </a:moveTo>
                <a:lnTo>
                  <a:pt x="1692" y="430"/>
                </a:lnTo>
                <a:lnTo>
                  <a:pt x="1614" y="373"/>
                </a:lnTo>
                <a:lnTo>
                  <a:pt x="1715" y="384"/>
                </a:lnTo>
                <a:lnTo>
                  <a:pt x="1723" y="402"/>
                </a:lnTo>
                <a:close/>
                <a:moveTo>
                  <a:pt x="1688" y="433"/>
                </a:moveTo>
                <a:lnTo>
                  <a:pt x="1559" y="554"/>
                </a:lnTo>
                <a:lnTo>
                  <a:pt x="1564" y="366"/>
                </a:lnTo>
                <a:lnTo>
                  <a:pt x="1607" y="372"/>
                </a:lnTo>
                <a:lnTo>
                  <a:pt x="1688" y="433"/>
                </a:lnTo>
                <a:close/>
                <a:moveTo>
                  <a:pt x="1556" y="361"/>
                </a:moveTo>
                <a:lnTo>
                  <a:pt x="1522" y="357"/>
                </a:lnTo>
                <a:lnTo>
                  <a:pt x="1545" y="347"/>
                </a:lnTo>
                <a:lnTo>
                  <a:pt x="1556" y="361"/>
                </a:lnTo>
                <a:close/>
                <a:moveTo>
                  <a:pt x="1557" y="366"/>
                </a:moveTo>
                <a:lnTo>
                  <a:pt x="1557" y="366"/>
                </a:lnTo>
                <a:lnTo>
                  <a:pt x="1557" y="366"/>
                </a:lnTo>
                <a:lnTo>
                  <a:pt x="1561" y="366"/>
                </a:lnTo>
                <a:lnTo>
                  <a:pt x="1556" y="557"/>
                </a:lnTo>
                <a:lnTo>
                  <a:pt x="1531" y="580"/>
                </a:lnTo>
                <a:lnTo>
                  <a:pt x="1519" y="564"/>
                </a:lnTo>
                <a:lnTo>
                  <a:pt x="1499" y="578"/>
                </a:lnTo>
                <a:lnTo>
                  <a:pt x="1497" y="577"/>
                </a:lnTo>
                <a:lnTo>
                  <a:pt x="1375" y="421"/>
                </a:lnTo>
                <a:lnTo>
                  <a:pt x="1515" y="361"/>
                </a:lnTo>
                <a:lnTo>
                  <a:pt x="1557" y="366"/>
                </a:lnTo>
                <a:close/>
                <a:moveTo>
                  <a:pt x="1372" y="418"/>
                </a:moveTo>
                <a:lnTo>
                  <a:pt x="1319" y="350"/>
                </a:lnTo>
                <a:lnTo>
                  <a:pt x="1331" y="338"/>
                </a:lnTo>
                <a:lnTo>
                  <a:pt x="1508" y="359"/>
                </a:lnTo>
                <a:lnTo>
                  <a:pt x="1372" y="418"/>
                </a:lnTo>
                <a:close/>
                <a:moveTo>
                  <a:pt x="1270" y="334"/>
                </a:moveTo>
                <a:lnTo>
                  <a:pt x="1248" y="338"/>
                </a:lnTo>
                <a:lnTo>
                  <a:pt x="1213" y="265"/>
                </a:lnTo>
                <a:lnTo>
                  <a:pt x="1220" y="264"/>
                </a:lnTo>
                <a:lnTo>
                  <a:pt x="1284" y="319"/>
                </a:lnTo>
                <a:lnTo>
                  <a:pt x="1270" y="334"/>
                </a:lnTo>
                <a:close/>
                <a:moveTo>
                  <a:pt x="1187" y="273"/>
                </a:moveTo>
                <a:lnTo>
                  <a:pt x="1209" y="267"/>
                </a:lnTo>
                <a:lnTo>
                  <a:pt x="1245" y="338"/>
                </a:lnTo>
                <a:lnTo>
                  <a:pt x="1104" y="356"/>
                </a:lnTo>
                <a:lnTo>
                  <a:pt x="1187" y="267"/>
                </a:lnTo>
                <a:lnTo>
                  <a:pt x="1187" y="273"/>
                </a:lnTo>
                <a:close/>
                <a:moveTo>
                  <a:pt x="1247" y="342"/>
                </a:moveTo>
                <a:lnTo>
                  <a:pt x="1266" y="379"/>
                </a:lnTo>
                <a:lnTo>
                  <a:pt x="1206" y="458"/>
                </a:lnTo>
                <a:lnTo>
                  <a:pt x="1006" y="476"/>
                </a:lnTo>
                <a:lnTo>
                  <a:pt x="1001" y="467"/>
                </a:lnTo>
                <a:lnTo>
                  <a:pt x="1100" y="359"/>
                </a:lnTo>
                <a:lnTo>
                  <a:pt x="1247" y="342"/>
                </a:lnTo>
                <a:close/>
                <a:moveTo>
                  <a:pt x="998" y="463"/>
                </a:moveTo>
                <a:lnTo>
                  <a:pt x="989" y="451"/>
                </a:lnTo>
                <a:lnTo>
                  <a:pt x="976" y="462"/>
                </a:lnTo>
                <a:lnTo>
                  <a:pt x="923" y="380"/>
                </a:lnTo>
                <a:lnTo>
                  <a:pt x="1095" y="361"/>
                </a:lnTo>
                <a:lnTo>
                  <a:pt x="998" y="463"/>
                </a:lnTo>
                <a:close/>
                <a:moveTo>
                  <a:pt x="973" y="463"/>
                </a:moveTo>
                <a:lnTo>
                  <a:pt x="957" y="474"/>
                </a:lnTo>
                <a:lnTo>
                  <a:pt x="964" y="485"/>
                </a:lnTo>
                <a:lnTo>
                  <a:pt x="955" y="486"/>
                </a:lnTo>
                <a:lnTo>
                  <a:pt x="881" y="403"/>
                </a:lnTo>
                <a:lnTo>
                  <a:pt x="897" y="384"/>
                </a:lnTo>
                <a:lnTo>
                  <a:pt x="920" y="380"/>
                </a:lnTo>
                <a:lnTo>
                  <a:pt x="973" y="463"/>
                </a:lnTo>
                <a:close/>
                <a:moveTo>
                  <a:pt x="897" y="380"/>
                </a:moveTo>
                <a:lnTo>
                  <a:pt x="883" y="370"/>
                </a:lnTo>
                <a:lnTo>
                  <a:pt x="902" y="352"/>
                </a:lnTo>
                <a:lnTo>
                  <a:pt x="918" y="377"/>
                </a:lnTo>
                <a:lnTo>
                  <a:pt x="897" y="380"/>
                </a:lnTo>
                <a:close/>
                <a:moveTo>
                  <a:pt x="842" y="373"/>
                </a:moveTo>
                <a:lnTo>
                  <a:pt x="828" y="391"/>
                </a:lnTo>
                <a:lnTo>
                  <a:pt x="835" y="395"/>
                </a:lnTo>
                <a:lnTo>
                  <a:pt x="794" y="410"/>
                </a:lnTo>
                <a:lnTo>
                  <a:pt x="826" y="363"/>
                </a:lnTo>
                <a:lnTo>
                  <a:pt x="842" y="373"/>
                </a:lnTo>
                <a:close/>
                <a:moveTo>
                  <a:pt x="839" y="398"/>
                </a:moveTo>
                <a:lnTo>
                  <a:pt x="849" y="407"/>
                </a:lnTo>
                <a:lnTo>
                  <a:pt x="773" y="540"/>
                </a:lnTo>
                <a:lnTo>
                  <a:pt x="704" y="561"/>
                </a:lnTo>
                <a:lnTo>
                  <a:pt x="699" y="550"/>
                </a:lnTo>
                <a:lnTo>
                  <a:pt x="791" y="418"/>
                </a:lnTo>
                <a:lnTo>
                  <a:pt x="839" y="398"/>
                </a:lnTo>
                <a:close/>
                <a:moveTo>
                  <a:pt x="697" y="547"/>
                </a:moveTo>
                <a:lnTo>
                  <a:pt x="692" y="540"/>
                </a:lnTo>
                <a:lnTo>
                  <a:pt x="673" y="552"/>
                </a:lnTo>
                <a:lnTo>
                  <a:pt x="614" y="486"/>
                </a:lnTo>
                <a:lnTo>
                  <a:pt x="784" y="419"/>
                </a:lnTo>
                <a:lnTo>
                  <a:pt x="697" y="547"/>
                </a:lnTo>
                <a:close/>
                <a:moveTo>
                  <a:pt x="676" y="591"/>
                </a:moveTo>
                <a:lnTo>
                  <a:pt x="643" y="699"/>
                </a:lnTo>
                <a:lnTo>
                  <a:pt x="575" y="630"/>
                </a:lnTo>
                <a:lnTo>
                  <a:pt x="669" y="578"/>
                </a:lnTo>
                <a:lnTo>
                  <a:pt x="676" y="591"/>
                </a:lnTo>
                <a:close/>
                <a:moveTo>
                  <a:pt x="627" y="750"/>
                </a:moveTo>
                <a:lnTo>
                  <a:pt x="593" y="859"/>
                </a:lnTo>
                <a:lnTo>
                  <a:pt x="575" y="856"/>
                </a:lnTo>
                <a:lnTo>
                  <a:pt x="574" y="861"/>
                </a:lnTo>
                <a:lnTo>
                  <a:pt x="515" y="801"/>
                </a:lnTo>
                <a:lnTo>
                  <a:pt x="627" y="750"/>
                </a:lnTo>
                <a:close/>
                <a:moveTo>
                  <a:pt x="583" y="898"/>
                </a:moveTo>
                <a:lnTo>
                  <a:pt x="533" y="1130"/>
                </a:lnTo>
                <a:lnTo>
                  <a:pt x="432" y="997"/>
                </a:lnTo>
                <a:lnTo>
                  <a:pt x="570" y="895"/>
                </a:lnTo>
                <a:lnTo>
                  <a:pt x="583" y="898"/>
                </a:lnTo>
                <a:close/>
                <a:moveTo>
                  <a:pt x="533" y="1135"/>
                </a:moveTo>
                <a:lnTo>
                  <a:pt x="530" y="1135"/>
                </a:lnTo>
                <a:lnTo>
                  <a:pt x="530" y="1151"/>
                </a:lnTo>
                <a:lnTo>
                  <a:pt x="526" y="1169"/>
                </a:lnTo>
                <a:lnTo>
                  <a:pt x="459" y="1194"/>
                </a:lnTo>
                <a:lnTo>
                  <a:pt x="348" y="1084"/>
                </a:lnTo>
                <a:lnTo>
                  <a:pt x="356" y="1057"/>
                </a:lnTo>
                <a:lnTo>
                  <a:pt x="355" y="1056"/>
                </a:lnTo>
                <a:lnTo>
                  <a:pt x="429" y="1001"/>
                </a:lnTo>
                <a:lnTo>
                  <a:pt x="533" y="1135"/>
                </a:lnTo>
                <a:close/>
                <a:moveTo>
                  <a:pt x="349" y="1056"/>
                </a:moveTo>
                <a:lnTo>
                  <a:pt x="339" y="1052"/>
                </a:lnTo>
                <a:lnTo>
                  <a:pt x="371" y="925"/>
                </a:lnTo>
                <a:lnTo>
                  <a:pt x="427" y="999"/>
                </a:lnTo>
                <a:lnTo>
                  <a:pt x="349" y="1056"/>
                </a:lnTo>
                <a:close/>
                <a:moveTo>
                  <a:pt x="344" y="1096"/>
                </a:moveTo>
                <a:lnTo>
                  <a:pt x="348" y="1088"/>
                </a:lnTo>
                <a:lnTo>
                  <a:pt x="455" y="1195"/>
                </a:lnTo>
                <a:lnTo>
                  <a:pt x="309" y="1250"/>
                </a:lnTo>
                <a:lnTo>
                  <a:pt x="330" y="1091"/>
                </a:lnTo>
                <a:lnTo>
                  <a:pt x="344" y="1096"/>
                </a:lnTo>
                <a:close/>
                <a:moveTo>
                  <a:pt x="409" y="1538"/>
                </a:moveTo>
                <a:lnTo>
                  <a:pt x="300" y="1448"/>
                </a:lnTo>
                <a:lnTo>
                  <a:pt x="309" y="1445"/>
                </a:lnTo>
                <a:lnTo>
                  <a:pt x="298" y="1422"/>
                </a:lnTo>
                <a:lnTo>
                  <a:pt x="337" y="1392"/>
                </a:lnTo>
                <a:lnTo>
                  <a:pt x="409" y="1538"/>
                </a:lnTo>
                <a:close/>
                <a:moveTo>
                  <a:pt x="341" y="1388"/>
                </a:moveTo>
                <a:lnTo>
                  <a:pt x="496" y="1261"/>
                </a:lnTo>
                <a:lnTo>
                  <a:pt x="508" y="1275"/>
                </a:lnTo>
                <a:lnTo>
                  <a:pt x="508" y="1328"/>
                </a:lnTo>
                <a:lnTo>
                  <a:pt x="447" y="1567"/>
                </a:lnTo>
                <a:lnTo>
                  <a:pt x="447" y="1567"/>
                </a:lnTo>
                <a:lnTo>
                  <a:pt x="420" y="1545"/>
                </a:lnTo>
                <a:lnTo>
                  <a:pt x="341" y="1388"/>
                </a:lnTo>
                <a:close/>
                <a:moveTo>
                  <a:pt x="443" y="1568"/>
                </a:moveTo>
                <a:lnTo>
                  <a:pt x="432" y="1572"/>
                </a:lnTo>
                <a:lnTo>
                  <a:pt x="424" y="1552"/>
                </a:lnTo>
                <a:lnTo>
                  <a:pt x="443" y="1568"/>
                </a:lnTo>
                <a:close/>
                <a:moveTo>
                  <a:pt x="439" y="1623"/>
                </a:moveTo>
                <a:lnTo>
                  <a:pt x="455" y="1616"/>
                </a:lnTo>
                <a:lnTo>
                  <a:pt x="478" y="1646"/>
                </a:lnTo>
                <a:lnTo>
                  <a:pt x="427" y="1692"/>
                </a:lnTo>
                <a:lnTo>
                  <a:pt x="439" y="1623"/>
                </a:lnTo>
                <a:close/>
                <a:moveTo>
                  <a:pt x="461" y="1614"/>
                </a:moveTo>
                <a:lnTo>
                  <a:pt x="473" y="1611"/>
                </a:lnTo>
                <a:lnTo>
                  <a:pt x="468" y="1593"/>
                </a:lnTo>
                <a:lnTo>
                  <a:pt x="471" y="1591"/>
                </a:lnTo>
                <a:lnTo>
                  <a:pt x="491" y="1607"/>
                </a:lnTo>
                <a:lnTo>
                  <a:pt x="487" y="1637"/>
                </a:lnTo>
                <a:lnTo>
                  <a:pt x="487" y="1637"/>
                </a:lnTo>
                <a:lnTo>
                  <a:pt x="482" y="1643"/>
                </a:lnTo>
                <a:lnTo>
                  <a:pt x="461" y="1614"/>
                </a:lnTo>
                <a:close/>
                <a:moveTo>
                  <a:pt x="491" y="1639"/>
                </a:moveTo>
                <a:lnTo>
                  <a:pt x="514" y="1641"/>
                </a:lnTo>
                <a:lnTo>
                  <a:pt x="537" y="1712"/>
                </a:lnTo>
                <a:lnTo>
                  <a:pt x="484" y="1644"/>
                </a:lnTo>
                <a:lnTo>
                  <a:pt x="491" y="1639"/>
                </a:lnTo>
                <a:close/>
                <a:moveTo>
                  <a:pt x="517" y="1641"/>
                </a:moveTo>
                <a:lnTo>
                  <a:pt x="526" y="1643"/>
                </a:lnTo>
                <a:lnTo>
                  <a:pt x="528" y="1632"/>
                </a:lnTo>
                <a:lnTo>
                  <a:pt x="731" y="1743"/>
                </a:lnTo>
                <a:lnTo>
                  <a:pt x="697" y="1862"/>
                </a:lnTo>
                <a:lnTo>
                  <a:pt x="683" y="1876"/>
                </a:lnTo>
                <a:lnTo>
                  <a:pt x="680" y="1872"/>
                </a:lnTo>
                <a:lnTo>
                  <a:pt x="673" y="1885"/>
                </a:lnTo>
                <a:lnTo>
                  <a:pt x="544" y="1720"/>
                </a:lnTo>
                <a:lnTo>
                  <a:pt x="517" y="1641"/>
                </a:lnTo>
                <a:close/>
                <a:moveTo>
                  <a:pt x="669" y="1888"/>
                </a:moveTo>
                <a:lnTo>
                  <a:pt x="669" y="1890"/>
                </a:lnTo>
                <a:lnTo>
                  <a:pt x="651" y="1906"/>
                </a:lnTo>
                <a:lnTo>
                  <a:pt x="605" y="1910"/>
                </a:lnTo>
                <a:lnTo>
                  <a:pt x="549" y="1735"/>
                </a:lnTo>
                <a:lnTo>
                  <a:pt x="669" y="1888"/>
                </a:lnTo>
                <a:close/>
                <a:moveTo>
                  <a:pt x="623" y="1918"/>
                </a:moveTo>
                <a:lnTo>
                  <a:pt x="611" y="1925"/>
                </a:lnTo>
                <a:lnTo>
                  <a:pt x="607" y="1915"/>
                </a:lnTo>
                <a:lnTo>
                  <a:pt x="646" y="1911"/>
                </a:lnTo>
                <a:lnTo>
                  <a:pt x="628" y="1929"/>
                </a:lnTo>
                <a:lnTo>
                  <a:pt x="623" y="1918"/>
                </a:lnTo>
                <a:close/>
                <a:moveTo>
                  <a:pt x="607" y="1927"/>
                </a:moveTo>
                <a:lnTo>
                  <a:pt x="597" y="1933"/>
                </a:lnTo>
                <a:lnTo>
                  <a:pt x="570" y="1917"/>
                </a:lnTo>
                <a:lnTo>
                  <a:pt x="602" y="1915"/>
                </a:lnTo>
                <a:lnTo>
                  <a:pt x="607" y="1927"/>
                </a:lnTo>
                <a:close/>
                <a:moveTo>
                  <a:pt x="639" y="1954"/>
                </a:moveTo>
                <a:lnTo>
                  <a:pt x="683" y="1968"/>
                </a:lnTo>
                <a:lnTo>
                  <a:pt x="680" y="2049"/>
                </a:lnTo>
                <a:lnTo>
                  <a:pt x="627" y="1961"/>
                </a:lnTo>
                <a:lnTo>
                  <a:pt x="639" y="1954"/>
                </a:lnTo>
                <a:close/>
                <a:moveTo>
                  <a:pt x="641" y="1952"/>
                </a:moveTo>
                <a:lnTo>
                  <a:pt x="630" y="1931"/>
                </a:lnTo>
                <a:lnTo>
                  <a:pt x="651" y="1911"/>
                </a:lnTo>
                <a:lnTo>
                  <a:pt x="655" y="1911"/>
                </a:lnTo>
                <a:lnTo>
                  <a:pt x="653" y="1915"/>
                </a:lnTo>
                <a:lnTo>
                  <a:pt x="683" y="1934"/>
                </a:lnTo>
                <a:lnTo>
                  <a:pt x="683" y="1964"/>
                </a:lnTo>
                <a:lnTo>
                  <a:pt x="641" y="1952"/>
                </a:lnTo>
                <a:close/>
                <a:moveTo>
                  <a:pt x="694" y="1941"/>
                </a:moveTo>
                <a:lnTo>
                  <a:pt x="704" y="1925"/>
                </a:lnTo>
                <a:lnTo>
                  <a:pt x="786" y="1996"/>
                </a:lnTo>
                <a:lnTo>
                  <a:pt x="687" y="1966"/>
                </a:lnTo>
                <a:lnTo>
                  <a:pt x="688" y="1938"/>
                </a:lnTo>
                <a:lnTo>
                  <a:pt x="694" y="1941"/>
                </a:lnTo>
                <a:close/>
                <a:moveTo>
                  <a:pt x="902" y="2097"/>
                </a:moveTo>
                <a:lnTo>
                  <a:pt x="957" y="2145"/>
                </a:lnTo>
                <a:lnTo>
                  <a:pt x="957" y="2145"/>
                </a:lnTo>
                <a:lnTo>
                  <a:pt x="959" y="2169"/>
                </a:lnTo>
                <a:lnTo>
                  <a:pt x="809" y="2198"/>
                </a:lnTo>
                <a:lnTo>
                  <a:pt x="902" y="2097"/>
                </a:lnTo>
                <a:close/>
                <a:moveTo>
                  <a:pt x="964" y="2145"/>
                </a:moveTo>
                <a:lnTo>
                  <a:pt x="906" y="2093"/>
                </a:lnTo>
                <a:lnTo>
                  <a:pt x="932" y="2063"/>
                </a:lnTo>
                <a:lnTo>
                  <a:pt x="938" y="2072"/>
                </a:lnTo>
                <a:lnTo>
                  <a:pt x="955" y="2063"/>
                </a:lnTo>
                <a:lnTo>
                  <a:pt x="998" y="2122"/>
                </a:lnTo>
                <a:lnTo>
                  <a:pt x="990" y="2141"/>
                </a:lnTo>
                <a:lnTo>
                  <a:pt x="964" y="2145"/>
                </a:lnTo>
                <a:close/>
                <a:moveTo>
                  <a:pt x="1010" y="2164"/>
                </a:moveTo>
                <a:lnTo>
                  <a:pt x="1026" y="2161"/>
                </a:lnTo>
                <a:lnTo>
                  <a:pt x="1059" y="2207"/>
                </a:lnTo>
                <a:lnTo>
                  <a:pt x="1012" y="2180"/>
                </a:lnTo>
                <a:lnTo>
                  <a:pt x="1010" y="2164"/>
                </a:lnTo>
                <a:close/>
                <a:moveTo>
                  <a:pt x="1028" y="2155"/>
                </a:moveTo>
                <a:lnTo>
                  <a:pt x="1003" y="2122"/>
                </a:lnTo>
                <a:lnTo>
                  <a:pt x="1028" y="2056"/>
                </a:lnTo>
                <a:lnTo>
                  <a:pt x="1282" y="2081"/>
                </a:lnTo>
                <a:lnTo>
                  <a:pt x="1280" y="2097"/>
                </a:lnTo>
                <a:lnTo>
                  <a:pt x="1285" y="2099"/>
                </a:lnTo>
                <a:lnTo>
                  <a:pt x="1278" y="2106"/>
                </a:lnTo>
                <a:lnTo>
                  <a:pt x="1028" y="2155"/>
                </a:lnTo>
                <a:close/>
                <a:moveTo>
                  <a:pt x="1289" y="2099"/>
                </a:moveTo>
                <a:lnTo>
                  <a:pt x="1301" y="2102"/>
                </a:lnTo>
                <a:lnTo>
                  <a:pt x="1285" y="2106"/>
                </a:lnTo>
                <a:lnTo>
                  <a:pt x="1289" y="2099"/>
                </a:lnTo>
                <a:close/>
                <a:moveTo>
                  <a:pt x="1323" y="2081"/>
                </a:moveTo>
                <a:lnTo>
                  <a:pt x="1400" y="2074"/>
                </a:lnTo>
                <a:lnTo>
                  <a:pt x="1402" y="2081"/>
                </a:lnTo>
                <a:lnTo>
                  <a:pt x="1321" y="2099"/>
                </a:lnTo>
                <a:lnTo>
                  <a:pt x="1323" y="2081"/>
                </a:lnTo>
                <a:close/>
                <a:moveTo>
                  <a:pt x="1402" y="2086"/>
                </a:moveTo>
                <a:lnTo>
                  <a:pt x="1404" y="2106"/>
                </a:lnTo>
                <a:lnTo>
                  <a:pt x="1411" y="2106"/>
                </a:lnTo>
                <a:lnTo>
                  <a:pt x="1383" y="2168"/>
                </a:lnTo>
                <a:lnTo>
                  <a:pt x="1323" y="2102"/>
                </a:lnTo>
                <a:lnTo>
                  <a:pt x="1402" y="2086"/>
                </a:lnTo>
                <a:close/>
                <a:moveTo>
                  <a:pt x="1384" y="2176"/>
                </a:moveTo>
                <a:lnTo>
                  <a:pt x="1455" y="2258"/>
                </a:lnTo>
                <a:lnTo>
                  <a:pt x="1446" y="2261"/>
                </a:lnTo>
                <a:lnTo>
                  <a:pt x="1450" y="2272"/>
                </a:lnTo>
                <a:lnTo>
                  <a:pt x="1338" y="2277"/>
                </a:lnTo>
                <a:lnTo>
                  <a:pt x="1384" y="2176"/>
                </a:lnTo>
                <a:close/>
                <a:moveTo>
                  <a:pt x="1489" y="2256"/>
                </a:moveTo>
                <a:lnTo>
                  <a:pt x="1547" y="2185"/>
                </a:lnTo>
                <a:lnTo>
                  <a:pt x="1616" y="2244"/>
                </a:lnTo>
                <a:lnTo>
                  <a:pt x="1492" y="2267"/>
                </a:lnTo>
                <a:lnTo>
                  <a:pt x="1489" y="2256"/>
                </a:lnTo>
                <a:close/>
                <a:moveTo>
                  <a:pt x="1764" y="2141"/>
                </a:moveTo>
                <a:lnTo>
                  <a:pt x="1815" y="2185"/>
                </a:lnTo>
                <a:lnTo>
                  <a:pt x="1813" y="2185"/>
                </a:lnTo>
                <a:lnTo>
                  <a:pt x="1817" y="2205"/>
                </a:lnTo>
                <a:lnTo>
                  <a:pt x="1729" y="2222"/>
                </a:lnTo>
                <a:lnTo>
                  <a:pt x="1764" y="2141"/>
                </a:lnTo>
                <a:close/>
                <a:moveTo>
                  <a:pt x="1849" y="2180"/>
                </a:moveTo>
                <a:lnTo>
                  <a:pt x="1821" y="2185"/>
                </a:lnTo>
                <a:lnTo>
                  <a:pt x="1766" y="2138"/>
                </a:lnTo>
                <a:lnTo>
                  <a:pt x="1815" y="2028"/>
                </a:lnTo>
                <a:lnTo>
                  <a:pt x="1847" y="2019"/>
                </a:lnTo>
                <a:lnTo>
                  <a:pt x="1912" y="2074"/>
                </a:lnTo>
                <a:lnTo>
                  <a:pt x="1849" y="2180"/>
                </a:lnTo>
                <a:close/>
                <a:moveTo>
                  <a:pt x="1844" y="1968"/>
                </a:moveTo>
                <a:lnTo>
                  <a:pt x="1838" y="1970"/>
                </a:lnTo>
                <a:lnTo>
                  <a:pt x="1881" y="1835"/>
                </a:lnTo>
                <a:lnTo>
                  <a:pt x="1969" y="1925"/>
                </a:lnTo>
                <a:lnTo>
                  <a:pt x="1849" y="1986"/>
                </a:lnTo>
                <a:lnTo>
                  <a:pt x="1844" y="1968"/>
                </a:lnTo>
                <a:close/>
                <a:moveTo>
                  <a:pt x="1967" y="1931"/>
                </a:moveTo>
                <a:lnTo>
                  <a:pt x="1972" y="1948"/>
                </a:lnTo>
                <a:lnTo>
                  <a:pt x="1863" y="1982"/>
                </a:lnTo>
                <a:lnTo>
                  <a:pt x="1967" y="1931"/>
                </a:lnTo>
                <a:close/>
                <a:moveTo>
                  <a:pt x="1978" y="1929"/>
                </a:moveTo>
                <a:lnTo>
                  <a:pt x="1976" y="1927"/>
                </a:lnTo>
                <a:lnTo>
                  <a:pt x="1999" y="1915"/>
                </a:lnTo>
                <a:lnTo>
                  <a:pt x="1997" y="1924"/>
                </a:lnTo>
                <a:lnTo>
                  <a:pt x="1978" y="1929"/>
                </a:lnTo>
                <a:close/>
                <a:moveTo>
                  <a:pt x="2006" y="1920"/>
                </a:moveTo>
                <a:lnTo>
                  <a:pt x="2001" y="1922"/>
                </a:lnTo>
                <a:lnTo>
                  <a:pt x="2004" y="1913"/>
                </a:lnTo>
                <a:lnTo>
                  <a:pt x="2154" y="1839"/>
                </a:lnTo>
                <a:lnTo>
                  <a:pt x="2154" y="1842"/>
                </a:lnTo>
                <a:lnTo>
                  <a:pt x="2160" y="1844"/>
                </a:lnTo>
                <a:lnTo>
                  <a:pt x="2010" y="1933"/>
                </a:lnTo>
                <a:lnTo>
                  <a:pt x="2006" y="1920"/>
                </a:lnTo>
                <a:close/>
                <a:moveTo>
                  <a:pt x="2006" y="1908"/>
                </a:moveTo>
                <a:lnTo>
                  <a:pt x="2071" y="1719"/>
                </a:lnTo>
                <a:lnTo>
                  <a:pt x="2161" y="1805"/>
                </a:lnTo>
                <a:lnTo>
                  <a:pt x="2156" y="1834"/>
                </a:lnTo>
                <a:lnTo>
                  <a:pt x="2006" y="1908"/>
                </a:lnTo>
                <a:close/>
                <a:moveTo>
                  <a:pt x="2080" y="1632"/>
                </a:moveTo>
                <a:lnTo>
                  <a:pt x="2015" y="1560"/>
                </a:lnTo>
                <a:lnTo>
                  <a:pt x="2114" y="1492"/>
                </a:lnTo>
                <a:lnTo>
                  <a:pt x="2094" y="1628"/>
                </a:lnTo>
                <a:lnTo>
                  <a:pt x="2080" y="1632"/>
                </a:lnTo>
                <a:close/>
                <a:moveTo>
                  <a:pt x="2013" y="1556"/>
                </a:moveTo>
                <a:lnTo>
                  <a:pt x="1971" y="1510"/>
                </a:lnTo>
                <a:lnTo>
                  <a:pt x="1995" y="1381"/>
                </a:lnTo>
                <a:lnTo>
                  <a:pt x="2117" y="1342"/>
                </a:lnTo>
                <a:lnTo>
                  <a:pt x="2135" y="1354"/>
                </a:lnTo>
                <a:lnTo>
                  <a:pt x="2115" y="1485"/>
                </a:lnTo>
                <a:lnTo>
                  <a:pt x="2013" y="1556"/>
                </a:lnTo>
                <a:close/>
                <a:moveTo>
                  <a:pt x="2138" y="1358"/>
                </a:moveTo>
                <a:lnTo>
                  <a:pt x="2142" y="1362"/>
                </a:lnTo>
                <a:lnTo>
                  <a:pt x="2156" y="1346"/>
                </a:lnTo>
                <a:lnTo>
                  <a:pt x="2246" y="1397"/>
                </a:lnTo>
                <a:lnTo>
                  <a:pt x="2119" y="1482"/>
                </a:lnTo>
                <a:lnTo>
                  <a:pt x="2138" y="1358"/>
                </a:lnTo>
                <a:close/>
                <a:moveTo>
                  <a:pt x="2158" y="1342"/>
                </a:moveTo>
                <a:lnTo>
                  <a:pt x="2168" y="1331"/>
                </a:lnTo>
                <a:lnTo>
                  <a:pt x="2151" y="1317"/>
                </a:lnTo>
                <a:lnTo>
                  <a:pt x="2172" y="1275"/>
                </a:lnTo>
                <a:lnTo>
                  <a:pt x="2262" y="1354"/>
                </a:lnTo>
                <a:lnTo>
                  <a:pt x="2260" y="1386"/>
                </a:lnTo>
                <a:lnTo>
                  <a:pt x="2248" y="1395"/>
                </a:lnTo>
                <a:lnTo>
                  <a:pt x="2158" y="1342"/>
                </a:lnTo>
                <a:close/>
                <a:moveTo>
                  <a:pt x="2260" y="1392"/>
                </a:moveTo>
                <a:lnTo>
                  <a:pt x="2260" y="1397"/>
                </a:lnTo>
                <a:lnTo>
                  <a:pt x="2278" y="1397"/>
                </a:lnTo>
                <a:lnTo>
                  <a:pt x="2274" y="1409"/>
                </a:lnTo>
                <a:lnTo>
                  <a:pt x="2253" y="1397"/>
                </a:lnTo>
                <a:lnTo>
                  <a:pt x="2260" y="1392"/>
                </a:lnTo>
                <a:close/>
                <a:moveTo>
                  <a:pt x="2289" y="1347"/>
                </a:moveTo>
                <a:lnTo>
                  <a:pt x="2283" y="1172"/>
                </a:lnTo>
                <a:lnTo>
                  <a:pt x="2315" y="1337"/>
                </a:lnTo>
                <a:lnTo>
                  <a:pt x="2304" y="1347"/>
                </a:lnTo>
                <a:lnTo>
                  <a:pt x="2289" y="1347"/>
                </a:lnTo>
                <a:close/>
                <a:moveTo>
                  <a:pt x="2276" y="1116"/>
                </a:moveTo>
                <a:lnTo>
                  <a:pt x="2274" y="1102"/>
                </a:lnTo>
                <a:lnTo>
                  <a:pt x="2276" y="1100"/>
                </a:lnTo>
                <a:lnTo>
                  <a:pt x="2276" y="1116"/>
                </a:lnTo>
                <a:close/>
                <a:moveTo>
                  <a:pt x="2259" y="1063"/>
                </a:moveTo>
                <a:lnTo>
                  <a:pt x="2206" y="985"/>
                </a:lnTo>
                <a:lnTo>
                  <a:pt x="2257" y="934"/>
                </a:lnTo>
                <a:lnTo>
                  <a:pt x="2269" y="948"/>
                </a:lnTo>
                <a:lnTo>
                  <a:pt x="2273" y="946"/>
                </a:lnTo>
                <a:lnTo>
                  <a:pt x="2274" y="1047"/>
                </a:lnTo>
                <a:lnTo>
                  <a:pt x="2271" y="1061"/>
                </a:lnTo>
                <a:lnTo>
                  <a:pt x="2259" y="1063"/>
                </a:lnTo>
                <a:close/>
                <a:moveTo>
                  <a:pt x="2276" y="943"/>
                </a:moveTo>
                <a:lnTo>
                  <a:pt x="2289" y="934"/>
                </a:lnTo>
                <a:lnTo>
                  <a:pt x="2301" y="948"/>
                </a:lnTo>
                <a:lnTo>
                  <a:pt x="2280" y="1029"/>
                </a:lnTo>
                <a:lnTo>
                  <a:pt x="2276" y="943"/>
                </a:lnTo>
                <a:close/>
                <a:moveTo>
                  <a:pt x="2292" y="932"/>
                </a:moveTo>
                <a:lnTo>
                  <a:pt x="2308" y="920"/>
                </a:lnTo>
                <a:lnTo>
                  <a:pt x="2303" y="943"/>
                </a:lnTo>
                <a:lnTo>
                  <a:pt x="2292" y="932"/>
                </a:lnTo>
                <a:close/>
                <a:moveTo>
                  <a:pt x="2308" y="920"/>
                </a:moveTo>
                <a:lnTo>
                  <a:pt x="2292" y="897"/>
                </a:lnTo>
                <a:lnTo>
                  <a:pt x="2324" y="858"/>
                </a:lnTo>
                <a:lnTo>
                  <a:pt x="2308" y="920"/>
                </a:lnTo>
                <a:close/>
                <a:moveTo>
                  <a:pt x="2289" y="893"/>
                </a:moveTo>
                <a:lnTo>
                  <a:pt x="2280" y="879"/>
                </a:lnTo>
                <a:lnTo>
                  <a:pt x="2266" y="890"/>
                </a:lnTo>
                <a:lnTo>
                  <a:pt x="2239" y="819"/>
                </a:lnTo>
                <a:lnTo>
                  <a:pt x="2312" y="831"/>
                </a:lnTo>
                <a:lnTo>
                  <a:pt x="2308" y="852"/>
                </a:lnTo>
                <a:lnTo>
                  <a:pt x="2322" y="854"/>
                </a:lnTo>
                <a:lnTo>
                  <a:pt x="2289" y="893"/>
                </a:lnTo>
                <a:close/>
                <a:moveTo>
                  <a:pt x="2312" y="828"/>
                </a:moveTo>
                <a:lnTo>
                  <a:pt x="2237" y="814"/>
                </a:lnTo>
                <a:lnTo>
                  <a:pt x="2156" y="612"/>
                </a:lnTo>
                <a:lnTo>
                  <a:pt x="2313" y="814"/>
                </a:lnTo>
                <a:lnTo>
                  <a:pt x="2312" y="828"/>
                </a:lnTo>
                <a:close/>
                <a:moveTo>
                  <a:pt x="2230" y="812"/>
                </a:moveTo>
                <a:lnTo>
                  <a:pt x="2094" y="787"/>
                </a:lnTo>
                <a:lnTo>
                  <a:pt x="2073" y="755"/>
                </a:lnTo>
                <a:lnTo>
                  <a:pt x="2073" y="757"/>
                </a:lnTo>
                <a:lnTo>
                  <a:pt x="2089" y="573"/>
                </a:lnTo>
                <a:lnTo>
                  <a:pt x="2112" y="552"/>
                </a:lnTo>
                <a:lnTo>
                  <a:pt x="2146" y="598"/>
                </a:lnTo>
                <a:lnTo>
                  <a:pt x="2230" y="812"/>
                </a:lnTo>
                <a:close/>
                <a:moveTo>
                  <a:pt x="2121" y="559"/>
                </a:moveTo>
                <a:lnTo>
                  <a:pt x="2135" y="570"/>
                </a:lnTo>
                <a:lnTo>
                  <a:pt x="2135" y="568"/>
                </a:lnTo>
                <a:lnTo>
                  <a:pt x="2140" y="584"/>
                </a:lnTo>
                <a:lnTo>
                  <a:pt x="2121" y="559"/>
                </a:lnTo>
                <a:close/>
                <a:moveTo>
                  <a:pt x="2107" y="548"/>
                </a:moveTo>
                <a:lnTo>
                  <a:pt x="2108" y="548"/>
                </a:lnTo>
                <a:lnTo>
                  <a:pt x="2108" y="548"/>
                </a:lnTo>
                <a:lnTo>
                  <a:pt x="2091" y="568"/>
                </a:lnTo>
                <a:lnTo>
                  <a:pt x="2093" y="548"/>
                </a:lnTo>
                <a:lnTo>
                  <a:pt x="2107" y="548"/>
                </a:lnTo>
                <a:close/>
                <a:moveTo>
                  <a:pt x="2070" y="550"/>
                </a:moveTo>
                <a:lnTo>
                  <a:pt x="2087" y="548"/>
                </a:lnTo>
                <a:lnTo>
                  <a:pt x="2085" y="571"/>
                </a:lnTo>
                <a:lnTo>
                  <a:pt x="1972" y="681"/>
                </a:lnTo>
                <a:lnTo>
                  <a:pt x="1972" y="677"/>
                </a:lnTo>
                <a:lnTo>
                  <a:pt x="1969" y="677"/>
                </a:lnTo>
                <a:lnTo>
                  <a:pt x="1868" y="573"/>
                </a:lnTo>
                <a:lnTo>
                  <a:pt x="1845" y="540"/>
                </a:lnTo>
                <a:lnTo>
                  <a:pt x="1845" y="534"/>
                </a:lnTo>
                <a:lnTo>
                  <a:pt x="2070" y="527"/>
                </a:lnTo>
                <a:lnTo>
                  <a:pt x="2070" y="550"/>
                </a:lnTo>
                <a:close/>
                <a:moveTo>
                  <a:pt x="1838" y="294"/>
                </a:moveTo>
                <a:lnTo>
                  <a:pt x="1844" y="296"/>
                </a:lnTo>
                <a:lnTo>
                  <a:pt x="1838" y="297"/>
                </a:lnTo>
                <a:lnTo>
                  <a:pt x="1838" y="294"/>
                </a:lnTo>
                <a:close/>
                <a:moveTo>
                  <a:pt x="1798" y="292"/>
                </a:moveTo>
                <a:lnTo>
                  <a:pt x="1677" y="315"/>
                </a:lnTo>
                <a:lnTo>
                  <a:pt x="1549" y="181"/>
                </a:lnTo>
                <a:lnTo>
                  <a:pt x="1798" y="283"/>
                </a:lnTo>
                <a:lnTo>
                  <a:pt x="1798" y="292"/>
                </a:lnTo>
                <a:close/>
                <a:moveTo>
                  <a:pt x="1723" y="368"/>
                </a:moveTo>
                <a:lnTo>
                  <a:pt x="1709" y="375"/>
                </a:lnTo>
                <a:lnTo>
                  <a:pt x="1713" y="380"/>
                </a:lnTo>
                <a:lnTo>
                  <a:pt x="1609" y="368"/>
                </a:lnTo>
                <a:lnTo>
                  <a:pt x="1582" y="349"/>
                </a:lnTo>
                <a:lnTo>
                  <a:pt x="1593" y="343"/>
                </a:lnTo>
                <a:lnTo>
                  <a:pt x="1587" y="334"/>
                </a:lnTo>
                <a:lnTo>
                  <a:pt x="1676" y="319"/>
                </a:lnTo>
                <a:lnTo>
                  <a:pt x="1723" y="368"/>
                </a:lnTo>
                <a:close/>
                <a:moveTo>
                  <a:pt x="1540" y="329"/>
                </a:moveTo>
                <a:lnTo>
                  <a:pt x="1361" y="285"/>
                </a:lnTo>
                <a:lnTo>
                  <a:pt x="1485" y="177"/>
                </a:lnTo>
                <a:lnTo>
                  <a:pt x="1554" y="320"/>
                </a:lnTo>
                <a:lnTo>
                  <a:pt x="1540" y="329"/>
                </a:lnTo>
                <a:close/>
                <a:moveTo>
                  <a:pt x="1536" y="333"/>
                </a:moveTo>
                <a:lnTo>
                  <a:pt x="1536" y="333"/>
                </a:lnTo>
                <a:lnTo>
                  <a:pt x="1543" y="345"/>
                </a:lnTo>
                <a:lnTo>
                  <a:pt x="1515" y="357"/>
                </a:lnTo>
                <a:lnTo>
                  <a:pt x="1333" y="334"/>
                </a:lnTo>
                <a:lnTo>
                  <a:pt x="1337" y="331"/>
                </a:lnTo>
                <a:lnTo>
                  <a:pt x="1323" y="319"/>
                </a:lnTo>
                <a:lnTo>
                  <a:pt x="1358" y="288"/>
                </a:lnTo>
                <a:lnTo>
                  <a:pt x="1536" y="333"/>
                </a:lnTo>
                <a:close/>
                <a:moveTo>
                  <a:pt x="1321" y="315"/>
                </a:moveTo>
                <a:lnTo>
                  <a:pt x="1301" y="299"/>
                </a:lnTo>
                <a:lnTo>
                  <a:pt x="1285" y="315"/>
                </a:lnTo>
                <a:lnTo>
                  <a:pt x="1225" y="264"/>
                </a:lnTo>
                <a:lnTo>
                  <a:pt x="1227" y="264"/>
                </a:lnTo>
                <a:lnTo>
                  <a:pt x="1225" y="255"/>
                </a:lnTo>
                <a:lnTo>
                  <a:pt x="1353" y="287"/>
                </a:lnTo>
                <a:lnTo>
                  <a:pt x="1321" y="315"/>
                </a:lnTo>
                <a:close/>
                <a:moveTo>
                  <a:pt x="1183" y="251"/>
                </a:moveTo>
                <a:lnTo>
                  <a:pt x="1185" y="264"/>
                </a:lnTo>
                <a:lnTo>
                  <a:pt x="1098" y="356"/>
                </a:lnTo>
                <a:lnTo>
                  <a:pt x="922" y="377"/>
                </a:lnTo>
                <a:lnTo>
                  <a:pt x="904" y="350"/>
                </a:lnTo>
                <a:lnTo>
                  <a:pt x="976" y="283"/>
                </a:lnTo>
                <a:lnTo>
                  <a:pt x="1183" y="251"/>
                </a:lnTo>
                <a:close/>
                <a:moveTo>
                  <a:pt x="902" y="347"/>
                </a:moveTo>
                <a:lnTo>
                  <a:pt x="886" y="320"/>
                </a:lnTo>
                <a:lnTo>
                  <a:pt x="886" y="320"/>
                </a:lnTo>
                <a:lnTo>
                  <a:pt x="890" y="296"/>
                </a:lnTo>
                <a:lnTo>
                  <a:pt x="969" y="285"/>
                </a:lnTo>
                <a:lnTo>
                  <a:pt x="902" y="347"/>
                </a:lnTo>
                <a:close/>
                <a:moveTo>
                  <a:pt x="853" y="317"/>
                </a:moveTo>
                <a:lnTo>
                  <a:pt x="824" y="357"/>
                </a:lnTo>
                <a:lnTo>
                  <a:pt x="786" y="331"/>
                </a:lnTo>
                <a:lnTo>
                  <a:pt x="846" y="308"/>
                </a:lnTo>
                <a:lnTo>
                  <a:pt x="846" y="315"/>
                </a:lnTo>
                <a:lnTo>
                  <a:pt x="853" y="317"/>
                </a:lnTo>
                <a:close/>
                <a:moveTo>
                  <a:pt x="671" y="554"/>
                </a:moveTo>
                <a:lnTo>
                  <a:pt x="658" y="561"/>
                </a:lnTo>
                <a:lnTo>
                  <a:pt x="667" y="575"/>
                </a:lnTo>
                <a:lnTo>
                  <a:pt x="572" y="626"/>
                </a:lnTo>
                <a:lnTo>
                  <a:pt x="505" y="557"/>
                </a:lnTo>
                <a:lnTo>
                  <a:pt x="508" y="557"/>
                </a:lnTo>
                <a:lnTo>
                  <a:pt x="505" y="529"/>
                </a:lnTo>
                <a:lnTo>
                  <a:pt x="611" y="488"/>
                </a:lnTo>
                <a:lnTo>
                  <a:pt x="671" y="554"/>
                </a:lnTo>
                <a:close/>
                <a:moveTo>
                  <a:pt x="500" y="559"/>
                </a:moveTo>
                <a:lnTo>
                  <a:pt x="568" y="628"/>
                </a:lnTo>
                <a:lnTo>
                  <a:pt x="441" y="697"/>
                </a:lnTo>
                <a:lnTo>
                  <a:pt x="439" y="686"/>
                </a:lnTo>
                <a:lnTo>
                  <a:pt x="434" y="686"/>
                </a:lnTo>
                <a:lnTo>
                  <a:pt x="491" y="559"/>
                </a:lnTo>
                <a:lnTo>
                  <a:pt x="500" y="559"/>
                </a:lnTo>
                <a:close/>
                <a:moveTo>
                  <a:pt x="438" y="729"/>
                </a:moveTo>
                <a:lnTo>
                  <a:pt x="508" y="799"/>
                </a:lnTo>
                <a:lnTo>
                  <a:pt x="388" y="854"/>
                </a:lnTo>
                <a:lnTo>
                  <a:pt x="418" y="732"/>
                </a:lnTo>
                <a:lnTo>
                  <a:pt x="438" y="729"/>
                </a:lnTo>
                <a:close/>
                <a:moveTo>
                  <a:pt x="512" y="803"/>
                </a:moveTo>
                <a:lnTo>
                  <a:pt x="572" y="865"/>
                </a:lnTo>
                <a:lnTo>
                  <a:pt x="565" y="895"/>
                </a:lnTo>
                <a:lnTo>
                  <a:pt x="567" y="895"/>
                </a:lnTo>
                <a:lnTo>
                  <a:pt x="431" y="996"/>
                </a:lnTo>
                <a:lnTo>
                  <a:pt x="372" y="920"/>
                </a:lnTo>
                <a:lnTo>
                  <a:pt x="386" y="859"/>
                </a:lnTo>
                <a:lnTo>
                  <a:pt x="512" y="803"/>
                </a:lnTo>
                <a:close/>
                <a:moveTo>
                  <a:pt x="369" y="914"/>
                </a:moveTo>
                <a:lnTo>
                  <a:pt x="360" y="904"/>
                </a:lnTo>
                <a:lnTo>
                  <a:pt x="365" y="870"/>
                </a:lnTo>
                <a:lnTo>
                  <a:pt x="381" y="863"/>
                </a:lnTo>
                <a:lnTo>
                  <a:pt x="369" y="914"/>
                </a:lnTo>
                <a:close/>
                <a:moveTo>
                  <a:pt x="332" y="904"/>
                </a:moveTo>
                <a:lnTo>
                  <a:pt x="311" y="1036"/>
                </a:lnTo>
                <a:lnTo>
                  <a:pt x="261" y="967"/>
                </a:lnTo>
                <a:lnTo>
                  <a:pt x="321" y="902"/>
                </a:lnTo>
                <a:lnTo>
                  <a:pt x="332" y="904"/>
                </a:lnTo>
                <a:close/>
                <a:moveTo>
                  <a:pt x="312" y="1049"/>
                </a:moveTo>
                <a:lnTo>
                  <a:pt x="316" y="1052"/>
                </a:lnTo>
                <a:lnTo>
                  <a:pt x="307" y="1080"/>
                </a:lnTo>
                <a:lnTo>
                  <a:pt x="312" y="1049"/>
                </a:lnTo>
                <a:close/>
                <a:moveTo>
                  <a:pt x="314" y="1086"/>
                </a:moveTo>
                <a:lnTo>
                  <a:pt x="326" y="1091"/>
                </a:lnTo>
                <a:lnTo>
                  <a:pt x="305" y="1252"/>
                </a:lnTo>
                <a:lnTo>
                  <a:pt x="298" y="1254"/>
                </a:lnTo>
                <a:lnTo>
                  <a:pt x="293" y="1236"/>
                </a:lnTo>
                <a:lnTo>
                  <a:pt x="282" y="1238"/>
                </a:lnTo>
                <a:lnTo>
                  <a:pt x="305" y="1093"/>
                </a:lnTo>
                <a:lnTo>
                  <a:pt x="314" y="1086"/>
                </a:lnTo>
                <a:close/>
                <a:moveTo>
                  <a:pt x="277" y="1240"/>
                </a:moveTo>
                <a:lnTo>
                  <a:pt x="252" y="1245"/>
                </a:lnTo>
                <a:lnTo>
                  <a:pt x="180" y="1188"/>
                </a:lnTo>
                <a:lnTo>
                  <a:pt x="300" y="1096"/>
                </a:lnTo>
                <a:lnTo>
                  <a:pt x="277" y="1240"/>
                </a:lnTo>
                <a:close/>
                <a:moveTo>
                  <a:pt x="300" y="1319"/>
                </a:moveTo>
                <a:lnTo>
                  <a:pt x="335" y="1388"/>
                </a:lnTo>
                <a:lnTo>
                  <a:pt x="296" y="1420"/>
                </a:lnTo>
                <a:lnTo>
                  <a:pt x="291" y="1407"/>
                </a:lnTo>
                <a:lnTo>
                  <a:pt x="288" y="1409"/>
                </a:lnTo>
                <a:lnTo>
                  <a:pt x="300" y="1319"/>
                </a:lnTo>
                <a:close/>
                <a:moveTo>
                  <a:pt x="298" y="1450"/>
                </a:moveTo>
                <a:lnTo>
                  <a:pt x="413" y="1545"/>
                </a:lnTo>
                <a:lnTo>
                  <a:pt x="429" y="1574"/>
                </a:lnTo>
                <a:lnTo>
                  <a:pt x="411" y="1579"/>
                </a:lnTo>
                <a:lnTo>
                  <a:pt x="415" y="1590"/>
                </a:lnTo>
                <a:lnTo>
                  <a:pt x="305" y="1577"/>
                </a:lnTo>
                <a:lnTo>
                  <a:pt x="286" y="1453"/>
                </a:lnTo>
                <a:lnTo>
                  <a:pt x="298" y="1450"/>
                </a:lnTo>
                <a:close/>
                <a:moveTo>
                  <a:pt x="319" y="1766"/>
                </a:moveTo>
                <a:lnTo>
                  <a:pt x="305" y="1782"/>
                </a:lnTo>
                <a:lnTo>
                  <a:pt x="318" y="1793"/>
                </a:lnTo>
                <a:lnTo>
                  <a:pt x="311" y="1798"/>
                </a:lnTo>
                <a:lnTo>
                  <a:pt x="243" y="1685"/>
                </a:lnTo>
                <a:lnTo>
                  <a:pt x="319" y="1766"/>
                </a:lnTo>
                <a:close/>
                <a:moveTo>
                  <a:pt x="351" y="1791"/>
                </a:moveTo>
                <a:lnTo>
                  <a:pt x="401" y="1821"/>
                </a:lnTo>
                <a:lnTo>
                  <a:pt x="388" y="1888"/>
                </a:lnTo>
                <a:lnTo>
                  <a:pt x="346" y="1798"/>
                </a:lnTo>
                <a:lnTo>
                  <a:pt x="351" y="1791"/>
                </a:lnTo>
                <a:close/>
                <a:moveTo>
                  <a:pt x="353" y="1789"/>
                </a:moveTo>
                <a:lnTo>
                  <a:pt x="364" y="1779"/>
                </a:lnTo>
                <a:lnTo>
                  <a:pt x="349" y="1766"/>
                </a:lnTo>
                <a:lnTo>
                  <a:pt x="420" y="1703"/>
                </a:lnTo>
                <a:lnTo>
                  <a:pt x="401" y="1818"/>
                </a:lnTo>
                <a:lnTo>
                  <a:pt x="353" y="1789"/>
                </a:lnTo>
                <a:close/>
                <a:moveTo>
                  <a:pt x="427" y="1697"/>
                </a:moveTo>
                <a:lnTo>
                  <a:pt x="480" y="1648"/>
                </a:lnTo>
                <a:lnTo>
                  <a:pt x="540" y="1726"/>
                </a:lnTo>
                <a:lnTo>
                  <a:pt x="600" y="1910"/>
                </a:lnTo>
                <a:lnTo>
                  <a:pt x="561" y="1913"/>
                </a:lnTo>
                <a:lnTo>
                  <a:pt x="404" y="1819"/>
                </a:lnTo>
                <a:lnTo>
                  <a:pt x="427" y="1697"/>
                </a:lnTo>
                <a:close/>
                <a:moveTo>
                  <a:pt x="503" y="2053"/>
                </a:moveTo>
                <a:lnTo>
                  <a:pt x="491" y="2063"/>
                </a:lnTo>
                <a:lnTo>
                  <a:pt x="477" y="2049"/>
                </a:lnTo>
                <a:lnTo>
                  <a:pt x="469" y="2058"/>
                </a:lnTo>
                <a:lnTo>
                  <a:pt x="431" y="1978"/>
                </a:lnTo>
                <a:lnTo>
                  <a:pt x="503" y="2053"/>
                </a:lnTo>
                <a:close/>
                <a:moveTo>
                  <a:pt x="494" y="2065"/>
                </a:moveTo>
                <a:lnTo>
                  <a:pt x="505" y="2055"/>
                </a:lnTo>
                <a:lnTo>
                  <a:pt x="572" y="2123"/>
                </a:lnTo>
                <a:lnTo>
                  <a:pt x="498" y="2088"/>
                </a:lnTo>
                <a:lnTo>
                  <a:pt x="507" y="2079"/>
                </a:lnTo>
                <a:lnTo>
                  <a:pt x="494" y="2065"/>
                </a:lnTo>
                <a:close/>
                <a:moveTo>
                  <a:pt x="508" y="2051"/>
                </a:moveTo>
                <a:lnTo>
                  <a:pt x="600" y="1961"/>
                </a:lnTo>
                <a:lnTo>
                  <a:pt x="605" y="1971"/>
                </a:lnTo>
                <a:lnTo>
                  <a:pt x="623" y="1963"/>
                </a:lnTo>
                <a:lnTo>
                  <a:pt x="680" y="2058"/>
                </a:lnTo>
                <a:lnTo>
                  <a:pt x="676" y="2173"/>
                </a:lnTo>
                <a:lnTo>
                  <a:pt x="584" y="2129"/>
                </a:lnTo>
                <a:lnTo>
                  <a:pt x="508" y="2051"/>
                </a:lnTo>
                <a:close/>
                <a:moveTo>
                  <a:pt x="676" y="2176"/>
                </a:moveTo>
                <a:lnTo>
                  <a:pt x="674" y="2199"/>
                </a:lnTo>
                <a:lnTo>
                  <a:pt x="662" y="2194"/>
                </a:lnTo>
                <a:lnTo>
                  <a:pt x="658" y="2205"/>
                </a:lnTo>
                <a:lnTo>
                  <a:pt x="591" y="2136"/>
                </a:lnTo>
                <a:lnTo>
                  <a:pt x="676" y="2176"/>
                </a:lnTo>
                <a:close/>
                <a:moveTo>
                  <a:pt x="680" y="2201"/>
                </a:moveTo>
                <a:lnTo>
                  <a:pt x="680" y="2178"/>
                </a:lnTo>
                <a:lnTo>
                  <a:pt x="747" y="2210"/>
                </a:lnTo>
                <a:lnTo>
                  <a:pt x="704" y="2219"/>
                </a:lnTo>
                <a:lnTo>
                  <a:pt x="708" y="2212"/>
                </a:lnTo>
                <a:lnTo>
                  <a:pt x="680" y="2201"/>
                </a:lnTo>
                <a:close/>
                <a:moveTo>
                  <a:pt x="680" y="2175"/>
                </a:moveTo>
                <a:lnTo>
                  <a:pt x="685" y="2065"/>
                </a:lnTo>
                <a:lnTo>
                  <a:pt x="768" y="2207"/>
                </a:lnTo>
                <a:lnTo>
                  <a:pt x="752" y="2208"/>
                </a:lnTo>
                <a:lnTo>
                  <a:pt x="680" y="2175"/>
                </a:lnTo>
                <a:close/>
                <a:moveTo>
                  <a:pt x="766" y="2212"/>
                </a:moveTo>
                <a:lnTo>
                  <a:pt x="764" y="2214"/>
                </a:lnTo>
                <a:lnTo>
                  <a:pt x="761" y="2212"/>
                </a:lnTo>
                <a:lnTo>
                  <a:pt x="766" y="2212"/>
                </a:lnTo>
                <a:close/>
                <a:moveTo>
                  <a:pt x="1012" y="2184"/>
                </a:moveTo>
                <a:lnTo>
                  <a:pt x="1065" y="2214"/>
                </a:lnTo>
                <a:lnTo>
                  <a:pt x="1107" y="2274"/>
                </a:lnTo>
                <a:lnTo>
                  <a:pt x="1095" y="2279"/>
                </a:lnTo>
                <a:lnTo>
                  <a:pt x="1096" y="2283"/>
                </a:lnTo>
                <a:lnTo>
                  <a:pt x="990" y="2263"/>
                </a:lnTo>
                <a:lnTo>
                  <a:pt x="989" y="2191"/>
                </a:lnTo>
                <a:lnTo>
                  <a:pt x="1012" y="2187"/>
                </a:lnTo>
                <a:lnTo>
                  <a:pt x="1012" y="2184"/>
                </a:lnTo>
                <a:close/>
                <a:moveTo>
                  <a:pt x="1137" y="2274"/>
                </a:moveTo>
                <a:lnTo>
                  <a:pt x="1148" y="2261"/>
                </a:lnTo>
                <a:lnTo>
                  <a:pt x="1188" y="2284"/>
                </a:lnTo>
                <a:lnTo>
                  <a:pt x="1142" y="2286"/>
                </a:lnTo>
                <a:lnTo>
                  <a:pt x="1137" y="2274"/>
                </a:lnTo>
                <a:close/>
                <a:moveTo>
                  <a:pt x="1151" y="2258"/>
                </a:moveTo>
                <a:lnTo>
                  <a:pt x="1280" y="2109"/>
                </a:lnTo>
                <a:lnTo>
                  <a:pt x="1312" y="2104"/>
                </a:lnTo>
                <a:lnTo>
                  <a:pt x="1319" y="2106"/>
                </a:lnTo>
                <a:lnTo>
                  <a:pt x="1319" y="2102"/>
                </a:lnTo>
                <a:lnTo>
                  <a:pt x="1381" y="2173"/>
                </a:lnTo>
                <a:lnTo>
                  <a:pt x="1331" y="2277"/>
                </a:lnTo>
                <a:lnTo>
                  <a:pt x="1195" y="2284"/>
                </a:lnTo>
                <a:lnTo>
                  <a:pt x="1151" y="2258"/>
                </a:lnTo>
                <a:close/>
                <a:moveTo>
                  <a:pt x="1331" y="2281"/>
                </a:moveTo>
                <a:lnTo>
                  <a:pt x="1312" y="2321"/>
                </a:lnTo>
                <a:lnTo>
                  <a:pt x="1277" y="2325"/>
                </a:lnTo>
                <a:lnTo>
                  <a:pt x="1277" y="2330"/>
                </a:lnTo>
                <a:lnTo>
                  <a:pt x="1201" y="2288"/>
                </a:lnTo>
                <a:lnTo>
                  <a:pt x="1331" y="2281"/>
                </a:lnTo>
                <a:close/>
                <a:moveTo>
                  <a:pt x="1328" y="2343"/>
                </a:moveTo>
                <a:lnTo>
                  <a:pt x="1326" y="2321"/>
                </a:lnTo>
                <a:lnTo>
                  <a:pt x="1317" y="2321"/>
                </a:lnTo>
                <a:lnTo>
                  <a:pt x="1337" y="2281"/>
                </a:lnTo>
                <a:lnTo>
                  <a:pt x="1451" y="2275"/>
                </a:lnTo>
                <a:lnTo>
                  <a:pt x="1457" y="2290"/>
                </a:lnTo>
                <a:lnTo>
                  <a:pt x="1423" y="2332"/>
                </a:lnTo>
                <a:lnTo>
                  <a:pt x="1328" y="2343"/>
                </a:lnTo>
                <a:close/>
                <a:moveTo>
                  <a:pt x="1459" y="2293"/>
                </a:moveTo>
                <a:lnTo>
                  <a:pt x="1460" y="2298"/>
                </a:lnTo>
                <a:lnTo>
                  <a:pt x="1490" y="2288"/>
                </a:lnTo>
                <a:lnTo>
                  <a:pt x="1529" y="2320"/>
                </a:lnTo>
                <a:lnTo>
                  <a:pt x="1427" y="2330"/>
                </a:lnTo>
                <a:lnTo>
                  <a:pt x="1459" y="2293"/>
                </a:lnTo>
                <a:close/>
                <a:moveTo>
                  <a:pt x="1492" y="2288"/>
                </a:moveTo>
                <a:lnTo>
                  <a:pt x="1499" y="2284"/>
                </a:lnTo>
                <a:lnTo>
                  <a:pt x="1494" y="2270"/>
                </a:lnTo>
                <a:lnTo>
                  <a:pt x="1619" y="2247"/>
                </a:lnTo>
                <a:lnTo>
                  <a:pt x="1669" y="2288"/>
                </a:lnTo>
                <a:lnTo>
                  <a:pt x="1655" y="2302"/>
                </a:lnTo>
                <a:lnTo>
                  <a:pt x="1658" y="2306"/>
                </a:lnTo>
                <a:lnTo>
                  <a:pt x="1533" y="2320"/>
                </a:lnTo>
                <a:lnTo>
                  <a:pt x="1492" y="2288"/>
                </a:lnTo>
                <a:close/>
                <a:moveTo>
                  <a:pt x="1662" y="2309"/>
                </a:moveTo>
                <a:lnTo>
                  <a:pt x="1669" y="2316"/>
                </a:lnTo>
                <a:lnTo>
                  <a:pt x="1598" y="2371"/>
                </a:lnTo>
                <a:lnTo>
                  <a:pt x="1538" y="2323"/>
                </a:lnTo>
                <a:lnTo>
                  <a:pt x="1662" y="2309"/>
                </a:lnTo>
                <a:close/>
                <a:moveTo>
                  <a:pt x="1706" y="2321"/>
                </a:moveTo>
                <a:lnTo>
                  <a:pt x="1723" y="2306"/>
                </a:lnTo>
                <a:lnTo>
                  <a:pt x="1715" y="2297"/>
                </a:lnTo>
                <a:lnTo>
                  <a:pt x="1759" y="2281"/>
                </a:lnTo>
                <a:lnTo>
                  <a:pt x="1711" y="2329"/>
                </a:lnTo>
                <a:lnTo>
                  <a:pt x="1706" y="2321"/>
                </a:lnTo>
                <a:close/>
                <a:moveTo>
                  <a:pt x="1711" y="2293"/>
                </a:moveTo>
                <a:lnTo>
                  <a:pt x="1700" y="2281"/>
                </a:lnTo>
                <a:lnTo>
                  <a:pt x="1727" y="2226"/>
                </a:lnTo>
                <a:lnTo>
                  <a:pt x="1817" y="2208"/>
                </a:lnTo>
                <a:lnTo>
                  <a:pt x="1819" y="2219"/>
                </a:lnTo>
                <a:lnTo>
                  <a:pt x="1766" y="2274"/>
                </a:lnTo>
                <a:lnTo>
                  <a:pt x="1711" y="2293"/>
                </a:lnTo>
                <a:close/>
                <a:moveTo>
                  <a:pt x="1821" y="2222"/>
                </a:moveTo>
                <a:lnTo>
                  <a:pt x="1821" y="2226"/>
                </a:lnTo>
                <a:lnTo>
                  <a:pt x="1847" y="2222"/>
                </a:lnTo>
                <a:lnTo>
                  <a:pt x="1858" y="2240"/>
                </a:lnTo>
                <a:lnTo>
                  <a:pt x="1775" y="2270"/>
                </a:lnTo>
                <a:lnTo>
                  <a:pt x="1821" y="2222"/>
                </a:lnTo>
                <a:close/>
                <a:moveTo>
                  <a:pt x="1858" y="2194"/>
                </a:moveTo>
                <a:lnTo>
                  <a:pt x="1854" y="2178"/>
                </a:lnTo>
                <a:lnTo>
                  <a:pt x="1916" y="2076"/>
                </a:lnTo>
                <a:lnTo>
                  <a:pt x="1994" y="2143"/>
                </a:lnTo>
                <a:lnTo>
                  <a:pt x="1858" y="2194"/>
                </a:lnTo>
                <a:close/>
                <a:moveTo>
                  <a:pt x="1914" y="2070"/>
                </a:moveTo>
                <a:lnTo>
                  <a:pt x="1851" y="2017"/>
                </a:lnTo>
                <a:lnTo>
                  <a:pt x="1856" y="2016"/>
                </a:lnTo>
                <a:lnTo>
                  <a:pt x="1849" y="1991"/>
                </a:lnTo>
                <a:lnTo>
                  <a:pt x="1972" y="1952"/>
                </a:lnTo>
                <a:lnTo>
                  <a:pt x="1976" y="1966"/>
                </a:lnTo>
                <a:lnTo>
                  <a:pt x="1914" y="2070"/>
                </a:lnTo>
                <a:close/>
                <a:moveTo>
                  <a:pt x="2010" y="1936"/>
                </a:moveTo>
                <a:lnTo>
                  <a:pt x="2165" y="1844"/>
                </a:lnTo>
                <a:lnTo>
                  <a:pt x="2170" y="1846"/>
                </a:lnTo>
                <a:lnTo>
                  <a:pt x="2089" y="2042"/>
                </a:lnTo>
                <a:lnTo>
                  <a:pt x="2010" y="1961"/>
                </a:lnTo>
                <a:lnTo>
                  <a:pt x="2017" y="1959"/>
                </a:lnTo>
                <a:lnTo>
                  <a:pt x="2010" y="1936"/>
                </a:lnTo>
                <a:close/>
                <a:moveTo>
                  <a:pt x="2250" y="1766"/>
                </a:moveTo>
                <a:lnTo>
                  <a:pt x="2251" y="1789"/>
                </a:lnTo>
                <a:lnTo>
                  <a:pt x="2207" y="1816"/>
                </a:lnTo>
                <a:lnTo>
                  <a:pt x="2209" y="1805"/>
                </a:lnTo>
                <a:lnTo>
                  <a:pt x="2206" y="1803"/>
                </a:lnTo>
                <a:lnTo>
                  <a:pt x="2248" y="1765"/>
                </a:lnTo>
                <a:lnTo>
                  <a:pt x="2250" y="1766"/>
                </a:lnTo>
                <a:close/>
                <a:moveTo>
                  <a:pt x="2200" y="1802"/>
                </a:moveTo>
                <a:lnTo>
                  <a:pt x="2190" y="1800"/>
                </a:lnTo>
                <a:lnTo>
                  <a:pt x="2206" y="1733"/>
                </a:lnTo>
                <a:lnTo>
                  <a:pt x="2244" y="1761"/>
                </a:lnTo>
                <a:lnTo>
                  <a:pt x="2200" y="1802"/>
                </a:lnTo>
                <a:close/>
                <a:moveTo>
                  <a:pt x="2202" y="1726"/>
                </a:moveTo>
                <a:lnTo>
                  <a:pt x="2117" y="1664"/>
                </a:lnTo>
                <a:lnTo>
                  <a:pt x="2112" y="1637"/>
                </a:lnTo>
                <a:lnTo>
                  <a:pt x="2248" y="1526"/>
                </a:lnTo>
                <a:lnTo>
                  <a:pt x="2202" y="1726"/>
                </a:lnTo>
                <a:close/>
                <a:moveTo>
                  <a:pt x="2110" y="1634"/>
                </a:moveTo>
                <a:lnTo>
                  <a:pt x="2108" y="1625"/>
                </a:lnTo>
                <a:lnTo>
                  <a:pt x="2098" y="1628"/>
                </a:lnTo>
                <a:lnTo>
                  <a:pt x="2119" y="1489"/>
                </a:lnTo>
                <a:lnTo>
                  <a:pt x="2250" y="1399"/>
                </a:lnTo>
                <a:lnTo>
                  <a:pt x="2274" y="1413"/>
                </a:lnTo>
                <a:lnTo>
                  <a:pt x="2250" y="1521"/>
                </a:lnTo>
                <a:lnTo>
                  <a:pt x="2110" y="1634"/>
                </a:lnTo>
                <a:close/>
                <a:moveTo>
                  <a:pt x="2278" y="1416"/>
                </a:moveTo>
                <a:lnTo>
                  <a:pt x="2315" y="1438"/>
                </a:lnTo>
                <a:lnTo>
                  <a:pt x="2312" y="1439"/>
                </a:lnTo>
                <a:lnTo>
                  <a:pt x="2322" y="1461"/>
                </a:lnTo>
                <a:lnTo>
                  <a:pt x="2255" y="1515"/>
                </a:lnTo>
                <a:lnTo>
                  <a:pt x="2278" y="1416"/>
                </a:lnTo>
                <a:close/>
                <a:moveTo>
                  <a:pt x="2333" y="1429"/>
                </a:moveTo>
                <a:lnTo>
                  <a:pt x="2308" y="1397"/>
                </a:lnTo>
                <a:lnTo>
                  <a:pt x="2310" y="1397"/>
                </a:lnTo>
                <a:lnTo>
                  <a:pt x="2312" y="1347"/>
                </a:lnTo>
                <a:lnTo>
                  <a:pt x="2312" y="1347"/>
                </a:lnTo>
                <a:lnTo>
                  <a:pt x="2317" y="1342"/>
                </a:lnTo>
                <a:lnTo>
                  <a:pt x="2333" y="1429"/>
                </a:lnTo>
                <a:lnTo>
                  <a:pt x="2333" y="1429"/>
                </a:lnTo>
                <a:close/>
                <a:moveTo>
                  <a:pt x="2472" y="1169"/>
                </a:moveTo>
                <a:lnTo>
                  <a:pt x="2474" y="1169"/>
                </a:lnTo>
                <a:lnTo>
                  <a:pt x="2474" y="1169"/>
                </a:lnTo>
                <a:lnTo>
                  <a:pt x="2472" y="1171"/>
                </a:lnTo>
                <a:lnTo>
                  <a:pt x="2472" y="1169"/>
                </a:lnTo>
                <a:close/>
                <a:moveTo>
                  <a:pt x="2458" y="1155"/>
                </a:moveTo>
                <a:lnTo>
                  <a:pt x="2435" y="1096"/>
                </a:lnTo>
                <a:lnTo>
                  <a:pt x="2470" y="1133"/>
                </a:lnTo>
                <a:lnTo>
                  <a:pt x="2458" y="1155"/>
                </a:lnTo>
                <a:close/>
                <a:moveTo>
                  <a:pt x="2462" y="1176"/>
                </a:moveTo>
                <a:lnTo>
                  <a:pt x="2453" y="1185"/>
                </a:lnTo>
                <a:lnTo>
                  <a:pt x="2290" y="1093"/>
                </a:lnTo>
                <a:lnTo>
                  <a:pt x="2283" y="1057"/>
                </a:lnTo>
                <a:lnTo>
                  <a:pt x="2280" y="1057"/>
                </a:lnTo>
                <a:lnTo>
                  <a:pt x="2280" y="1043"/>
                </a:lnTo>
                <a:lnTo>
                  <a:pt x="2304" y="951"/>
                </a:lnTo>
                <a:lnTo>
                  <a:pt x="2428" y="1088"/>
                </a:lnTo>
                <a:lnTo>
                  <a:pt x="2462" y="1176"/>
                </a:lnTo>
                <a:close/>
                <a:moveTo>
                  <a:pt x="2306" y="946"/>
                </a:moveTo>
                <a:lnTo>
                  <a:pt x="2329" y="856"/>
                </a:lnTo>
                <a:lnTo>
                  <a:pt x="2338" y="856"/>
                </a:lnTo>
                <a:lnTo>
                  <a:pt x="2423" y="1075"/>
                </a:lnTo>
                <a:lnTo>
                  <a:pt x="2306" y="946"/>
                </a:lnTo>
                <a:close/>
                <a:moveTo>
                  <a:pt x="2387" y="745"/>
                </a:moveTo>
                <a:lnTo>
                  <a:pt x="2329" y="697"/>
                </a:lnTo>
                <a:lnTo>
                  <a:pt x="2327" y="631"/>
                </a:lnTo>
                <a:lnTo>
                  <a:pt x="2391" y="741"/>
                </a:lnTo>
                <a:lnTo>
                  <a:pt x="2387" y="745"/>
                </a:lnTo>
                <a:close/>
                <a:moveTo>
                  <a:pt x="2329" y="812"/>
                </a:moveTo>
                <a:lnTo>
                  <a:pt x="2317" y="810"/>
                </a:lnTo>
                <a:lnTo>
                  <a:pt x="2151" y="598"/>
                </a:lnTo>
                <a:lnTo>
                  <a:pt x="2138" y="564"/>
                </a:lnTo>
                <a:lnTo>
                  <a:pt x="2146" y="555"/>
                </a:lnTo>
                <a:lnTo>
                  <a:pt x="2326" y="699"/>
                </a:lnTo>
                <a:lnTo>
                  <a:pt x="2329" y="812"/>
                </a:lnTo>
                <a:close/>
                <a:moveTo>
                  <a:pt x="2112" y="525"/>
                </a:moveTo>
                <a:lnTo>
                  <a:pt x="2112" y="524"/>
                </a:lnTo>
                <a:lnTo>
                  <a:pt x="2114" y="525"/>
                </a:lnTo>
                <a:lnTo>
                  <a:pt x="2112" y="525"/>
                </a:lnTo>
                <a:close/>
                <a:moveTo>
                  <a:pt x="2075" y="506"/>
                </a:moveTo>
                <a:lnTo>
                  <a:pt x="1840" y="306"/>
                </a:lnTo>
                <a:lnTo>
                  <a:pt x="1840" y="303"/>
                </a:lnTo>
                <a:lnTo>
                  <a:pt x="1847" y="296"/>
                </a:lnTo>
                <a:lnTo>
                  <a:pt x="1944" y="306"/>
                </a:lnTo>
                <a:lnTo>
                  <a:pt x="2082" y="485"/>
                </a:lnTo>
                <a:lnTo>
                  <a:pt x="2085" y="506"/>
                </a:lnTo>
                <a:lnTo>
                  <a:pt x="2075" y="506"/>
                </a:lnTo>
                <a:close/>
                <a:moveTo>
                  <a:pt x="1882" y="260"/>
                </a:moveTo>
                <a:lnTo>
                  <a:pt x="1847" y="290"/>
                </a:lnTo>
                <a:lnTo>
                  <a:pt x="1838" y="290"/>
                </a:lnTo>
                <a:lnTo>
                  <a:pt x="1838" y="267"/>
                </a:lnTo>
                <a:lnTo>
                  <a:pt x="1810" y="269"/>
                </a:lnTo>
                <a:lnTo>
                  <a:pt x="1785" y="218"/>
                </a:lnTo>
                <a:lnTo>
                  <a:pt x="1868" y="239"/>
                </a:lnTo>
                <a:lnTo>
                  <a:pt x="1868" y="241"/>
                </a:lnTo>
                <a:lnTo>
                  <a:pt x="1882" y="260"/>
                </a:lnTo>
                <a:close/>
                <a:moveTo>
                  <a:pt x="1672" y="315"/>
                </a:moveTo>
                <a:lnTo>
                  <a:pt x="1584" y="331"/>
                </a:lnTo>
                <a:lnTo>
                  <a:pt x="1570" y="310"/>
                </a:lnTo>
                <a:lnTo>
                  <a:pt x="1557" y="319"/>
                </a:lnTo>
                <a:lnTo>
                  <a:pt x="1487" y="175"/>
                </a:lnTo>
                <a:lnTo>
                  <a:pt x="1503" y="161"/>
                </a:lnTo>
                <a:lnTo>
                  <a:pt x="1540" y="175"/>
                </a:lnTo>
                <a:lnTo>
                  <a:pt x="1672" y="315"/>
                </a:lnTo>
                <a:close/>
                <a:moveTo>
                  <a:pt x="1490" y="156"/>
                </a:moveTo>
                <a:lnTo>
                  <a:pt x="1490" y="156"/>
                </a:lnTo>
                <a:lnTo>
                  <a:pt x="1494" y="158"/>
                </a:lnTo>
                <a:lnTo>
                  <a:pt x="1499" y="159"/>
                </a:lnTo>
                <a:lnTo>
                  <a:pt x="1485" y="172"/>
                </a:lnTo>
                <a:lnTo>
                  <a:pt x="1481" y="161"/>
                </a:lnTo>
                <a:lnTo>
                  <a:pt x="1489" y="156"/>
                </a:lnTo>
                <a:lnTo>
                  <a:pt x="1490" y="156"/>
                </a:lnTo>
                <a:close/>
                <a:moveTo>
                  <a:pt x="1483" y="174"/>
                </a:moveTo>
                <a:lnTo>
                  <a:pt x="1356" y="285"/>
                </a:lnTo>
                <a:lnTo>
                  <a:pt x="1224" y="251"/>
                </a:lnTo>
                <a:lnTo>
                  <a:pt x="1222" y="243"/>
                </a:lnTo>
                <a:lnTo>
                  <a:pt x="1450" y="156"/>
                </a:lnTo>
                <a:lnTo>
                  <a:pt x="1466" y="174"/>
                </a:lnTo>
                <a:lnTo>
                  <a:pt x="1478" y="163"/>
                </a:lnTo>
                <a:lnTo>
                  <a:pt x="1483" y="174"/>
                </a:lnTo>
                <a:close/>
                <a:moveTo>
                  <a:pt x="1448" y="154"/>
                </a:moveTo>
                <a:lnTo>
                  <a:pt x="1222" y="239"/>
                </a:lnTo>
                <a:lnTo>
                  <a:pt x="1218" y="223"/>
                </a:lnTo>
                <a:lnTo>
                  <a:pt x="1192" y="228"/>
                </a:lnTo>
                <a:lnTo>
                  <a:pt x="1142" y="161"/>
                </a:lnTo>
                <a:lnTo>
                  <a:pt x="1446" y="152"/>
                </a:lnTo>
                <a:lnTo>
                  <a:pt x="1448" y="154"/>
                </a:lnTo>
                <a:close/>
                <a:moveTo>
                  <a:pt x="1187" y="230"/>
                </a:moveTo>
                <a:lnTo>
                  <a:pt x="1187" y="230"/>
                </a:lnTo>
                <a:lnTo>
                  <a:pt x="1125" y="175"/>
                </a:lnTo>
                <a:lnTo>
                  <a:pt x="1128" y="161"/>
                </a:lnTo>
                <a:lnTo>
                  <a:pt x="1137" y="161"/>
                </a:lnTo>
                <a:lnTo>
                  <a:pt x="1187" y="230"/>
                </a:lnTo>
                <a:close/>
                <a:moveTo>
                  <a:pt x="1130" y="158"/>
                </a:moveTo>
                <a:lnTo>
                  <a:pt x="1132" y="152"/>
                </a:lnTo>
                <a:lnTo>
                  <a:pt x="1135" y="158"/>
                </a:lnTo>
                <a:lnTo>
                  <a:pt x="1130" y="158"/>
                </a:lnTo>
                <a:close/>
                <a:moveTo>
                  <a:pt x="1123" y="113"/>
                </a:moveTo>
                <a:lnTo>
                  <a:pt x="1162" y="117"/>
                </a:lnTo>
                <a:lnTo>
                  <a:pt x="1128" y="142"/>
                </a:lnTo>
                <a:lnTo>
                  <a:pt x="1119" y="129"/>
                </a:lnTo>
                <a:lnTo>
                  <a:pt x="1125" y="129"/>
                </a:lnTo>
                <a:lnTo>
                  <a:pt x="1123" y="113"/>
                </a:lnTo>
                <a:close/>
                <a:moveTo>
                  <a:pt x="1123" y="142"/>
                </a:moveTo>
                <a:lnTo>
                  <a:pt x="1089" y="131"/>
                </a:lnTo>
                <a:lnTo>
                  <a:pt x="1114" y="129"/>
                </a:lnTo>
                <a:lnTo>
                  <a:pt x="1123" y="142"/>
                </a:lnTo>
                <a:close/>
                <a:moveTo>
                  <a:pt x="1082" y="131"/>
                </a:moveTo>
                <a:lnTo>
                  <a:pt x="1086" y="131"/>
                </a:lnTo>
                <a:lnTo>
                  <a:pt x="1081" y="149"/>
                </a:lnTo>
                <a:lnTo>
                  <a:pt x="1065" y="142"/>
                </a:lnTo>
                <a:lnTo>
                  <a:pt x="1082" y="128"/>
                </a:lnTo>
                <a:lnTo>
                  <a:pt x="1082" y="131"/>
                </a:lnTo>
                <a:close/>
                <a:moveTo>
                  <a:pt x="1081" y="152"/>
                </a:moveTo>
                <a:lnTo>
                  <a:pt x="1077" y="165"/>
                </a:lnTo>
                <a:lnTo>
                  <a:pt x="1017" y="181"/>
                </a:lnTo>
                <a:lnTo>
                  <a:pt x="1061" y="145"/>
                </a:lnTo>
                <a:lnTo>
                  <a:pt x="1081" y="152"/>
                </a:lnTo>
                <a:close/>
                <a:moveTo>
                  <a:pt x="1075" y="170"/>
                </a:moveTo>
                <a:lnTo>
                  <a:pt x="1073" y="177"/>
                </a:lnTo>
                <a:lnTo>
                  <a:pt x="1081" y="179"/>
                </a:lnTo>
                <a:lnTo>
                  <a:pt x="973" y="280"/>
                </a:lnTo>
                <a:lnTo>
                  <a:pt x="890" y="294"/>
                </a:lnTo>
                <a:lnTo>
                  <a:pt x="892" y="281"/>
                </a:lnTo>
                <a:lnTo>
                  <a:pt x="1010" y="186"/>
                </a:lnTo>
                <a:lnTo>
                  <a:pt x="1075" y="170"/>
                </a:lnTo>
                <a:close/>
                <a:moveTo>
                  <a:pt x="888" y="280"/>
                </a:moveTo>
                <a:lnTo>
                  <a:pt x="851" y="274"/>
                </a:lnTo>
                <a:lnTo>
                  <a:pt x="851" y="280"/>
                </a:lnTo>
                <a:lnTo>
                  <a:pt x="803" y="239"/>
                </a:lnTo>
                <a:lnTo>
                  <a:pt x="1001" y="188"/>
                </a:lnTo>
                <a:lnTo>
                  <a:pt x="888" y="280"/>
                </a:lnTo>
                <a:close/>
                <a:moveTo>
                  <a:pt x="849" y="283"/>
                </a:moveTo>
                <a:lnTo>
                  <a:pt x="847" y="304"/>
                </a:lnTo>
                <a:lnTo>
                  <a:pt x="782" y="329"/>
                </a:lnTo>
                <a:lnTo>
                  <a:pt x="713" y="283"/>
                </a:lnTo>
                <a:lnTo>
                  <a:pt x="717" y="281"/>
                </a:lnTo>
                <a:lnTo>
                  <a:pt x="711" y="262"/>
                </a:lnTo>
                <a:lnTo>
                  <a:pt x="800" y="239"/>
                </a:lnTo>
                <a:lnTo>
                  <a:pt x="849" y="283"/>
                </a:lnTo>
                <a:close/>
                <a:moveTo>
                  <a:pt x="671" y="296"/>
                </a:moveTo>
                <a:lnTo>
                  <a:pt x="710" y="283"/>
                </a:lnTo>
                <a:lnTo>
                  <a:pt x="779" y="331"/>
                </a:lnTo>
                <a:lnTo>
                  <a:pt x="584" y="405"/>
                </a:lnTo>
                <a:lnTo>
                  <a:pt x="669" y="292"/>
                </a:lnTo>
                <a:lnTo>
                  <a:pt x="671" y="296"/>
                </a:lnTo>
                <a:close/>
                <a:moveTo>
                  <a:pt x="575" y="407"/>
                </a:moveTo>
                <a:lnTo>
                  <a:pt x="572" y="409"/>
                </a:lnTo>
                <a:lnTo>
                  <a:pt x="572" y="400"/>
                </a:lnTo>
                <a:lnTo>
                  <a:pt x="570" y="400"/>
                </a:lnTo>
                <a:lnTo>
                  <a:pt x="662" y="296"/>
                </a:lnTo>
                <a:lnTo>
                  <a:pt x="575" y="407"/>
                </a:lnTo>
                <a:close/>
                <a:moveTo>
                  <a:pt x="551" y="441"/>
                </a:moveTo>
                <a:lnTo>
                  <a:pt x="531" y="465"/>
                </a:lnTo>
                <a:lnTo>
                  <a:pt x="544" y="441"/>
                </a:lnTo>
                <a:lnTo>
                  <a:pt x="551" y="441"/>
                </a:lnTo>
                <a:close/>
                <a:moveTo>
                  <a:pt x="556" y="441"/>
                </a:moveTo>
                <a:lnTo>
                  <a:pt x="568" y="442"/>
                </a:lnTo>
                <a:lnTo>
                  <a:pt x="607" y="485"/>
                </a:lnTo>
                <a:lnTo>
                  <a:pt x="507" y="524"/>
                </a:lnTo>
                <a:lnTo>
                  <a:pt x="524" y="483"/>
                </a:lnTo>
                <a:lnTo>
                  <a:pt x="556" y="441"/>
                </a:lnTo>
                <a:close/>
                <a:moveTo>
                  <a:pt x="503" y="520"/>
                </a:moveTo>
                <a:lnTo>
                  <a:pt x="503" y="511"/>
                </a:lnTo>
                <a:lnTo>
                  <a:pt x="514" y="499"/>
                </a:lnTo>
                <a:lnTo>
                  <a:pt x="503" y="520"/>
                </a:lnTo>
                <a:close/>
                <a:moveTo>
                  <a:pt x="485" y="561"/>
                </a:moveTo>
                <a:lnTo>
                  <a:pt x="429" y="688"/>
                </a:lnTo>
                <a:lnTo>
                  <a:pt x="420" y="688"/>
                </a:lnTo>
                <a:lnTo>
                  <a:pt x="473" y="562"/>
                </a:lnTo>
                <a:lnTo>
                  <a:pt x="485" y="561"/>
                </a:lnTo>
                <a:close/>
                <a:moveTo>
                  <a:pt x="346" y="856"/>
                </a:moveTo>
                <a:lnTo>
                  <a:pt x="318" y="852"/>
                </a:lnTo>
                <a:lnTo>
                  <a:pt x="318" y="859"/>
                </a:lnTo>
                <a:lnTo>
                  <a:pt x="288" y="835"/>
                </a:lnTo>
                <a:lnTo>
                  <a:pt x="395" y="736"/>
                </a:lnTo>
                <a:lnTo>
                  <a:pt x="346" y="856"/>
                </a:lnTo>
                <a:close/>
                <a:moveTo>
                  <a:pt x="316" y="863"/>
                </a:moveTo>
                <a:lnTo>
                  <a:pt x="309" y="900"/>
                </a:lnTo>
                <a:lnTo>
                  <a:pt x="316" y="900"/>
                </a:lnTo>
                <a:lnTo>
                  <a:pt x="259" y="964"/>
                </a:lnTo>
                <a:lnTo>
                  <a:pt x="226" y="916"/>
                </a:lnTo>
                <a:lnTo>
                  <a:pt x="240" y="907"/>
                </a:lnTo>
                <a:lnTo>
                  <a:pt x="229" y="888"/>
                </a:lnTo>
                <a:lnTo>
                  <a:pt x="286" y="836"/>
                </a:lnTo>
                <a:lnTo>
                  <a:pt x="316" y="863"/>
                </a:lnTo>
                <a:close/>
                <a:moveTo>
                  <a:pt x="226" y="886"/>
                </a:moveTo>
                <a:lnTo>
                  <a:pt x="220" y="875"/>
                </a:lnTo>
                <a:lnTo>
                  <a:pt x="238" y="796"/>
                </a:lnTo>
                <a:lnTo>
                  <a:pt x="282" y="835"/>
                </a:lnTo>
                <a:lnTo>
                  <a:pt x="226" y="886"/>
                </a:lnTo>
                <a:close/>
                <a:moveTo>
                  <a:pt x="208" y="928"/>
                </a:moveTo>
                <a:lnTo>
                  <a:pt x="222" y="918"/>
                </a:lnTo>
                <a:lnTo>
                  <a:pt x="256" y="967"/>
                </a:lnTo>
                <a:lnTo>
                  <a:pt x="173" y="1059"/>
                </a:lnTo>
                <a:lnTo>
                  <a:pt x="208" y="928"/>
                </a:lnTo>
                <a:close/>
                <a:moveTo>
                  <a:pt x="259" y="971"/>
                </a:moveTo>
                <a:lnTo>
                  <a:pt x="309" y="1042"/>
                </a:lnTo>
                <a:lnTo>
                  <a:pt x="300" y="1093"/>
                </a:lnTo>
                <a:lnTo>
                  <a:pt x="178" y="1187"/>
                </a:lnTo>
                <a:lnTo>
                  <a:pt x="146" y="1162"/>
                </a:lnTo>
                <a:lnTo>
                  <a:pt x="171" y="1068"/>
                </a:lnTo>
                <a:lnTo>
                  <a:pt x="259" y="971"/>
                </a:lnTo>
                <a:close/>
                <a:moveTo>
                  <a:pt x="150" y="1208"/>
                </a:moveTo>
                <a:lnTo>
                  <a:pt x="136" y="1206"/>
                </a:lnTo>
                <a:lnTo>
                  <a:pt x="146" y="1165"/>
                </a:lnTo>
                <a:lnTo>
                  <a:pt x="175" y="1188"/>
                </a:lnTo>
                <a:lnTo>
                  <a:pt x="150" y="1208"/>
                </a:lnTo>
                <a:close/>
                <a:moveTo>
                  <a:pt x="143" y="1160"/>
                </a:moveTo>
                <a:lnTo>
                  <a:pt x="130" y="1149"/>
                </a:lnTo>
                <a:lnTo>
                  <a:pt x="134" y="1112"/>
                </a:lnTo>
                <a:lnTo>
                  <a:pt x="132" y="1112"/>
                </a:lnTo>
                <a:lnTo>
                  <a:pt x="166" y="1075"/>
                </a:lnTo>
                <a:lnTo>
                  <a:pt x="143" y="1160"/>
                </a:lnTo>
                <a:close/>
                <a:moveTo>
                  <a:pt x="150" y="1211"/>
                </a:moveTo>
                <a:lnTo>
                  <a:pt x="178" y="1190"/>
                </a:lnTo>
                <a:lnTo>
                  <a:pt x="247" y="1245"/>
                </a:lnTo>
                <a:lnTo>
                  <a:pt x="247" y="1245"/>
                </a:lnTo>
                <a:lnTo>
                  <a:pt x="256" y="1294"/>
                </a:lnTo>
                <a:lnTo>
                  <a:pt x="263" y="1293"/>
                </a:lnTo>
                <a:lnTo>
                  <a:pt x="235" y="1369"/>
                </a:lnTo>
                <a:lnTo>
                  <a:pt x="146" y="1248"/>
                </a:lnTo>
                <a:lnTo>
                  <a:pt x="150" y="1211"/>
                </a:lnTo>
                <a:close/>
                <a:moveTo>
                  <a:pt x="236" y="1377"/>
                </a:moveTo>
                <a:lnTo>
                  <a:pt x="268" y="1418"/>
                </a:lnTo>
                <a:lnTo>
                  <a:pt x="254" y="1423"/>
                </a:lnTo>
                <a:lnTo>
                  <a:pt x="265" y="1446"/>
                </a:lnTo>
                <a:lnTo>
                  <a:pt x="190" y="1508"/>
                </a:lnTo>
                <a:lnTo>
                  <a:pt x="236" y="1377"/>
                </a:lnTo>
                <a:close/>
                <a:moveTo>
                  <a:pt x="266" y="1450"/>
                </a:moveTo>
                <a:lnTo>
                  <a:pt x="272" y="1461"/>
                </a:lnTo>
                <a:lnTo>
                  <a:pt x="282" y="1455"/>
                </a:lnTo>
                <a:lnTo>
                  <a:pt x="300" y="1575"/>
                </a:lnTo>
                <a:lnTo>
                  <a:pt x="201" y="1565"/>
                </a:lnTo>
                <a:lnTo>
                  <a:pt x="189" y="1538"/>
                </a:lnTo>
                <a:lnTo>
                  <a:pt x="178" y="1544"/>
                </a:lnTo>
                <a:lnTo>
                  <a:pt x="187" y="1515"/>
                </a:lnTo>
                <a:lnTo>
                  <a:pt x="266" y="1450"/>
                </a:lnTo>
                <a:close/>
                <a:moveTo>
                  <a:pt x="171" y="1593"/>
                </a:moveTo>
                <a:lnTo>
                  <a:pt x="180" y="1588"/>
                </a:lnTo>
                <a:lnTo>
                  <a:pt x="219" y="1655"/>
                </a:lnTo>
                <a:lnTo>
                  <a:pt x="169" y="1600"/>
                </a:lnTo>
                <a:lnTo>
                  <a:pt x="169" y="1591"/>
                </a:lnTo>
                <a:lnTo>
                  <a:pt x="171" y="1593"/>
                </a:lnTo>
                <a:close/>
                <a:moveTo>
                  <a:pt x="169" y="1605"/>
                </a:moveTo>
                <a:lnTo>
                  <a:pt x="228" y="1669"/>
                </a:lnTo>
                <a:lnTo>
                  <a:pt x="307" y="1802"/>
                </a:lnTo>
                <a:lnTo>
                  <a:pt x="242" y="1860"/>
                </a:lnTo>
                <a:lnTo>
                  <a:pt x="212" y="1846"/>
                </a:lnTo>
                <a:lnTo>
                  <a:pt x="166" y="1681"/>
                </a:lnTo>
                <a:lnTo>
                  <a:pt x="169" y="1605"/>
                </a:lnTo>
                <a:close/>
                <a:moveTo>
                  <a:pt x="309" y="1805"/>
                </a:moveTo>
                <a:lnTo>
                  <a:pt x="369" y="1906"/>
                </a:lnTo>
                <a:lnTo>
                  <a:pt x="362" y="1913"/>
                </a:lnTo>
                <a:lnTo>
                  <a:pt x="245" y="1862"/>
                </a:lnTo>
                <a:lnTo>
                  <a:pt x="309" y="1805"/>
                </a:lnTo>
                <a:close/>
                <a:moveTo>
                  <a:pt x="383" y="1892"/>
                </a:moveTo>
                <a:lnTo>
                  <a:pt x="372" y="1902"/>
                </a:lnTo>
                <a:lnTo>
                  <a:pt x="312" y="1802"/>
                </a:lnTo>
                <a:lnTo>
                  <a:pt x="319" y="1795"/>
                </a:lnTo>
                <a:lnTo>
                  <a:pt x="335" y="1809"/>
                </a:lnTo>
                <a:lnTo>
                  <a:pt x="342" y="1802"/>
                </a:lnTo>
                <a:lnTo>
                  <a:pt x="386" y="1895"/>
                </a:lnTo>
                <a:lnTo>
                  <a:pt x="386" y="1895"/>
                </a:lnTo>
                <a:lnTo>
                  <a:pt x="383" y="1892"/>
                </a:lnTo>
                <a:close/>
                <a:moveTo>
                  <a:pt x="392" y="1895"/>
                </a:moveTo>
                <a:lnTo>
                  <a:pt x="404" y="1823"/>
                </a:lnTo>
                <a:lnTo>
                  <a:pt x="556" y="1913"/>
                </a:lnTo>
                <a:lnTo>
                  <a:pt x="415" y="1922"/>
                </a:lnTo>
                <a:lnTo>
                  <a:pt x="395" y="1902"/>
                </a:lnTo>
                <a:lnTo>
                  <a:pt x="392" y="1895"/>
                </a:lnTo>
                <a:close/>
                <a:moveTo>
                  <a:pt x="399" y="1945"/>
                </a:moveTo>
                <a:lnTo>
                  <a:pt x="422" y="1968"/>
                </a:lnTo>
                <a:lnTo>
                  <a:pt x="466" y="2062"/>
                </a:lnTo>
                <a:lnTo>
                  <a:pt x="461" y="2065"/>
                </a:lnTo>
                <a:lnTo>
                  <a:pt x="397" y="2017"/>
                </a:lnTo>
                <a:lnTo>
                  <a:pt x="390" y="1956"/>
                </a:lnTo>
                <a:lnTo>
                  <a:pt x="399" y="1945"/>
                </a:lnTo>
                <a:close/>
                <a:moveTo>
                  <a:pt x="459" y="2069"/>
                </a:moveTo>
                <a:lnTo>
                  <a:pt x="447" y="2081"/>
                </a:lnTo>
                <a:lnTo>
                  <a:pt x="461" y="2093"/>
                </a:lnTo>
                <a:lnTo>
                  <a:pt x="413" y="2143"/>
                </a:lnTo>
                <a:lnTo>
                  <a:pt x="399" y="2021"/>
                </a:lnTo>
                <a:lnTo>
                  <a:pt x="459" y="2069"/>
                </a:lnTo>
                <a:close/>
                <a:moveTo>
                  <a:pt x="409" y="2146"/>
                </a:moveTo>
                <a:lnTo>
                  <a:pt x="404" y="2152"/>
                </a:lnTo>
                <a:lnTo>
                  <a:pt x="408" y="2139"/>
                </a:lnTo>
                <a:lnTo>
                  <a:pt x="409" y="2146"/>
                </a:lnTo>
                <a:close/>
                <a:moveTo>
                  <a:pt x="401" y="2162"/>
                </a:moveTo>
                <a:lnTo>
                  <a:pt x="404" y="2166"/>
                </a:lnTo>
                <a:lnTo>
                  <a:pt x="401" y="2164"/>
                </a:lnTo>
                <a:lnTo>
                  <a:pt x="401" y="2162"/>
                </a:lnTo>
                <a:close/>
                <a:moveTo>
                  <a:pt x="491" y="2095"/>
                </a:moveTo>
                <a:lnTo>
                  <a:pt x="496" y="2090"/>
                </a:lnTo>
                <a:lnTo>
                  <a:pt x="579" y="2131"/>
                </a:lnTo>
                <a:lnTo>
                  <a:pt x="657" y="2210"/>
                </a:lnTo>
                <a:lnTo>
                  <a:pt x="653" y="2219"/>
                </a:lnTo>
                <a:lnTo>
                  <a:pt x="565" y="2203"/>
                </a:lnTo>
                <a:lnTo>
                  <a:pt x="491" y="2095"/>
                </a:lnTo>
                <a:close/>
                <a:moveTo>
                  <a:pt x="683" y="2334"/>
                </a:moveTo>
                <a:lnTo>
                  <a:pt x="699" y="2318"/>
                </a:lnTo>
                <a:lnTo>
                  <a:pt x="711" y="2364"/>
                </a:lnTo>
                <a:lnTo>
                  <a:pt x="687" y="2357"/>
                </a:lnTo>
                <a:lnTo>
                  <a:pt x="683" y="2334"/>
                </a:lnTo>
                <a:close/>
                <a:moveTo>
                  <a:pt x="687" y="2256"/>
                </a:moveTo>
                <a:lnTo>
                  <a:pt x="690" y="2258"/>
                </a:lnTo>
                <a:lnTo>
                  <a:pt x="696" y="2242"/>
                </a:lnTo>
                <a:lnTo>
                  <a:pt x="738" y="2268"/>
                </a:lnTo>
                <a:lnTo>
                  <a:pt x="701" y="2309"/>
                </a:lnTo>
                <a:lnTo>
                  <a:pt x="687" y="2256"/>
                </a:lnTo>
                <a:close/>
                <a:moveTo>
                  <a:pt x="697" y="2237"/>
                </a:moveTo>
                <a:lnTo>
                  <a:pt x="703" y="2224"/>
                </a:lnTo>
                <a:lnTo>
                  <a:pt x="754" y="2214"/>
                </a:lnTo>
                <a:lnTo>
                  <a:pt x="761" y="2217"/>
                </a:lnTo>
                <a:lnTo>
                  <a:pt x="754" y="2230"/>
                </a:lnTo>
                <a:lnTo>
                  <a:pt x="766" y="2238"/>
                </a:lnTo>
                <a:lnTo>
                  <a:pt x="741" y="2267"/>
                </a:lnTo>
                <a:lnTo>
                  <a:pt x="697" y="2237"/>
                </a:lnTo>
                <a:close/>
                <a:moveTo>
                  <a:pt x="770" y="2240"/>
                </a:moveTo>
                <a:lnTo>
                  <a:pt x="787" y="2252"/>
                </a:lnTo>
                <a:lnTo>
                  <a:pt x="794" y="2242"/>
                </a:lnTo>
                <a:lnTo>
                  <a:pt x="907" y="2374"/>
                </a:lnTo>
                <a:lnTo>
                  <a:pt x="743" y="2268"/>
                </a:lnTo>
                <a:lnTo>
                  <a:pt x="770" y="2240"/>
                </a:lnTo>
                <a:close/>
                <a:moveTo>
                  <a:pt x="1017" y="2413"/>
                </a:moveTo>
                <a:lnTo>
                  <a:pt x="1107" y="2309"/>
                </a:lnTo>
                <a:lnTo>
                  <a:pt x="1111" y="2316"/>
                </a:lnTo>
                <a:lnTo>
                  <a:pt x="1135" y="2306"/>
                </a:lnTo>
                <a:lnTo>
                  <a:pt x="1206" y="2373"/>
                </a:lnTo>
                <a:lnTo>
                  <a:pt x="1017" y="2428"/>
                </a:lnTo>
                <a:lnTo>
                  <a:pt x="1017" y="2413"/>
                </a:lnTo>
                <a:close/>
                <a:moveTo>
                  <a:pt x="1139" y="2304"/>
                </a:moveTo>
                <a:lnTo>
                  <a:pt x="1148" y="2300"/>
                </a:lnTo>
                <a:lnTo>
                  <a:pt x="1144" y="2290"/>
                </a:lnTo>
                <a:lnTo>
                  <a:pt x="1194" y="2288"/>
                </a:lnTo>
                <a:lnTo>
                  <a:pt x="1277" y="2336"/>
                </a:lnTo>
                <a:lnTo>
                  <a:pt x="1278" y="2353"/>
                </a:lnTo>
                <a:lnTo>
                  <a:pt x="1209" y="2373"/>
                </a:lnTo>
                <a:lnTo>
                  <a:pt x="1139" y="2304"/>
                </a:lnTo>
                <a:close/>
                <a:moveTo>
                  <a:pt x="1278" y="2357"/>
                </a:moveTo>
                <a:lnTo>
                  <a:pt x="1280" y="2373"/>
                </a:lnTo>
                <a:lnTo>
                  <a:pt x="1317" y="2371"/>
                </a:lnTo>
                <a:lnTo>
                  <a:pt x="1351" y="2420"/>
                </a:lnTo>
                <a:lnTo>
                  <a:pt x="1328" y="2450"/>
                </a:lnTo>
                <a:lnTo>
                  <a:pt x="1294" y="2454"/>
                </a:lnTo>
                <a:lnTo>
                  <a:pt x="1213" y="2374"/>
                </a:lnTo>
                <a:lnTo>
                  <a:pt x="1278" y="2357"/>
                </a:lnTo>
                <a:close/>
                <a:moveTo>
                  <a:pt x="1333" y="2479"/>
                </a:moveTo>
                <a:lnTo>
                  <a:pt x="1395" y="2493"/>
                </a:lnTo>
                <a:lnTo>
                  <a:pt x="1395" y="2507"/>
                </a:lnTo>
                <a:lnTo>
                  <a:pt x="1315" y="2493"/>
                </a:lnTo>
                <a:lnTo>
                  <a:pt x="1335" y="2489"/>
                </a:lnTo>
                <a:lnTo>
                  <a:pt x="1333" y="2479"/>
                </a:lnTo>
                <a:close/>
                <a:moveTo>
                  <a:pt x="1404" y="2489"/>
                </a:moveTo>
                <a:lnTo>
                  <a:pt x="1383" y="2459"/>
                </a:lnTo>
                <a:lnTo>
                  <a:pt x="1522" y="2431"/>
                </a:lnTo>
                <a:lnTo>
                  <a:pt x="1443" y="2493"/>
                </a:lnTo>
                <a:lnTo>
                  <a:pt x="1443" y="2491"/>
                </a:lnTo>
                <a:lnTo>
                  <a:pt x="1404" y="2489"/>
                </a:lnTo>
                <a:close/>
                <a:moveTo>
                  <a:pt x="1381" y="2456"/>
                </a:moveTo>
                <a:lnTo>
                  <a:pt x="1356" y="2420"/>
                </a:lnTo>
                <a:lnTo>
                  <a:pt x="1423" y="2336"/>
                </a:lnTo>
                <a:lnTo>
                  <a:pt x="1533" y="2323"/>
                </a:lnTo>
                <a:lnTo>
                  <a:pt x="1596" y="2373"/>
                </a:lnTo>
                <a:lnTo>
                  <a:pt x="1529" y="2426"/>
                </a:lnTo>
                <a:lnTo>
                  <a:pt x="1381" y="2456"/>
                </a:lnTo>
                <a:close/>
                <a:moveTo>
                  <a:pt x="1600" y="2374"/>
                </a:moveTo>
                <a:lnTo>
                  <a:pt x="1619" y="2390"/>
                </a:lnTo>
                <a:lnTo>
                  <a:pt x="1612" y="2394"/>
                </a:lnTo>
                <a:lnTo>
                  <a:pt x="1617" y="2408"/>
                </a:lnTo>
                <a:lnTo>
                  <a:pt x="1536" y="2424"/>
                </a:lnTo>
                <a:lnTo>
                  <a:pt x="1600" y="2374"/>
                </a:lnTo>
                <a:close/>
                <a:moveTo>
                  <a:pt x="1656" y="2390"/>
                </a:moveTo>
                <a:lnTo>
                  <a:pt x="1711" y="2336"/>
                </a:lnTo>
                <a:lnTo>
                  <a:pt x="1750" y="2385"/>
                </a:lnTo>
                <a:lnTo>
                  <a:pt x="1660" y="2399"/>
                </a:lnTo>
                <a:lnTo>
                  <a:pt x="1656" y="2390"/>
                </a:lnTo>
                <a:close/>
                <a:moveTo>
                  <a:pt x="1713" y="2332"/>
                </a:moveTo>
                <a:lnTo>
                  <a:pt x="1768" y="2277"/>
                </a:lnTo>
                <a:lnTo>
                  <a:pt x="1859" y="2244"/>
                </a:lnTo>
                <a:lnTo>
                  <a:pt x="1902" y="2320"/>
                </a:lnTo>
                <a:lnTo>
                  <a:pt x="1859" y="2367"/>
                </a:lnTo>
                <a:lnTo>
                  <a:pt x="1753" y="2383"/>
                </a:lnTo>
                <a:lnTo>
                  <a:pt x="1713" y="2332"/>
                </a:lnTo>
                <a:close/>
                <a:moveTo>
                  <a:pt x="1863" y="2242"/>
                </a:moveTo>
                <a:lnTo>
                  <a:pt x="2013" y="2187"/>
                </a:lnTo>
                <a:lnTo>
                  <a:pt x="2017" y="2196"/>
                </a:lnTo>
                <a:lnTo>
                  <a:pt x="1905" y="2316"/>
                </a:lnTo>
                <a:lnTo>
                  <a:pt x="1863" y="2242"/>
                </a:lnTo>
                <a:close/>
                <a:moveTo>
                  <a:pt x="2017" y="2157"/>
                </a:moveTo>
                <a:lnTo>
                  <a:pt x="2001" y="2145"/>
                </a:lnTo>
                <a:lnTo>
                  <a:pt x="2055" y="2125"/>
                </a:lnTo>
                <a:lnTo>
                  <a:pt x="2045" y="2150"/>
                </a:lnTo>
                <a:lnTo>
                  <a:pt x="2017" y="2157"/>
                </a:lnTo>
                <a:close/>
                <a:moveTo>
                  <a:pt x="1997" y="2141"/>
                </a:moveTo>
                <a:lnTo>
                  <a:pt x="1918" y="2074"/>
                </a:lnTo>
                <a:lnTo>
                  <a:pt x="1979" y="1968"/>
                </a:lnTo>
                <a:lnTo>
                  <a:pt x="2006" y="1961"/>
                </a:lnTo>
                <a:lnTo>
                  <a:pt x="2087" y="2046"/>
                </a:lnTo>
                <a:lnTo>
                  <a:pt x="2057" y="2120"/>
                </a:lnTo>
                <a:lnTo>
                  <a:pt x="1997" y="2141"/>
                </a:lnTo>
                <a:close/>
                <a:moveTo>
                  <a:pt x="2091" y="2049"/>
                </a:moveTo>
                <a:lnTo>
                  <a:pt x="2119" y="2079"/>
                </a:lnTo>
                <a:lnTo>
                  <a:pt x="2107" y="2097"/>
                </a:lnTo>
                <a:lnTo>
                  <a:pt x="2110" y="2100"/>
                </a:lnTo>
                <a:lnTo>
                  <a:pt x="2063" y="2118"/>
                </a:lnTo>
                <a:lnTo>
                  <a:pt x="2091" y="2049"/>
                </a:lnTo>
                <a:close/>
                <a:moveTo>
                  <a:pt x="2133" y="2063"/>
                </a:moveTo>
                <a:lnTo>
                  <a:pt x="2123" y="2076"/>
                </a:lnTo>
                <a:lnTo>
                  <a:pt x="2093" y="2046"/>
                </a:lnTo>
                <a:lnTo>
                  <a:pt x="2176" y="1846"/>
                </a:lnTo>
                <a:lnTo>
                  <a:pt x="2200" y="1851"/>
                </a:lnTo>
                <a:lnTo>
                  <a:pt x="2200" y="1849"/>
                </a:lnTo>
                <a:lnTo>
                  <a:pt x="2225" y="1881"/>
                </a:lnTo>
                <a:lnTo>
                  <a:pt x="2144" y="2072"/>
                </a:lnTo>
                <a:lnTo>
                  <a:pt x="2133" y="2063"/>
                </a:lnTo>
                <a:close/>
                <a:moveTo>
                  <a:pt x="2154" y="2081"/>
                </a:moveTo>
                <a:lnTo>
                  <a:pt x="2281" y="1984"/>
                </a:lnTo>
                <a:lnTo>
                  <a:pt x="2292" y="1994"/>
                </a:lnTo>
                <a:lnTo>
                  <a:pt x="2161" y="2086"/>
                </a:lnTo>
                <a:lnTo>
                  <a:pt x="2154" y="2081"/>
                </a:lnTo>
                <a:close/>
                <a:moveTo>
                  <a:pt x="2319" y="1956"/>
                </a:moveTo>
                <a:lnTo>
                  <a:pt x="2319" y="1956"/>
                </a:lnTo>
                <a:lnTo>
                  <a:pt x="2319" y="1956"/>
                </a:lnTo>
                <a:lnTo>
                  <a:pt x="2319" y="1956"/>
                </a:lnTo>
                <a:close/>
                <a:moveTo>
                  <a:pt x="2322" y="1959"/>
                </a:moveTo>
                <a:lnTo>
                  <a:pt x="2326" y="1950"/>
                </a:lnTo>
                <a:lnTo>
                  <a:pt x="2347" y="1933"/>
                </a:lnTo>
                <a:lnTo>
                  <a:pt x="2326" y="1963"/>
                </a:lnTo>
                <a:lnTo>
                  <a:pt x="2322" y="1959"/>
                </a:lnTo>
                <a:close/>
                <a:moveTo>
                  <a:pt x="2320" y="1950"/>
                </a:moveTo>
                <a:lnTo>
                  <a:pt x="2317" y="1954"/>
                </a:lnTo>
                <a:lnTo>
                  <a:pt x="2313" y="1948"/>
                </a:lnTo>
                <a:lnTo>
                  <a:pt x="2299" y="1963"/>
                </a:lnTo>
                <a:lnTo>
                  <a:pt x="2230" y="1879"/>
                </a:lnTo>
                <a:lnTo>
                  <a:pt x="2266" y="1802"/>
                </a:lnTo>
                <a:lnTo>
                  <a:pt x="2287" y="1800"/>
                </a:lnTo>
                <a:lnTo>
                  <a:pt x="2345" y="1874"/>
                </a:lnTo>
                <a:lnTo>
                  <a:pt x="2320" y="1950"/>
                </a:lnTo>
                <a:close/>
                <a:moveTo>
                  <a:pt x="2251" y="1759"/>
                </a:moveTo>
                <a:lnTo>
                  <a:pt x="2280" y="1733"/>
                </a:lnTo>
                <a:lnTo>
                  <a:pt x="2274" y="1759"/>
                </a:lnTo>
                <a:lnTo>
                  <a:pt x="2251" y="1759"/>
                </a:lnTo>
                <a:close/>
                <a:moveTo>
                  <a:pt x="2246" y="1759"/>
                </a:moveTo>
                <a:lnTo>
                  <a:pt x="2206" y="1729"/>
                </a:lnTo>
                <a:lnTo>
                  <a:pt x="2255" y="1521"/>
                </a:lnTo>
                <a:lnTo>
                  <a:pt x="2324" y="1464"/>
                </a:lnTo>
                <a:lnTo>
                  <a:pt x="2329" y="1476"/>
                </a:lnTo>
                <a:lnTo>
                  <a:pt x="2331" y="1475"/>
                </a:lnTo>
                <a:lnTo>
                  <a:pt x="2281" y="1726"/>
                </a:lnTo>
                <a:lnTo>
                  <a:pt x="2246" y="1759"/>
                </a:lnTo>
                <a:close/>
                <a:moveTo>
                  <a:pt x="2440" y="1568"/>
                </a:moveTo>
                <a:lnTo>
                  <a:pt x="2368" y="1475"/>
                </a:lnTo>
                <a:lnTo>
                  <a:pt x="2444" y="1537"/>
                </a:lnTo>
                <a:lnTo>
                  <a:pt x="2440" y="1568"/>
                </a:lnTo>
                <a:close/>
                <a:moveTo>
                  <a:pt x="2444" y="1575"/>
                </a:moveTo>
                <a:lnTo>
                  <a:pt x="2444" y="1575"/>
                </a:lnTo>
                <a:lnTo>
                  <a:pt x="2444" y="1575"/>
                </a:lnTo>
                <a:lnTo>
                  <a:pt x="2444" y="1575"/>
                </a:lnTo>
                <a:lnTo>
                  <a:pt x="2444" y="1575"/>
                </a:lnTo>
                <a:close/>
                <a:moveTo>
                  <a:pt x="2446" y="1567"/>
                </a:moveTo>
                <a:lnTo>
                  <a:pt x="2448" y="1540"/>
                </a:lnTo>
                <a:lnTo>
                  <a:pt x="2458" y="1549"/>
                </a:lnTo>
                <a:lnTo>
                  <a:pt x="2446" y="1567"/>
                </a:lnTo>
                <a:close/>
                <a:moveTo>
                  <a:pt x="2460" y="1545"/>
                </a:moveTo>
                <a:lnTo>
                  <a:pt x="2449" y="1537"/>
                </a:lnTo>
                <a:lnTo>
                  <a:pt x="2470" y="1328"/>
                </a:lnTo>
                <a:lnTo>
                  <a:pt x="2472" y="1528"/>
                </a:lnTo>
                <a:lnTo>
                  <a:pt x="2460" y="1545"/>
                </a:lnTo>
                <a:close/>
                <a:moveTo>
                  <a:pt x="2470" y="1286"/>
                </a:moveTo>
                <a:lnTo>
                  <a:pt x="2444" y="1533"/>
                </a:lnTo>
                <a:lnTo>
                  <a:pt x="2359" y="1464"/>
                </a:lnTo>
                <a:lnTo>
                  <a:pt x="2357" y="1462"/>
                </a:lnTo>
                <a:lnTo>
                  <a:pt x="2366" y="1459"/>
                </a:lnTo>
                <a:lnTo>
                  <a:pt x="2352" y="1429"/>
                </a:lnTo>
                <a:lnTo>
                  <a:pt x="2463" y="1217"/>
                </a:lnTo>
                <a:lnTo>
                  <a:pt x="2469" y="1222"/>
                </a:lnTo>
                <a:lnTo>
                  <a:pt x="2470" y="1286"/>
                </a:lnTo>
                <a:close/>
                <a:moveTo>
                  <a:pt x="2478" y="1222"/>
                </a:moveTo>
                <a:lnTo>
                  <a:pt x="2474" y="1250"/>
                </a:lnTo>
                <a:lnTo>
                  <a:pt x="2474" y="1225"/>
                </a:lnTo>
                <a:lnTo>
                  <a:pt x="2478" y="1222"/>
                </a:lnTo>
                <a:close/>
                <a:moveTo>
                  <a:pt x="2478" y="1174"/>
                </a:moveTo>
                <a:lnTo>
                  <a:pt x="2478" y="1171"/>
                </a:lnTo>
                <a:lnTo>
                  <a:pt x="2483" y="1174"/>
                </a:lnTo>
                <a:lnTo>
                  <a:pt x="2481" y="1178"/>
                </a:lnTo>
                <a:lnTo>
                  <a:pt x="2478" y="1174"/>
                </a:lnTo>
                <a:close/>
                <a:moveTo>
                  <a:pt x="2472" y="1130"/>
                </a:moveTo>
                <a:lnTo>
                  <a:pt x="2430" y="1084"/>
                </a:lnTo>
                <a:lnTo>
                  <a:pt x="2343" y="858"/>
                </a:lnTo>
                <a:lnTo>
                  <a:pt x="2350" y="858"/>
                </a:lnTo>
                <a:lnTo>
                  <a:pt x="2352" y="847"/>
                </a:lnTo>
                <a:lnTo>
                  <a:pt x="2430" y="893"/>
                </a:lnTo>
                <a:lnTo>
                  <a:pt x="2478" y="1119"/>
                </a:lnTo>
                <a:lnTo>
                  <a:pt x="2472" y="1130"/>
                </a:lnTo>
                <a:close/>
                <a:moveTo>
                  <a:pt x="2352" y="844"/>
                </a:moveTo>
                <a:lnTo>
                  <a:pt x="2356" y="821"/>
                </a:lnTo>
                <a:lnTo>
                  <a:pt x="2391" y="780"/>
                </a:lnTo>
                <a:lnTo>
                  <a:pt x="2402" y="792"/>
                </a:lnTo>
                <a:lnTo>
                  <a:pt x="2409" y="787"/>
                </a:lnTo>
                <a:lnTo>
                  <a:pt x="2430" y="890"/>
                </a:lnTo>
                <a:lnTo>
                  <a:pt x="2352" y="844"/>
                </a:lnTo>
                <a:close/>
                <a:moveTo>
                  <a:pt x="2326" y="693"/>
                </a:moveTo>
                <a:lnTo>
                  <a:pt x="2147" y="552"/>
                </a:lnTo>
                <a:lnTo>
                  <a:pt x="2151" y="547"/>
                </a:lnTo>
                <a:lnTo>
                  <a:pt x="2304" y="601"/>
                </a:lnTo>
                <a:lnTo>
                  <a:pt x="2297" y="621"/>
                </a:lnTo>
                <a:lnTo>
                  <a:pt x="2322" y="630"/>
                </a:lnTo>
                <a:lnTo>
                  <a:pt x="2326" y="693"/>
                </a:lnTo>
                <a:close/>
                <a:moveTo>
                  <a:pt x="2304" y="598"/>
                </a:moveTo>
                <a:lnTo>
                  <a:pt x="2154" y="545"/>
                </a:lnTo>
                <a:lnTo>
                  <a:pt x="2161" y="534"/>
                </a:lnTo>
                <a:lnTo>
                  <a:pt x="2144" y="520"/>
                </a:lnTo>
                <a:lnTo>
                  <a:pt x="2191" y="471"/>
                </a:lnTo>
                <a:lnTo>
                  <a:pt x="2301" y="585"/>
                </a:lnTo>
                <a:lnTo>
                  <a:pt x="2306" y="594"/>
                </a:lnTo>
                <a:lnTo>
                  <a:pt x="2304" y="598"/>
                </a:lnTo>
                <a:close/>
                <a:moveTo>
                  <a:pt x="2197" y="460"/>
                </a:moveTo>
                <a:lnTo>
                  <a:pt x="2193" y="465"/>
                </a:lnTo>
                <a:lnTo>
                  <a:pt x="2107" y="373"/>
                </a:lnTo>
                <a:lnTo>
                  <a:pt x="2191" y="425"/>
                </a:lnTo>
                <a:lnTo>
                  <a:pt x="2177" y="437"/>
                </a:lnTo>
                <a:lnTo>
                  <a:pt x="2197" y="460"/>
                </a:lnTo>
                <a:close/>
                <a:moveTo>
                  <a:pt x="2190" y="467"/>
                </a:moveTo>
                <a:lnTo>
                  <a:pt x="2140" y="517"/>
                </a:lnTo>
                <a:lnTo>
                  <a:pt x="2128" y="506"/>
                </a:lnTo>
                <a:lnTo>
                  <a:pt x="2115" y="522"/>
                </a:lnTo>
                <a:lnTo>
                  <a:pt x="2112" y="517"/>
                </a:lnTo>
                <a:lnTo>
                  <a:pt x="2112" y="504"/>
                </a:lnTo>
                <a:lnTo>
                  <a:pt x="2103" y="506"/>
                </a:lnTo>
                <a:lnTo>
                  <a:pt x="2085" y="481"/>
                </a:lnTo>
                <a:lnTo>
                  <a:pt x="2057" y="343"/>
                </a:lnTo>
                <a:lnTo>
                  <a:pt x="2093" y="364"/>
                </a:lnTo>
                <a:lnTo>
                  <a:pt x="2190" y="467"/>
                </a:lnTo>
                <a:close/>
                <a:moveTo>
                  <a:pt x="2055" y="338"/>
                </a:moveTo>
                <a:lnTo>
                  <a:pt x="2055" y="336"/>
                </a:lnTo>
                <a:lnTo>
                  <a:pt x="2063" y="333"/>
                </a:lnTo>
                <a:lnTo>
                  <a:pt x="2082" y="354"/>
                </a:lnTo>
                <a:lnTo>
                  <a:pt x="2055" y="338"/>
                </a:lnTo>
                <a:close/>
                <a:moveTo>
                  <a:pt x="2025" y="320"/>
                </a:moveTo>
                <a:lnTo>
                  <a:pt x="2017" y="313"/>
                </a:lnTo>
                <a:lnTo>
                  <a:pt x="2022" y="315"/>
                </a:lnTo>
                <a:lnTo>
                  <a:pt x="2025" y="320"/>
                </a:lnTo>
                <a:close/>
                <a:moveTo>
                  <a:pt x="2031" y="327"/>
                </a:moveTo>
                <a:lnTo>
                  <a:pt x="2043" y="345"/>
                </a:lnTo>
                <a:lnTo>
                  <a:pt x="2050" y="340"/>
                </a:lnTo>
                <a:lnTo>
                  <a:pt x="2052" y="340"/>
                </a:lnTo>
                <a:lnTo>
                  <a:pt x="2080" y="474"/>
                </a:lnTo>
                <a:lnTo>
                  <a:pt x="1949" y="306"/>
                </a:lnTo>
                <a:lnTo>
                  <a:pt x="2006" y="313"/>
                </a:lnTo>
                <a:lnTo>
                  <a:pt x="2031" y="327"/>
                </a:lnTo>
                <a:close/>
                <a:moveTo>
                  <a:pt x="1946" y="303"/>
                </a:moveTo>
                <a:lnTo>
                  <a:pt x="1918" y="264"/>
                </a:lnTo>
                <a:lnTo>
                  <a:pt x="1921" y="260"/>
                </a:lnTo>
                <a:lnTo>
                  <a:pt x="1997" y="308"/>
                </a:lnTo>
                <a:lnTo>
                  <a:pt x="1946" y="303"/>
                </a:lnTo>
                <a:close/>
                <a:moveTo>
                  <a:pt x="1872" y="237"/>
                </a:moveTo>
                <a:lnTo>
                  <a:pt x="1783" y="214"/>
                </a:lnTo>
                <a:lnTo>
                  <a:pt x="1748" y="142"/>
                </a:lnTo>
                <a:lnTo>
                  <a:pt x="1752" y="142"/>
                </a:lnTo>
                <a:lnTo>
                  <a:pt x="1879" y="232"/>
                </a:lnTo>
                <a:lnTo>
                  <a:pt x="1872" y="237"/>
                </a:lnTo>
                <a:close/>
                <a:moveTo>
                  <a:pt x="1722" y="151"/>
                </a:moveTo>
                <a:lnTo>
                  <a:pt x="1745" y="144"/>
                </a:lnTo>
                <a:lnTo>
                  <a:pt x="1778" y="212"/>
                </a:lnTo>
                <a:lnTo>
                  <a:pt x="1536" y="151"/>
                </a:lnTo>
                <a:lnTo>
                  <a:pt x="1538" y="142"/>
                </a:lnTo>
                <a:lnTo>
                  <a:pt x="1715" y="128"/>
                </a:lnTo>
                <a:lnTo>
                  <a:pt x="1722" y="151"/>
                </a:lnTo>
                <a:close/>
                <a:moveTo>
                  <a:pt x="1533" y="170"/>
                </a:moveTo>
                <a:lnTo>
                  <a:pt x="1529" y="168"/>
                </a:lnTo>
                <a:lnTo>
                  <a:pt x="1531" y="166"/>
                </a:lnTo>
                <a:lnTo>
                  <a:pt x="1533" y="170"/>
                </a:lnTo>
                <a:close/>
                <a:moveTo>
                  <a:pt x="1444" y="149"/>
                </a:moveTo>
                <a:lnTo>
                  <a:pt x="1139" y="158"/>
                </a:lnTo>
                <a:lnTo>
                  <a:pt x="1132" y="149"/>
                </a:lnTo>
                <a:lnTo>
                  <a:pt x="1134" y="144"/>
                </a:lnTo>
                <a:lnTo>
                  <a:pt x="1132" y="144"/>
                </a:lnTo>
                <a:lnTo>
                  <a:pt x="1167" y="117"/>
                </a:lnTo>
                <a:lnTo>
                  <a:pt x="1441" y="145"/>
                </a:lnTo>
                <a:lnTo>
                  <a:pt x="1444" y="149"/>
                </a:lnTo>
                <a:close/>
                <a:moveTo>
                  <a:pt x="1167" y="113"/>
                </a:moveTo>
                <a:lnTo>
                  <a:pt x="1123" y="110"/>
                </a:lnTo>
                <a:lnTo>
                  <a:pt x="1123" y="106"/>
                </a:lnTo>
                <a:lnTo>
                  <a:pt x="1217" y="80"/>
                </a:lnTo>
                <a:lnTo>
                  <a:pt x="1167" y="113"/>
                </a:lnTo>
                <a:close/>
                <a:moveTo>
                  <a:pt x="1081" y="124"/>
                </a:moveTo>
                <a:lnTo>
                  <a:pt x="1061" y="140"/>
                </a:lnTo>
                <a:lnTo>
                  <a:pt x="1031" y="128"/>
                </a:lnTo>
                <a:lnTo>
                  <a:pt x="1081" y="117"/>
                </a:lnTo>
                <a:lnTo>
                  <a:pt x="1081" y="124"/>
                </a:lnTo>
                <a:close/>
                <a:moveTo>
                  <a:pt x="1058" y="144"/>
                </a:moveTo>
                <a:lnTo>
                  <a:pt x="1008" y="182"/>
                </a:lnTo>
                <a:lnTo>
                  <a:pt x="800" y="235"/>
                </a:lnTo>
                <a:lnTo>
                  <a:pt x="770" y="209"/>
                </a:lnTo>
                <a:lnTo>
                  <a:pt x="810" y="179"/>
                </a:lnTo>
                <a:lnTo>
                  <a:pt x="1024" y="129"/>
                </a:lnTo>
                <a:lnTo>
                  <a:pt x="1058" y="144"/>
                </a:lnTo>
                <a:close/>
                <a:moveTo>
                  <a:pt x="768" y="205"/>
                </a:moveTo>
                <a:lnTo>
                  <a:pt x="771" y="189"/>
                </a:lnTo>
                <a:lnTo>
                  <a:pt x="802" y="182"/>
                </a:lnTo>
                <a:lnTo>
                  <a:pt x="768" y="205"/>
                </a:lnTo>
                <a:close/>
                <a:moveTo>
                  <a:pt x="756" y="214"/>
                </a:moveTo>
                <a:lnTo>
                  <a:pt x="706" y="250"/>
                </a:lnTo>
                <a:lnTo>
                  <a:pt x="706" y="246"/>
                </a:lnTo>
                <a:lnTo>
                  <a:pt x="736" y="211"/>
                </a:lnTo>
                <a:lnTo>
                  <a:pt x="756" y="214"/>
                </a:lnTo>
                <a:close/>
                <a:moveTo>
                  <a:pt x="667" y="283"/>
                </a:moveTo>
                <a:lnTo>
                  <a:pt x="565" y="400"/>
                </a:lnTo>
                <a:lnTo>
                  <a:pt x="531" y="396"/>
                </a:lnTo>
                <a:lnTo>
                  <a:pt x="530" y="410"/>
                </a:lnTo>
                <a:lnTo>
                  <a:pt x="468" y="389"/>
                </a:lnTo>
                <a:lnTo>
                  <a:pt x="666" y="280"/>
                </a:lnTo>
                <a:lnTo>
                  <a:pt x="667" y="283"/>
                </a:lnTo>
                <a:close/>
                <a:moveTo>
                  <a:pt x="538" y="441"/>
                </a:moveTo>
                <a:lnTo>
                  <a:pt x="521" y="481"/>
                </a:lnTo>
                <a:lnTo>
                  <a:pt x="498" y="509"/>
                </a:lnTo>
                <a:lnTo>
                  <a:pt x="462" y="513"/>
                </a:lnTo>
                <a:lnTo>
                  <a:pt x="447" y="497"/>
                </a:lnTo>
                <a:lnTo>
                  <a:pt x="528" y="439"/>
                </a:lnTo>
                <a:lnTo>
                  <a:pt x="528" y="439"/>
                </a:lnTo>
                <a:lnTo>
                  <a:pt x="538" y="441"/>
                </a:lnTo>
                <a:close/>
                <a:moveTo>
                  <a:pt x="461" y="562"/>
                </a:moveTo>
                <a:lnTo>
                  <a:pt x="468" y="562"/>
                </a:lnTo>
                <a:lnTo>
                  <a:pt x="415" y="690"/>
                </a:lnTo>
                <a:lnTo>
                  <a:pt x="399" y="692"/>
                </a:lnTo>
                <a:lnTo>
                  <a:pt x="399" y="693"/>
                </a:lnTo>
                <a:lnTo>
                  <a:pt x="337" y="654"/>
                </a:lnTo>
                <a:lnTo>
                  <a:pt x="459" y="557"/>
                </a:lnTo>
                <a:lnTo>
                  <a:pt x="461" y="562"/>
                </a:lnTo>
                <a:close/>
                <a:moveTo>
                  <a:pt x="399" y="697"/>
                </a:moveTo>
                <a:lnTo>
                  <a:pt x="402" y="720"/>
                </a:lnTo>
                <a:lnTo>
                  <a:pt x="399" y="729"/>
                </a:lnTo>
                <a:lnTo>
                  <a:pt x="286" y="831"/>
                </a:lnTo>
                <a:lnTo>
                  <a:pt x="240" y="792"/>
                </a:lnTo>
                <a:lnTo>
                  <a:pt x="258" y="718"/>
                </a:lnTo>
                <a:lnTo>
                  <a:pt x="334" y="656"/>
                </a:lnTo>
                <a:lnTo>
                  <a:pt x="399" y="697"/>
                </a:lnTo>
                <a:close/>
                <a:moveTo>
                  <a:pt x="252" y="716"/>
                </a:moveTo>
                <a:lnTo>
                  <a:pt x="219" y="743"/>
                </a:lnTo>
                <a:lnTo>
                  <a:pt x="215" y="741"/>
                </a:lnTo>
                <a:lnTo>
                  <a:pt x="270" y="640"/>
                </a:lnTo>
                <a:lnTo>
                  <a:pt x="252" y="716"/>
                </a:lnTo>
                <a:close/>
                <a:moveTo>
                  <a:pt x="250" y="723"/>
                </a:moveTo>
                <a:lnTo>
                  <a:pt x="236" y="789"/>
                </a:lnTo>
                <a:lnTo>
                  <a:pt x="220" y="775"/>
                </a:lnTo>
                <a:lnTo>
                  <a:pt x="231" y="748"/>
                </a:lnTo>
                <a:lnTo>
                  <a:pt x="224" y="745"/>
                </a:lnTo>
                <a:lnTo>
                  <a:pt x="250" y="723"/>
                </a:lnTo>
                <a:close/>
                <a:moveTo>
                  <a:pt x="213" y="791"/>
                </a:moveTo>
                <a:lnTo>
                  <a:pt x="219" y="778"/>
                </a:lnTo>
                <a:lnTo>
                  <a:pt x="235" y="792"/>
                </a:lnTo>
                <a:lnTo>
                  <a:pt x="215" y="875"/>
                </a:lnTo>
                <a:lnTo>
                  <a:pt x="183" y="895"/>
                </a:lnTo>
                <a:lnTo>
                  <a:pt x="190" y="907"/>
                </a:lnTo>
                <a:lnTo>
                  <a:pt x="164" y="916"/>
                </a:lnTo>
                <a:lnTo>
                  <a:pt x="198" y="783"/>
                </a:lnTo>
                <a:lnTo>
                  <a:pt x="213" y="791"/>
                </a:lnTo>
                <a:close/>
                <a:moveTo>
                  <a:pt x="116" y="1158"/>
                </a:moveTo>
                <a:lnTo>
                  <a:pt x="123" y="1204"/>
                </a:lnTo>
                <a:lnTo>
                  <a:pt x="122" y="1204"/>
                </a:lnTo>
                <a:lnTo>
                  <a:pt x="115" y="1158"/>
                </a:lnTo>
                <a:lnTo>
                  <a:pt x="116" y="1158"/>
                </a:lnTo>
                <a:close/>
                <a:moveTo>
                  <a:pt x="143" y="1248"/>
                </a:moveTo>
                <a:lnTo>
                  <a:pt x="233" y="1372"/>
                </a:lnTo>
                <a:lnTo>
                  <a:pt x="182" y="1515"/>
                </a:lnTo>
                <a:lnTo>
                  <a:pt x="166" y="1529"/>
                </a:lnTo>
                <a:lnTo>
                  <a:pt x="130" y="1277"/>
                </a:lnTo>
                <a:lnTo>
                  <a:pt x="130" y="1247"/>
                </a:lnTo>
                <a:lnTo>
                  <a:pt x="143" y="1248"/>
                </a:lnTo>
                <a:close/>
                <a:moveTo>
                  <a:pt x="129" y="1545"/>
                </a:moveTo>
                <a:lnTo>
                  <a:pt x="125" y="1544"/>
                </a:lnTo>
                <a:lnTo>
                  <a:pt x="109" y="1505"/>
                </a:lnTo>
                <a:lnTo>
                  <a:pt x="127" y="1522"/>
                </a:lnTo>
                <a:lnTo>
                  <a:pt x="129" y="1545"/>
                </a:lnTo>
                <a:close/>
                <a:moveTo>
                  <a:pt x="141" y="1554"/>
                </a:moveTo>
                <a:lnTo>
                  <a:pt x="150" y="1547"/>
                </a:lnTo>
                <a:lnTo>
                  <a:pt x="157" y="1552"/>
                </a:lnTo>
                <a:lnTo>
                  <a:pt x="152" y="1556"/>
                </a:lnTo>
                <a:lnTo>
                  <a:pt x="164" y="1581"/>
                </a:lnTo>
                <a:lnTo>
                  <a:pt x="164" y="1595"/>
                </a:lnTo>
                <a:lnTo>
                  <a:pt x="141" y="1570"/>
                </a:lnTo>
                <a:lnTo>
                  <a:pt x="150" y="1560"/>
                </a:lnTo>
                <a:lnTo>
                  <a:pt x="141" y="1554"/>
                </a:lnTo>
                <a:close/>
                <a:moveTo>
                  <a:pt x="139" y="1574"/>
                </a:moveTo>
                <a:lnTo>
                  <a:pt x="164" y="1600"/>
                </a:lnTo>
                <a:lnTo>
                  <a:pt x="162" y="1666"/>
                </a:lnTo>
                <a:lnTo>
                  <a:pt x="137" y="1577"/>
                </a:lnTo>
                <a:lnTo>
                  <a:pt x="139" y="1574"/>
                </a:lnTo>
                <a:close/>
                <a:moveTo>
                  <a:pt x="208" y="1849"/>
                </a:moveTo>
                <a:lnTo>
                  <a:pt x="210" y="1860"/>
                </a:lnTo>
                <a:lnTo>
                  <a:pt x="208" y="1864"/>
                </a:lnTo>
                <a:lnTo>
                  <a:pt x="194" y="1842"/>
                </a:lnTo>
                <a:lnTo>
                  <a:pt x="208" y="1849"/>
                </a:lnTo>
                <a:close/>
                <a:moveTo>
                  <a:pt x="213" y="1851"/>
                </a:moveTo>
                <a:lnTo>
                  <a:pt x="217" y="1853"/>
                </a:lnTo>
                <a:lnTo>
                  <a:pt x="213" y="1857"/>
                </a:lnTo>
                <a:lnTo>
                  <a:pt x="213" y="1851"/>
                </a:lnTo>
                <a:close/>
                <a:moveTo>
                  <a:pt x="222" y="1855"/>
                </a:moveTo>
                <a:lnTo>
                  <a:pt x="238" y="1864"/>
                </a:lnTo>
                <a:lnTo>
                  <a:pt x="235" y="1867"/>
                </a:lnTo>
                <a:lnTo>
                  <a:pt x="222" y="1855"/>
                </a:lnTo>
                <a:close/>
                <a:moveTo>
                  <a:pt x="236" y="1869"/>
                </a:moveTo>
                <a:lnTo>
                  <a:pt x="242" y="1864"/>
                </a:lnTo>
                <a:lnTo>
                  <a:pt x="358" y="1917"/>
                </a:lnTo>
                <a:lnTo>
                  <a:pt x="349" y="1927"/>
                </a:lnTo>
                <a:lnTo>
                  <a:pt x="385" y="1961"/>
                </a:lnTo>
                <a:lnTo>
                  <a:pt x="385" y="1959"/>
                </a:lnTo>
                <a:lnTo>
                  <a:pt x="392" y="2012"/>
                </a:lnTo>
                <a:lnTo>
                  <a:pt x="236" y="1894"/>
                </a:lnTo>
                <a:lnTo>
                  <a:pt x="249" y="1879"/>
                </a:lnTo>
                <a:lnTo>
                  <a:pt x="236" y="1869"/>
                </a:lnTo>
                <a:close/>
                <a:moveTo>
                  <a:pt x="235" y="1895"/>
                </a:moveTo>
                <a:lnTo>
                  <a:pt x="392" y="2017"/>
                </a:lnTo>
                <a:lnTo>
                  <a:pt x="408" y="2139"/>
                </a:lnTo>
                <a:lnTo>
                  <a:pt x="385" y="2132"/>
                </a:lnTo>
                <a:lnTo>
                  <a:pt x="316" y="2039"/>
                </a:lnTo>
                <a:lnTo>
                  <a:pt x="233" y="1899"/>
                </a:lnTo>
                <a:lnTo>
                  <a:pt x="235" y="1895"/>
                </a:lnTo>
                <a:close/>
                <a:moveTo>
                  <a:pt x="399" y="2169"/>
                </a:moveTo>
                <a:lnTo>
                  <a:pt x="399" y="2168"/>
                </a:lnTo>
                <a:lnTo>
                  <a:pt x="402" y="2169"/>
                </a:lnTo>
                <a:lnTo>
                  <a:pt x="401" y="2169"/>
                </a:lnTo>
                <a:lnTo>
                  <a:pt x="399" y="2169"/>
                </a:lnTo>
                <a:close/>
                <a:moveTo>
                  <a:pt x="688" y="2360"/>
                </a:moveTo>
                <a:lnTo>
                  <a:pt x="713" y="2369"/>
                </a:lnTo>
                <a:lnTo>
                  <a:pt x="719" y="2394"/>
                </a:lnTo>
                <a:lnTo>
                  <a:pt x="688" y="2369"/>
                </a:lnTo>
                <a:lnTo>
                  <a:pt x="690" y="2367"/>
                </a:lnTo>
                <a:lnTo>
                  <a:pt x="688" y="2360"/>
                </a:lnTo>
                <a:close/>
                <a:moveTo>
                  <a:pt x="717" y="2366"/>
                </a:moveTo>
                <a:lnTo>
                  <a:pt x="703" y="2313"/>
                </a:lnTo>
                <a:lnTo>
                  <a:pt x="741" y="2270"/>
                </a:lnTo>
                <a:lnTo>
                  <a:pt x="918" y="2387"/>
                </a:lnTo>
                <a:lnTo>
                  <a:pt x="955" y="2429"/>
                </a:lnTo>
                <a:lnTo>
                  <a:pt x="950" y="2431"/>
                </a:lnTo>
                <a:lnTo>
                  <a:pt x="909" y="2429"/>
                </a:lnTo>
                <a:lnTo>
                  <a:pt x="717" y="2366"/>
                </a:lnTo>
                <a:close/>
                <a:moveTo>
                  <a:pt x="945" y="2436"/>
                </a:moveTo>
                <a:lnTo>
                  <a:pt x="946" y="2442"/>
                </a:lnTo>
                <a:lnTo>
                  <a:pt x="927" y="2435"/>
                </a:lnTo>
                <a:lnTo>
                  <a:pt x="945" y="2436"/>
                </a:lnTo>
                <a:close/>
                <a:moveTo>
                  <a:pt x="1015" y="2440"/>
                </a:moveTo>
                <a:lnTo>
                  <a:pt x="1123" y="2461"/>
                </a:lnTo>
                <a:lnTo>
                  <a:pt x="1017" y="2456"/>
                </a:lnTo>
                <a:lnTo>
                  <a:pt x="1015" y="2452"/>
                </a:lnTo>
                <a:lnTo>
                  <a:pt x="1015" y="2440"/>
                </a:lnTo>
                <a:close/>
                <a:moveTo>
                  <a:pt x="1015" y="2436"/>
                </a:moveTo>
                <a:lnTo>
                  <a:pt x="1017" y="2431"/>
                </a:lnTo>
                <a:lnTo>
                  <a:pt x="1209" y="2376"/>
                </a:lnTo>
                <a:lnTo>
                  <a:pt x="1291" y="2454"/>
                </a:lnTo>
                <a:lnTo>
                  <a:pt x="1289" y="2454"/>
                </a:lnTo>
                <a:lnTo>
                  <a:pt x="1291" y="2470"/>
                </a:lnTo>
                <a:lnTo>
                  <a:pt x="1153" y="2463"/>
                </a:lnTo>
                <a:lnTo>
                  <a:pt x="1015" y="2436"/>
                </a:lnTo>
                <a:close/>
                <a:moveTo>
                  <a:pt x="1291" y="2473"/>
                </a:moveTo>
                <a:lnTo>
                  <a:pt x="1292" y="2488"/>
                </a:lnTo>
                <a:lnTo>
                  <a:pt x="1179" y="2466"/>
                </a:lnTo>
                <a:lnTo>
                  <a:pt x="1291" y="2473"/>
                </a:lnTo>
                <a:close/>
                <a:moveTo>
                  <a:pt x="1296" y="2495"/>
                </a:moveTo>
                <a:lnTo>
                  <a:pt x="1303" y="2495"/>
                </a:lnTo>
                <a:lnTo>
                  <a:pt x="1395" y="2512"/>
                </a:lnTo>
                <a:lnTo>
                  <a:pt x="1395" y="2516"/>
                </a:lnTo>
                <a:lnTo>
                  <a:pt x="1259" y="2539"/>
                </a:lnTo>
                <a:lnTo>
                  <a:pt x="1296" y="2495"/>
                </a:lnTo>
                <a:close/>
                <a:moveTo>
                  <a:pt x="1443" y="2502"/>
                </a:moveTo>
                <a:lnTo>
                  <a:pt x="1453" y="2505"/>
                </a:lnTo>
                <a:lnTo>
                  <a:pt x="1443" y="2507"/>
                </a:lnTo>
                <a:lnTo>
                  <a:pt x="1443" y="2502"/>
                </a:lnTo>
                <a:close/>
                <a:moveTo>
                  <a:pt x="1443" y="2498"/>
                </a:moveTo>
                <a:lnTo>
                  <a:pt x="1443" y="2498"/>
                </a:lnTo>
                <a:lnTo>
                  <a:pt x="1531" y="2429"/>
                </a:lnTo>
                <a:lnTo>
                  <a:pt x="1619" y="2412"/>
                </a:lnTo>
                <a:lnTo>
                  <a:pt x="1628" y="2431"/>
                </a:lnTo>
                <a:lnTo>
                  <a:pt x="1610" y="2473"/>
                </a:lnTo>
                <a:lnTo>
                  <a:pt x="1464" y="2504"/>
                </a:lnTo>
                <a:lnTo>
                  <a:pt x="1443" y="2498"/>
                </a:lnTo>
                <a:close/>
                <a:moveTo>
                  <a:pt x="1609" y="2479"/>
                </a:moveTo>
                <a:lnTo>
                  <a:pt x="1598" y="2507"/>
                </a:lnTo>
                <a:lnTo>
                  <a:pt x="1564" y="2519"/>
                </a:lnTo>
                <a:lnTo>
                  <a:pt x="1566" y="2525"/>
                </a:lnTo>
                <a:lnTo>
                  <a:pt x="1474" y="2505"/>
                </a:lnTo>
                <a:lnTo>
                  <a:pt x="1609" y="2479"/>
                </a:lnTo>
                <a:close/>
                <a:moveTo>
                  <a:pt x="1605" y="2505"/>
                </a:moveTo>
                <a:lnTo>
                  <a:pt x="1603" y="2505"/>
                </a:lnTo>
                <a:lnTo>
                  <a:pt x="1614" y="2477"/>
                </a:lnTo>
                <a:lnTo>
                  <a:pt x="1739" y="2452"/>
                </a:lnTo>
                <a:lnTo>
                  <a:pt x="1610" y="2521"/>
                </a:lnTo>
                <a:lnTo>
                  <a:pt x="1605" y="2505"/>
                </a:lnTo>
                <a:close/>
                <a:moveTo>
                  <a:pt x="1616" y="2473"/>
                </a:moveTo>
                <a:lnTo>
                  <a:pt x="1632" y="2431"/>
                </a:lnTo>
                <a:lnTo>
                  <a:pt x="1667" y="2417"/>
                </a:lnTo>
                <a:lnTo>
                  <a:pt x="1662" y="2403"/>
                </a:lnTo>
                <a:lnTo>
                  <a:pt x="1752" y="2389"/>
                </a:lnTo>
                <a:lnTo>
                  <a:pt x="1775" y="2417"/>
                </a:lnTo>
                <a:lnTo>
                  <a:pt x="1771" y="2417"/>
                </a:lnTo>
                <a:lnTo>
                  <a:pt x="1771" y="2436"/>
                </a:lnTo>
                <a:lnTo>
                  <a:pt x="1752" y="2447"/>
                </a:lnTo>
                <a:lnTo>
                  <a:pt x="1616" y="2473"/>
                </a:lnTo>
                <a:close/>
                <a:moveTo>
                  <a:pt x="1771" y="2440"/>
                </a:moveTo>
                <a:lnTo>
                  <a:pt x="1771" y="2442"/>
                </a:lnTo>
                <a:lnTo>
                  <a:pt x="1764" y="2443"/>
                </a:lnTo>
                <a:lnTo>
                  <a:pt x="1771" y="2440"/>
                </a:lnTo>
                <a:close/>
                <a:moveTo>
                  <a:pt x="1810" y="2415"/>
                </a:moveTo>
                <a:lnTo>
                  <a:pt x="1778" y="2417"/>
                </a:lnTo>
                <a:lnTo>
                  <a:pt x="1755" y="2387"/>
                </a:lnTo>
                <a:lnTo>
                  <a:pt x="1856" y="2371"/>
                </a:lnTo>
                <a:lnTo>
                  <a:pt x="1817" y="2412"/>
                </a:lnTo>
                <a:lnTo>
                  <a:pt x="1810" y="2415"/>
                </a:lnTo>
                <a:close/>
                <a:moveTo>
                  <a:pt x="1939" y="2339"/>
                </a:moveTo>
                <a:lnTo>
                  <a:pt x="1912" y="2330"/>
                </a:lnTo>
                <a:lnTo>
                  <a:pt x="1907" y="2320"/>
                </a:lnTo>
                <a:lnTo>
                  <a:pt x="2017" y="2199"/>
                </a:lnTo>
                <a:lnTo>
                  <a:pt x="2018" y="2207"/>
                </a:lnTo>
                <a:lnTo>
                  <a:pt x="2050" y="2198"/>
                </a:lnTo>
                <a:lnTo>
                  <a:pt x="1939" y="2339"/>
                </a:lnTo>
                <a:close/>
                <a:moveTo>
                  <a:pt x="2057" y="2164"/>
                </a:moveTo>
                <a:lnTo>
                  <a:pt x="2101" y="2134"/>
                </a:lnTo>
                <a:lnTo>
                  <a:pt x="2063" y="2182"/>
                </a:lnTo>
                <a:lnTo>
                  <a:pt x="2057" y="2164"/>
                </a:lnTo>
                <a:close/>
                <a:moveTo>
                  <a:pt x="2057" y="2159"/>
                </a:moveTo>
                <a:lnTo>
                  <a:pt x="2054" y="2146"/>
                </a:lnTo>
                <a:lnTo>
                  <a:pt x="2050" y="2148"/>
                </a:lnTo>
                <a:lnTo>
                  <a:pt x="2061" y="2122"/>
                </a:lnTo>
                <a:lnTo>
                  <a:pt x="2114" y="2102"/>
                </a:lnTo>
                <a:lnTo>
                  <a:pt x="2121" y="2109"/>
                </a:lnTo>
                <a:lnTo>
                  <a:pt x="2110" y="2122"/>
                </a:lnTo>
                <a:lnTo>
                  <a:pt x="2057" y="2159"/>
                </a:lnTo>
                <a:close/>
                <a:moveTo>
                  <a:pt x="2124" y="2111"/>
                </a:moveTo>
                <a:lnTo>
                  <a:pt x="2124" y="2111"/>
                </a:lnTo>
                <a:lnTo>
                  <a:pt x="2123" y="2113"/>
                </a:lnTo>
                <a:lnTo>
                  <a:pt x="2124" y="2111"/>
                </a:lnTo>
                <a:close/>
                <a:moveTo>
                  <a:pt x="2329" y="1966"/>
                </a:moveTo>
                <a:lnTo>
                  <a:pt x="2357" y="1927"/>
                </a:lnTo>
                <a:lnTo>
                  <a:pt x="2361" y="1929"/>
                </a:lnTo>
                <a:lnTo>
                  <a:pt x="2334" y="1971"/>
                </a:lnTo>
                <a:lnTo>
                  <a:pt x="2329" y="1966"/>
                </a:lnTo>
                <a:close/>
                <a:moveTo>
                  <a:pt x="2349" y="1925"/>
                </a:moveTo>
                <a:lnTo>
                  <a:pt x="2352" y="1925"/>
                </a:lnTo>
                <a:lnTo>
                  <a:pt x="2327" y="1945"/>
                </a:lnTo>
                <a:lnTo>
                  <a:pt x="2349" y="1878"/>
                </a:lnTo>
                <a:lnTo>
                  <a:pt x="2357" y="1890"/>
                </a:lnTo>
                <a:lnTo>
                  <a:pt x="2349" y="1925"/>
                </a:lnTo>
                <a:close/>
                <a:moveTo>
                  <a:pt x="2345" y="1869"/>
                </a:moveTo>
                <a:lnTo>
                  <a:pt x="2290" y="1800"/>
                </a:lnTo>
                <a:lnTo>
                  <a:pt x="2294" y="1800"/>
                </a:lnTo>
                <a:lnTo>
                  <a:pt x="2292" y="1761"/>
                </a:lnTo>
                <a:lnTo>
                  <a:pt x="2426" y="1616"/>
                </a:lnTo>
                <a:lnTo>
                  <a:pt x="2345" y="1869"/>
                </a:lnTo>
                <a:close/>
                <a:moveTo>
                  <a:pt x="2290" y="1758"/>
                </a:moveTo>
                <a:lnTo>
                  <a:pt x="2278" y="1758"/>
                </a:lnTo>
                <a:lnTo>
                  <a:pt x="2285" y="1727"/>
                </a:lnTo>
                <a:lnTo>
                  <a:pt x="2421" y="1598"/>
                </a:lnTo>
                <a:lnTo>
                  <a:pt x="2416" y="1611"/>
                </a:lnTo>
                <a:lnTo>
                  <a:pt x="2425" y="1614"/>
                </a:lnTo>
                <a:lnTo>
                  <a:pt x="2290" y="1758"/>
                </a:lnTo>
                <a:close/>
                <a:moveTo>
                  <a:pt x="2458" y="1583"/>
                </a:moveTo>
                <a:lnTo>
                  <a:pt x="2470" y="1570"/>
                </a:lnTo>
                <a:lnTo>
                  <a:pt x="2470" y="1570"/>
                </a:lnTo>
                <a:lnTo>
                  <a:pt x="2467" y="1586"/>
                </a:lnTo>
                <a:lnTo>
                  <a:pt x="2458" y="1583"/>
                </a:lnTo>
                <a:close/>
                <a:moveTo>
                  <a:pt x="2465" y="1551"/>
                </a:moveTo>
                <a:lnTo>
                  <a:pt x="2463" y="1549"/>
                </a:lnTo>
                <a:lnTo>
                  <a:pt x="2472" y="1535"/>
                </a:lnTo>
                <a:lnTo>
                  <a:pt x="2474" y="1540"/>
                </a:lnTo>
                <a:lnTo>
                  <a:pt x="2465" y="1551"/>
                </a:lnTo>
                <a:close/>
                <a:moveTo>
                  <a:pt x="2478" y="1529"/>
                </a:moveTo>
                <a:lnTo>
                  <a:pt x="2497" y="1503"/>
                </a:lnTo>
                <a:lnTo>
                  <a:pt x="2486" y="1529"/>
                </a:lnTo>
                <a:lnTo>
                  <a:pt x="2483" y="1528"/>
                </a:lnTo>
                <a:lnTo>
                  <a:pt x="2478" y="1535"/>
                </a:lnTo>
                <a:lnTo>
                  <a:pt x="2478" y="1529"/>
                </a:lnTo>
                <a:close/>
                <a:moveTo>
                  <a:pt x="2490" y="1531"/>
                </a:moveTo>
                <a:lnTo>
                  <a:pt x="2506" y="1489"/>
                </a:lnTo>
                <a:lnTo>
                  <a:pt x="2562" y="1411"/>
                </a:lnTo>
                <a:lnTo>
                  <a:pt x="2552" y="1489"/>
                </a:lnTo>
                <a:lnTo>
                  <a:pt x="2520" y="1634"/>
                </a:lnTo>
                <a:lnTo>
                  <a:pt x="2492" y="1586"/>
                </a:lnTo>
                <a:lnTo>
                  <a:pt x="2516" y="1552"/>
                </a:lnTo>
                <a:lnTo>
                  <a:pt x="2490" y="1531"/>
                </a:lnTo>
                <a:close/>
                <a:moveTo>
                  <a:pt x="2513" y="1473"/>
                </a:moveTo>
                <a:lnTo>
                  <a:pt x="2550" y="1381"/>
                </a:lnTo>
                <a:lnTo>
                  <a:pt x="2562" y="1406"/>
                </a:lnTo>
                <a:lnTo>
                  <a:pt x="2513" y="1473"/>
                </a:lnTo>
                <a:close/>
                <a:moveTo>
                  <a:pt x="2552" y="1372"/>
                </a:moveTo>
                <a:lnTo>
                  <a:pt x="2561" y="1349"/>
                </a:lnTo>
                <a:lnTo>
                  <a:pt x="2568" y="1365"/>
                </a:lnTo>
                <a:lnTo>
                  <a:pt x="2552" y="1372"/>
                </a:lnTo>
                <a:close/>
                <a:moveTo>
                  <a:pt x="2548" y="1303"/>
                </a:moveTo>
                <a:lnTo>
                  <a:pt x="2568" y="1324"/>
                </a:lnTo>
                <a:lnTo>
                  <a:pt x="2562" y="1337"/>
                </a:lnTo>
                <a:lnTo>
                  <a:pt x="2548" y="1303"/>
                </a:lnTo>
                <a:close/>
                <a:moveTo>
                  <a:pt x="2548" y="1300"/>
                </a:moveTo>
                <a:lnTo>
                  <a:pt x="2532" y="1259"/>
                </a:lnTo>
                <a:lnTo>
                  <a:pt x="2561" y="1289"/>
                </a:lnTo>
                <a:lnTo>
                  <a:pt x="2548" y="1300"/>
                </a:lnTo>
                <a:close/>
                <a:moveTo>
                  <a:pt x="2559" y="1344"/>
                </a:moveTo>
                <a:lnTo>
                  <a:pt x="2546" y="1376"/>
                </a:lnTo>
                <a:lnTo>
                  <a:pt x="2546" y="1376"/>
                </a:lnTo>
                <a:lnTo>
                  <a:pt x="2546" y="1376"/>
                </a:lnTo>
                <a:lnTo>
                  <a:pt x="2502" y="1487"/>
                </a:lnTo>
                <a:lnTo>
                  <a:pt x="2478" y="1522"/>
                </a:lnTo>
                <a:lnTo>
                  <a:pt x="2474" y="1291"/>
                </a:lnTo>
                <a:lnTo>
                  <a:pt x="2483" y="1215"/>
                </a:lnTo>
                <a:lnTo>
                  <a:pt x="2485" y="1213"/>
                </a:lnTo>
                <a:lnTo>
                  <a:pt x="2523" y="1250"/>
                </a:lnTo>
                <a:lnTo>
                  <a:pt x="2559" y="1344"/>
                </a:lnTo>
                <a:close/>
                <a:moveTo>
                  <a:pt x="2486" y="1209"/>
                </a:moveTo>
                <a:lnTo>
                  <a:pt x="2500" y="1194"/>
                </a:lnTo>
                <a:lnTo>
                  <a:pt x="2486" y="1181"/>
                </a:lnTo>
                <a:lnTo>
                  <a:pt x="2486" y="1176"/>
                </a:lnTo>
                <a:lnTo>
                  <a:pt x="2495" y="1181"/>
                </a:lnTo>
                <a:lnTo>
                  <a:pt x="2497" y="1181"/>
                </a:lnTo>
                <a:lnTo>
                  <a:pt x="2520" y="1243"/>
                </a:lnTo>
                <a:lnTo>
                  <a:pt x="2486" y="1209"/>
                </a:lnTo>
                <a:close/>
                <a:moveTo>
                  <a:pt x="2485" y="1121"/>
                </a:moveTo>
                <a:lnTo>
                  <a:pt x="2508" y="966"/>
                </a:lnTo>
                <a:lnTo>
                  <a:pt x="2511" y="962"/>
                </a:lnTo>
                <a:lnTo>
                  <a:pt x="2531" y="1068"/>
                </a:lnTo>
                <a:lnTo>
                  <a:pt x="2497" y="1128"/>
                </a:lnTo>
                <a:lnTo>
                  <a:pt x="2485" y="1121"/>
                </a:lnTo>
                <a:close/>
                <a:moveTo>
                  <a:pt x="2502" y="967"/>
                </a:moveTo>
                <a:lnTo>
                  <a:pt x="2481" y="1112"/>
                </a:lnTo>
                <a:lnTo>
                  <a:pt x="2437" y="897"/>
                </a:lnTo>
                <a:lnTo>
                  <a:pt x="2486" y="927"/>
                </a:lnTo>
                <a:lnTo>
                  <a:pt x="2479" y="932"/>
                </a:lnTo>
                <a:lnTo>
                  <a:pt x="2502" y="967"/>
                </a:lnTo>
                <a:close/>
                <a:moveTo>
                  <a:pt x="2490" y="925"/>
                </a:moveTo>
                <a:lnTo>
                  <a:pt x="2435" y="893"/>
                </a:lnTo>
                <a:lnTo>
                  <a:pt x="2412" y="785"/>
                </a:lnTo>
                <a:lnTo>
                  <a:pt x="2414" y="782"/>
                </a:lnTo>
                <a:lnTo>
                  <a:pt x="2495" y="921"/>
                </a:lnTo>
                <a:lnTo>
                  <a:pt x="2490" y="925"/>
                </a:lnTo>
                <a:close/>
                <a:moveTo>
                  <a:pt x="2313" y="580"/>
                </a:moveTo>
                <a:lnTo>
                  <a:pt x="2287" y="522"/>
                </a:lnTo>
                <a:lnTo>
                  <a:pt x="2347" y="591"/>
                </a:lnTo>
                <a:lnTo>
                  <a:pt x="2313" y="580"/>
                </a:lnTo>
                <a:close/>
                <a:moveTo>
                  <a:pt x="2310" y="582"/>
                </a:moveTo>
                <a:lnTo>
                  <a:pt x="2308" y="587"/>
                </a:lnTo>
                <a:lnTo>
                  <a:pt x="2304" y="584"/>
                </a:lnTo>
                <a:lnTo>
                  <a:pt x="2234" y="460"/>
                </a:lnTo>
                <a:lnTo>
                  <a:pt x="2276" y="509"/>
                </a:lnTo>
                <a:lnTo>
                  <a:pt x="2310" y="582"/>
                </a:lnTo>
                <a:close/>
                <a:moveTo>
                  <a:pt x="2193" y="423"/>
                </a:moveTo>
                <a:lnTo>
                  <a:pt x="2098" y="363"/>
                </a:lnTo>
                <a:lnTo>
                  <a:pt x="2066" y="329"/>
                </a:lnTo>
                <a:lnTo>
                  <a:pt x="2068" y="327"/>
                </a:lnTo>
                <a:lnTo>
                  <a:pt x="2144" y="370"/>
                </a:lnTo>
                <a:lnTo>
                  <a:pt x="2197" y="419"/>
                </a:lnTo>
                <a:lnTo>
                  <a:pt x="2193" y="423"/>
                </a:lnTo>
                <a:close/>
                <a:moveTo>
                  <a:pt x="2071" y="326"/>
                </a:moveTo>
                <a:lnTo>
                  <a:pt x="2078" y="322"/>
                </a:lnTo>
                <a:lnTo>
                  <a:pt x="2054" y="285"/>
                </a:lnTo>
                <a:lnTo>
                  <a:pt x="2038" y="296"/>
                </a:lnTo>
                <a:lnTo>
                  <a:pt x="1990" y="223"/>
                </a:lnTo>
                <a:lnTo>
                  <a:pt x="1992" y="223"/>
                </a:lnTo>
                <a:lnTo>
                  <a:pt x="2133" y="359"/>
                </a:lnTo>
                <a:lnTo>
                  <a:pt x="2071" y="326"/>
                </a:lnTo>
                <a:close/>
                <a:moveTo>
                  <a:pt x="1951" y="227"/>
                </a:moveTo>
                <a:lnTo>
                  <a:pt x="1985" y="223"/>
                </a:lnTo>
                <a:lnTo>
                  <a:pt x="2034" y="297"/>
                </a:lnTo>
                <a:lnTo>
                  <a:pt x="2029" y="301"/>
                </a:lnTo>
                <a:lnTo>
                  <a:pt x="1923" y="235"/>
                </a:lnTo>
                <a:lnTo>
                  <a:pt x="1923" y="235"/>
                </a:lnTo>
                <a:lnTo>
                  <a:pt x="1951" y="218"/>
                </a:lnTo>
                <a:lnTo>
                  <a:pt x="1951" y="227"/>
                </a:lnTo>
                <a:close/>
                <a:moveTo>
                  <a:pt x="2027" y="304"/>
                </a:moveTo>
                <a:lnTo>
                  <a:pt x="2018" y="310"/>
                </a:lnTo>
                <a:lnTo>
                  <a:pt x="2018" y="310"/>
                </a:lnTo>
                <a:lnTo>
                  <a:pt x="2008" y="308"/>
                </a:lnTo>
                <a:lnTo>
                  <a:pt x="1925" y="258"/>
                </a:lnTo>
                <a:lnTo>
                  <a:pt x="1934" y="251"/>
                </a:lnTo>
                <a:lnTo>
                  <a:pt x="1927" y="243"/>
                </a:lnTo>
                <a:lnTo>
                  <a:pt x="2027" y="304"/>
                </a:lnTo>
                <a:close/>
                <a:moveTo>
                  <a:pt x="1494" y="142"/>
                </a:moveTo>
                <a:lnTo>
                  <a:pt x="1494" y="142"/>
                </a:lnTo>
                <a:lnTo>
                  <a:pt x="1490" y="136"/>
                </a:lnTo>
                <a:lnTo>
                  <a:pt x="1496" y="140"/>
                </a:lnTo>
                <a:lnTo>
                  <a:pt x="1494" y="142"/>
                </a:lnTo>
                <a:close/>
                <a:moveTo>
                  <a:pt x="1457" y="126"/>
                </a:moveTo>
                <a:lnTo>
                  <a:pt x="1448" y="113"/>
                </a:lnTo>
                <a:lnTo>
                  <a:pt x="1462" y="122"/>
                </a:lnTo>
                <a:lnTo>
                  <a:pt x="1457" y="126"/>
                </a:lnTo>
                <a:close/>
                <a:moveTo>
                  <a:pt x="1455" y="128"/>
                </a:moveTo>
                <a:lnTo>
                  <a:pt x="1437" y="142"/>
                </a:lnTo>
                <a:lnTo>
                  <a:pt x="1439" y="142"/>
                </a:lnTo>
                <a:lnTo>
                  <a:pt x="1172" y="115"/>
                </a:lnTo>
                <a:lnTo>
                  <a:pt x="1227" y="76"/>
                </a:lnTo>
                <a:lnTo>
                  <a:pt x="1308" y="53"/>
                </a:lnTo>
                <a:lnTo>
                  <a:pt x="1312" y="55"/>
                </a:lnTo>
                <a:lnTo>
                  <a:pt x="1312" y="53"/>
                </a:lnTo>
                <a:lnTo>
                  <a:pt x="1328" y="48"/>
                </a:lnTo>
                <a:lnTo>
                  <a:pt x="1441" y="110"/>
                </a:lnTo>
                <a:lnTo>
                  <a:pt x="1455" y="128"/>
                </a:lnTo>
                <a:close/>
                <a:moveTo>
                  <a:pt x="1270" y="46"/>
                </a:moveTo>
                <a:lnTo>
                  <a:pt x="1300" y="52"/>
                </a:lnTo>
                <a:lnTo>
                  <a:pt x="1236" y="69"/>
                </a:lnTo>
                <a:lnTo>
                  <a:pt x="1270" y="46"/>
                </a:lnTo>
                <a:close/>
                <a:moveTo>
                  <a:pt x="1314" y="48"/>
                </a:moveTo>
                <a:lnTo>
                  <a:pt x="1314" y="41"/>
                </a:lnTo>
                <a:lnTo>
                  <a:pt x="1323" y="46"/>
                </a:lnTo>
                <a:lnTo>
                  <a:pt x="1314" y="48"/>
                </a:lnTo>
                <a:close/>
                <a:moveTo>
                  <a:pt x="1266" y="45"/>
                </a:moveTo>
                <a:lnTo>
                  <a:pt x="1225" y="73"/>
                </a:lnTo>
                <a:lnTo>
                  <a:pt x="1123" y="101"/>
                </a:lnTo>
                <a:lnTo>
                  <a:pt x="1123" y="87"/>
                </a:lnTo>
                <a:lnTo>
                  <a:pt x="1079" y="89"/>
                </a:lnTo>
                <a:lnTo>
                  <a:pt x="1079" y="94"/>
                </a:lnTo>
                <a:lnTo>
                  <a:pt x="1045" y="73"/>
                </a:lnTo>
                <a:lnTo>
                  <a:pt x="1220" y="43"/>
                </a:lnTo>
                <a:lnTo>
                  <a:pt x="1268" y="39"/>
                </a:lnTo>
                <a:lnTo>
                  <a:pt x="1266" y="45"/>
                </a:lnTo>
                <a:close/>
                <a:moveTo>
                  <a:pt x="809" y="177"/>
                </a:moveTo>
                <a:lnTo>
                  <a:pt x="773" y="186"/>
                </a:lnTo>
                <a:lnTo>
                  <a:pt x="773" y="181"/>
                </a:lnTo>
                <a:lnTo>
                  <a:pt x="892" y="119"/>
                </a:lnTo>
                <a:lnTo>
                  <a:pt x="809" y="177"/>
                </a:lnTo>
                <a:close/>
                <a:moveTo>
                  <a:pt x="673" y="246"/>
                </a:moveTo>
                <a:lnTo>
                  <a:pt x="657" y="251"/>
                </a:lnTo>
                <a:lnTo>
                  <a:pt x="666" y="276"/>
                </a:lnTo>
                <a:lnTo>
                  <a:pt x="462" y="387"/>
                </a:lnTo>
                <a:lnTo>
                  <a:pt x="447" y="380"/>
                </a:lnTo>
                <a:lnTo>
                  <a:pt x="447" y="377"/>
                </a:lnTo>
                <a:lnTo>
                  <a:pt x="484" y="345"/>
                </a:lnTo>
                <a:lnTo>
                  <a:pt x="669" y="239"/>
                </a:lnTo>
                <a:lnTo>
                  <a:pt x="673" y="246"/>
                </a:lnTo>
                <a:close/>
                <a:moveTo>
                  <a:pt x="448" y="372"/>
                </a:moveTo>
                <a:lnTo>
                  <a:pt x="450" y="363"/>
                </a:lnTo>
                <a:lnTo>
                  <a:pt x="468" y="354"/>
                </a:lnTo>
                <a:lnTo>
                  <a:pt x="448" y="372"/>
                </a:lnTo>
                <a:close/>
                <a:moveTo>
                  <a:pt x="445" y="386"/>
                </a:moveTo>
                <a:lnTo>
                  <a:pt x="457" y="389"/>
                </a:lnTo>
                <a:lnTo>
                  <a:pt x="443" y="398"/>
                </a:lnTo>
                <a:lnTo>
                  <a:pt x="445" y="386"/>
                </a:lnTo>
                <a:close/>
                <a:moveTo>
                  <a:pt x="462" y="391"/>
                </a:moveTo>
                <a:lnTo>
                  <a:pt x="530" y="414"/>
                </a:lnTo>
                <a:lnTo>
                  <a:pt x="528" y="433"/>
                </a:lnTo>
                <a:lnTo>
                  <a:pt x="445" y="494"/>
                </a:lnTo>
                <a:lnTo>
                  <a:pt x="404" y="449"/>
                </a:lnTo>
                <a:lnTo>
                  <a:pt x="415" y="448"/>
                </a:lnTo>
                <a:lnTo>
                  <a:pt x="406" y="423"/>
                </a:lnTo>
                <a:lnTo>
                  <a:pt x="462" y="391"/>
                </a:lnTo>
                <a:close/>
                <a:moveTo>
                  <a:pt x="376" y="458"/>
                </a:moveTo>
                <a:lnTo>
                  <a:pt x="401" y="451"/>
                </a:lnTo>
                <a:lnTo>
                  <a:pt x="441" y="497"/>
                </a:lnTo>
                <a:lnTo>
                  <a:pt x="300" y="600"/>
                </a:lnTo>
                <a:lnTo>
                  <a:pt x="293" y="600"/>
                </a:lnTo>
                <a:lnTo>
                  <a:pt x="312" y="566"/>
                </a:lnTo>
                <a:lnTo>
                  <a:pt x="376" y="458"/>
                </a:lnTo>
                <a:close/>
                <a:moveTo>
                  <a:pt x="445" y="499"/>
                </a:moveTo>
                <a:lnTo>
                  <a:pt x="459" y="515"/>
                </a:lnTo>
                <a:lnTo>
                  <a:pt x="454" y="515"/>
                </a:lnTo>
                <a:lnTo>
                  <a:pt x="459" y="552"/>
                </a:lnTo>
                <a:lnTo>
                  <a:pt x="334" y="651"/>
                </a:lnTo>
                <a:lnTo>
                  <a:pt x="298" y="630"/>
                </a:lnTo>
                <a:lnTo>
                  <a:pt x="302" y="603"/>
                </a:lnTo>
                <a:lnTo>
                  <a:pt x="445" y="499"/>
                </a:lnTo>
                <a:close/>
                <a:moveTo>
                  <a:pt x="192" y="782"/>
                </a:moveTo>
                <a:lnTo>
                  <a:pt x="159" y="918"/>
                </a:lnTo>
                <a:lnTo>
                  <a:pt x="107" y="939"/>
                </a:lnTo>
                <a:lnTo>
                  <a:pt x="104" y="934"/>
                </a:lnTo>
                <a:lnTo>
                  <a:pt x="192" y="782"/>
                </a:lnTo>
                <a:lnTo>
                  <a:pt x="192" y="782"/>
                </a:lnTo>
                <a:close/>
                <a:moveTo>
                  <a:pt x="102" y="928"/>
                </a:moveTo>
                <a:lnTo>
                  <a:pt x="102" y="927"/>
                </a:lnTo>
                <a:lnTo>
                  <a:pt x="185" y="782"/>
                </a:lnTo>
                <a:lnTo>
                  <a:pt x="102" y="928"/>
                </a:lnTo>
                <a:close/>
                <a:moveTo>
                  <a:pt x="109" y="1158"/>
                </a:moveTo>
                <a:lnTo>
                  <a:pt x="116" y="1204"/>
                </a:lnTo>
                <a:lnTo>
                  <a:pt x="109" y="1204"/>
                </a:lnTo>
                <a:lnTo>
                  <a:pt x="106" y="1241"/>
                </a:lnTo>
                <a:lnTo>
                  <a:pt x="76" y="1264"/>
                </a:lnTo>
                <a:lnTo>
                  <a:pt x="104" y="1158"/>
                </a:lnTo>
                <a:lnTo>
                  <a:pt x="109" y="1158"/>
                </a:lnTo>
                <a:close/>
                <a:moveTo>
                  <a:pt x="106" y="1245"/>
                </a:moveTo>
                <a:lnTo>
                  <a:pt x="122" y="1247"/>
                </a:lnTo>
                <a:lnTo>
                  <a:pt x="127" y="1280"/>
                </a:lnTo>
                <a:lnTo>
                  <a:pt x="127" y="1517"/>
                </a:lnTo>
                <a:lnTo>
                  <a:pt x="106" y="1494"/>
                </a:lnTo>
                <a:lnTo>
                  <a:pt x="51" y="1354"/>
                </a:lnTo>
                <a:lnTo>
                  <a:pt x="74" y="1270"/>
                </a:lnTo>
                <a:lnTo>
                  <a:pt x="106" y="1245"/>
                </a:lnTo>
                <a:close/>
                <a:moveTo>
                  <a:pt x="37" y="1331"/>
                </a:moveTo>
                <a:lnTo>
                  <a:pt x="46" y="1354"/>
                </a:lnTo>
                <a:lnTo>
                  <a:pt x="40" y="1379"/>
                </a:lnTo>
                <a:lnTo>
                  <a:pt x="37" y="1354"/>
                </a:lnTo>
                <a:lnTo>
                  <a:pt x="37" y="1331"/>
                </a:lnTo>
                <a:close/>
                <a:moveTo>
                  <a:pt x="42" y="1392"/>
                </a:moveTo>
                <a:lnTo>
                  <a:pt x="49" y="1362"/>
                </a:lnTo>
                <a:lnTo>
                  <a:pt x="99" y="1487"/>
                </a:lnTo>
                <a:lnTo>
                  <a:pt x="53" y="1438"/>
                </a:lnTo>
                <a:lnTo>
                  <a:pt x="58" y="1400"/>
                </a:lnTo>
                <a:lnTo>
                  <a:pt x="42" y="1397"/>
                </a:lnTo>
                <a:lnTo>
                  <a:pt x="42" y="1392"/>
                </a:lnTo>
                <a:close/>
                <a:moveTo>
                  <a:pt x="51" y="1445"/>
                </a:moveTo>
                <a:lnTo>
                  <a:pt x="51" y="1443"/>
                </a:lnTo>
                <a:lnTo>
                  <a:pt x="102" y="1496"/>
                </a:lnTo>
                <a:lnTo>
                  <a:pt x="120" y="1540"/>
                </a:lnTo>
                <a:lnTo>
                  <a:pt x="115" y="1537"/>
                </a:lnTo>
                <a:lnTo>
                  <a:pt x="92" y="1570"/>
                </a:lnTo>
                <a:lnTo>
                  <a:pt x="116" y="1586"/>
                </a:lnTo>
                <a:lnTo>
                  <a:pt x="97" y="1621"/>
                </a:lnTo>
                <a:lnTo>
                  <a:pt x="51" y="1473"/>
                </a:lnTo>
                <a:lnTo>
                  <a:pt x="47" y="1445"/>
                </a:lnTo>
                <a:lnTo>
                  <a:pt x="51" y="1445"/>
                </a:lnTo>
                <a:close/>
                <a:moveTo>
                  <a:pt x="118" y="1588"/>
                </a:moveTo>
                <a:lnTo>
                  <a:pt x="127" y="1593"/>
                </a:lnTo>
                <a:lnTo>
                  <a:pt x="134" y="1583"/>
                </a:lnTo>
                <a:lnTo>
                  <a:pt x="160" y="1680"/>
                </a:lnTo>
                <a:lnTo>
                  <a:pt x="157" y="1789"/>
                </a:lnTo>
                <a:lnTo>
                  <a:pt x="145" y="1772"/>
                </a:lnTo>
                <a:lnTo>
                  <a:pt x="99" y="1627"/>
                </a:lnTo>
                <a:lnTo>
                  <a:pt x="118" y="1588"/>
                </a:lnTo>
                <a:close/>
                <a:moveTo>
                  <a:pt x="155" y="1793"/>
                </a:moveTo>
                <a:lnTo>
                  <a:pt x="152" y="1796"/>
                </a:lnTo>
                <a:lnTo>
                  <a:pt x="148" y="1784"/>
                </a:lnTo>
                <a:lnTo>
                  <a:pt x="155" y="1793"/>
                </a:lnTo>
                <a:close/>
                <a:moveTo>
                  <a:pt x="180" y="1835"/>
                </a:moveTo>
                <a:lnTo>
                  <a:pt x="187" y="1839"/>
                </a:lnTo>
                <a:lnTo>
                  <a:pt x="205" y="1865"/>
                </a:lnTo>
                <a:lnTo>
                  <a:pt x="198" y="1874"/>
                </a:lnTo>
                <a:lnTo>
                  <a:pt x="173" y="1842"/>
                </a:lnTo>
                <a:lnTo>
                  <a:pt x="180" y="1835"/>
                </a:lnTo>
                <a:close/>
                <a:moveTo>
                  <a:pt x="229" y="1902"/>
                </a:moveTo>
                <a:lnTo>
                  <a:pt x="286" y="1994"/>
                </a:lnTo>
                <a:lnTo>
                  <a:pt x="226" y="1913"/>
                </a:lnTo>
                <a:lnTo>
                  <a:pt x="224" y="1908"/>
                </a:lnTo>
                <a:lnTo>
                  <a:pt x="229" y="1902"/>
                </a:lnTo>
                <a:close/>
                <a:moveTo>
                  <a:pt x="365" y="2139"/>
                </a:moveTo>
                <a:lnTo>
                  <a:pt x="365" y="2141"/>
                </a:lnTo>
                <a:lnTo>
                  <a:pt x="321" y="2102"/>
                </a:lnTo>
                <a:lnTo>
                  <a:pt x="365" y="2139"/>
                </a:lnTo>
                <a:close/>
                <a:moveTo>
                  <a:pt x="429" y="2201"/>
                </a:moveTo>
                <a:lnTo>
                  <a:pt x="485" y="2279"/>
                </a:lnTo>
                <a:lnTo>
                  <a:pt x="424" y="2203"/>
                </a:lnTo>
                <a:lnTo>
                  <a:pt x="429" y="2201"/>
                </a:lnTo>
                <a:close/>
                <a:moveTo>
                  <a:pt x="500" y="2242"/>
                </a:moveTo>
                <a:lnTo>
                  <a:pt x="641" y="2337"/>
                </a:lnTo>
                <a:lnTo>
                  <a:pt x="643" y="2346"/>
                </a:lnTo>
                <a:lnTo>
                  <a:pt x="628" y="2344"/>
                </a:lnTo>
                <a:lnTo>
                  <a:pt x="500" y="2242"/>
                </a:lnTo>
                <a:close/>
                <a:moveTo>
                  <a:pt x="643" y="2350"/>
                </a:moveTo>
                <a:lnTo>
                  <a:pt x="644" y="2357"/>
                </a:lnTo>
                <a:lnTo>
                  <a:pt x="636" y="2350"/>
                </a:lnTo>
                <a:lnTo>
                  <a:pt x="643" y="2350"/>
                </a:lnTo>
                <a:close/>
                <a:moveTo>
                  <a:pt x="685" y="2369"/>
                </a:moveTo>
                <a:lnTo>
                  <a:pt x="720" y="2399"/>
                </a:lnTo>
                <a:lnTo>
                  <a:pt x="713" y="2410"/>
                </a:lnTo>
                <a:lnTo>
                  <a:pt x="666" y="2373"/>
                </a:lnTo>
                <a:lnTo>
                  <a:pt x="685" y="2369"/>
                </a:lnTo>
                <a:close/>
                <a:moveTo>
                  <a:pt x="756" y="2431"/>
                </a:moveTo>
                <a:lnTo>
                  <a:pt x="759" y="2431"/>
                </a:lnTo>
                <a:lnTo>
                  <a:pt x="768" y="2438"/>
                </a:lnTo>
                <a:lnTo>
                  <a:pt x="754" y="2433"/>
                </a:lnTo>
                <a:lnTo>
                  <a:pt x="756" y="2431"/>
                </a:lnTo>
                <a:close/>
                <a:moveTo>
                  <a:pt x="764" y="2431"/>
                </a:moveTo>
                <a:lnTo>
                  <a:pt x="915" y="2435"/>
                </a:lnTo>
                <a:lnTo>
                  <a:pt x="948" y="2447"/>
                </a:lnTo>
                <a:lnTo>
                  <a:pt x="953" y="2465"/>
                </a:lnTo>
                <a:lnTo>
                  <a:pt x="904" y="2488"/>
                </a:lnTo>
                <a:lnTo>
                  <a:pt x="777" y="2442"/>
                </a:lnTo>
                <a:lnTo>
                  <a:pt x="764" y="2431"/>
                </a:lnTo>
                <a:close/>
                <a:moveTo>
                  <a:pt x="1021" y="2459"/>
                </a:moveTo>
                <a:lnTo>
                  <a:pt x="1149" y="2466"/>
                </a:lnTo>
                <a:lnTo>
                  <a:pt x="1292" y="2493"/>
                </a:lnTo>
                <a:lnTo>
                  <a:pt x="1254" y="2541"/>
                </a:lnTo>
                <a:lnTo>
                  <a:pt x="1178" y="2553"/>
                </a:lnTo>
                <a:lnTo>
                  <a:pt x="1049" y="2488"/>
                </a:lnTo>
                <a:lnTo>
                  <a:pt x="1021" y="2459"/>
                </a:lnTo>
                <a:close/>
                <a:moveTo>
                  <a:pt x="1250" y="2546"/>
                </a:moveTo>
                <a:lnTo>
                  <a:pt x="1240" y="2558"/>
                </a:lnTo>
                <a:lnTo>
                  <a:pt x="1232" y="2548"/>
                </a:lnTo>
                <a:lnTo>
                  <a:pt x="1202" y="2565"/>
                </a:lnTo>
                <a:lnTo>
                  <a:pt x="1185" y="2557"/>
                </a:lnTo>
                <a:lnTo>
                  <a:pt x="1250" y="2546"/>
                </a:lnTo>
                <a:close/>
                <a:moveTo>
                  <a:pt x="1241" y="2562"/>
                </a:moveTo>
                <a:lnTo>
                  <a:pt x="1255" y="2544"/>
                </a:lnTo>
                <a:lnTo>
                  <a:pt x="1395" y="2521"/>
                </a:lnTo>
                <a:lnTo>
                  <a:pt x="1395" y="2537"/>
                </a:lnTo>
                <a:lnTo>
                  <a:pt x="1441" y="2539"/>
                </a:lnTo>
                <a:lnTo>
                  <a:pt x="1443" y="2530"/>
                </a:lnTo>
                <a:lnTo>
                  <a:pt x="1467" y="2546"/>
                </a:lnTo>
                <a:lnTo>
                  <a:pt x="1300" y="2567"/>
                </a:lnTo>
                <a:lnTo>
                  <a:pt x="1243" y="2565"/>
                </a:lnTo>
                <a:lnTo>
                  <a:pt x="1241" y="2562"/>
                </a:lnTo>
                <a:close/>
                <a:moveTo>
                  <a:pt x="1610" y="2525"/>
                </a:moveTo>
                <a:lnTo>
                  <a:pt x="1752" y="2450"/>
                </a:lnTo>
                <a:lnTo>
                  <a:pt x="1771" y="2447"/>
                </a:lnTo>
                <a:lnTo>
                  <a:pt x="1771" y="2449"/>
                </a:lnTo>
                <a:lnTo>
                  <a:pt x="1616" y="2525"/>
                </a:lnTo>
                <a:lnTo>
                  <a:pt x="1610" y="2525"/>
                </a:lnTo>
                <a:lnTo>
                  <a:pt x="1610" y="2525"/>
                </a:lnTo>
                <a:close/>
                <a:moveTo>
                  <a:pt x="1817" y="2426"/>
                </a:moveTo>
                <a:lnTo>
                  <a:pt x="1817" y="2419"/>
                </a:lnTo>
                <a:lnTo>
                  <a:pt x="1821" y="2415"/>
                </a:lnTo>
                <a:lnTo>
                  <a:pt x="1902" y="2373"/>
                </a:lnTo>
                <a:lnTo>
                  <a:pt x="1914" y="2376"/>
                </a:lnTo>
                <a:lnTo>
                  <a:pt x="1914" y="2376"/>
                </a:lnTo>
                <a:lnTo>
                  <a:pt x="1817" y="2426"/>
                </a:lnTo>
                <a:close/>
                <a:moveTo>
                  <a:pt x="1951" y="2346"/>
                </a:moveTo>
                <a:lnTo>
                  <a:pt x="2105" y="2267"/>
                </a:lnTo>
                <a:lnTo>
                  <a:pt x="2105" y="2281"/>
                </a:lnTo>
                <a:lnTo>
                  <a:pt x="1946" y="2360"/>
                </a:lnTo>
                <a:lnTo>
                  <a:pt x="1951" y="2346"/>
                </a:lnTo>
                <a:close/>
                <a:moveTo>
                  <a:pt x="2138" y="2249"/>
                </a:moveTo>
                <a:lnTo>
                  <a:pt x="2140" y="2249"/>
                </a:lnTo>
                <a:lnTo>
                  <a:pt x="2140" y="2249"/>
                </a:lnTo>
                <a:lnTo>
                  <a:pt x="2138" y="2249"/>
                </a:lnTo>
                <a:close/>
                <a:moveTo>
                  <a:pt x="2361" y="1883"/>
                </a:moveTo>
                <a:lnTo>
                  <a:pt x="2359" y="1887"/>
                </a:lnTo>
                <a:lnTo>
                  <a:pt x="2350" y="1874"/>
                </a:lnTo>
                <a:lnTo>
                  <a:pt x="2432" y="1616"/>
                </a:lnTo>
                <a:lnTo>
                  <a:pt x="2455" y="1627"/>
                </a:lnTo>
                <a:lnTo>
                  <a:pt x="2455" y="1625"/>
                </a:lnTo>
                <a:lnTo>
                  <a:pt x="2380" y="1888"/>
                </a:lnTo>
                <a:lnTo>
                  <a:pt x="2361" y="1883"/>
                </a:lnTo>
                <a:close/>
                <a:moveTo>
                  <a:pt x="2458" y="1630"/>
                </a:moveTo>
                <a:lnTo>
                  <a:pt x="2488" y="1722"/>
                </a:lnTo>
                <a:lnTo>
                  <a:pt x="2467" y="1731"/>
                </a:lnTo>
                <a:lnTo>
                  <a:pt x="2476" y="1749"/>
                </a:lnTo>
                <a:lnTo>
                  <a:pt x="2410" y="1853"/>
                </a:lnTo>
                <a:lnTo>
                  <a:pt x="2386" y="1885"/>
                </a:lnTo>
                <a:lnTo>
                  <a:pt x="2458" y="1630"/>
                </a:lnTo>
                <a:close/>
                <a:moveTo>
                  <a:pt x="2478" y="1754"/>
                </a:moveTo>
                <a:lnTo>
                  <a:pt x="2481" y="1761"/>
                </a:lnTo>
                <a:lnTo>
                  <a:pt x="2437" y="1818"/>
                </a:lnTo>
                <a:lnTo>
                  <a:pt x="2478" y="1754"/>
                </a:lnTo>
                <a:close/>
                <a:moveTo>
                  <a:pt x="2550" y="1544"/>
                </a:moveTo>
                <a:lnTo>
                  <a:pt x="2557" y="1491"/>
                </a:lnTo>
                <a:lnTo>
                  <a:pt x="2564" y="1459"/>
                </a:lnTo>
                <a:lnTo>
                  <a:pt x="2550" y="1544"/>
                </a:lnTo>
                <a:close/>
                <a:moveTo>
                  <a:pt x="2562" y="1445"/>
                </a:moveTo>
                <a:lnTo>
                  <a:pt x="2566" y="1415"/>
                </a:lnTo>
                <a:lnTo>
                  <a:pt x="2568" y="1416"/>
                </a:lnTo>
                <a:lnTo>
                  <a:pt x="2568" y="1416"/>
                </a:lnTo>
                <a:lnTo>
                  <a:pt x="2562" y="1445"/>
                </a:lnTo>
                <a:close/>
                <a:moveTo>
                  <a:pt x="2573" y="1362"/>
                </a:moveTo>
                <a:lnTo>
                  <a:pt x="2573" y="1353"/>
                </a:lnTo>
                <a:lnTo>
                  <a:pt x="2575" y="1362"/>
                </a:lnTo>
                <a:lnTo>
                  <a:pt x="2573" y="1362"/>
                </a:lnTo>
                <a:close/>
                <a:moveTo>
                  <a:pt x="2569" y="1282"/>
                </a:moveTo>
                <a:lnTo>
                  <a:pt x="2564" y="1287"/>
                </a:lnTo>
                <a:lnTo>
                  <a:pt x="2529" y="1252"/>
                </a:lnTo>
                <a:lnTo>
                  <a:pt x="2499" y="1176"/>
                </a:lnTo>
                <a:lnTo>
                  <a:pt x="2520" y="1142"/>
                </a:lnTo>
                <a:lnTo>
                  <a:pt x="2500" y="1132"/>
                </a:lnTo>
                <a:lnTo>
                  <a:pt x="2532" y="1075"/>
                </a:lnTo>
                <a:lnTo>
                  <a:pt x="2569" y="1270"/>
                </a:lnTo>
                <a:lnTo>
                  <a:pt x="2569" y="1282"/>
                </a:lnTo>
                <a:close/>
                <a:moveTo>
                  <a:pt x="2568" y="1234"/>
                </a:moveTo>
                <a:lnTo>
                  <a:pt x="2536" y="1068"/>
                </a:lnTo>
                <a:lnTo>
                  <a:pt x="2545" y="1054"/>
                </a:lnTo>
                <a:lnTo>
                  <a:pt x="2545" y="1056"/>
                </a:lnTo>
                <a:lnTo>
                  <a:pt x="2557" y="1052"/>
                </a:lnTo>
                <a:lnTo>
                  <a:pt x="2568" y="1234"/>
                </a:lnTo>
                <a:close/>
                <a:moveTo>
                  <a:pt x="2543" y="1049"/>
                </a:moveTo>
                <a:lnTo>
                  <a:pt x="2534" y="1063"/>
                </a:lnTo>
                <a:lnTo>
                  <a:pt x="2515" y="960"/>
                </a:lnTo>
                <a:lnTo>
                  <a:pt x="2516" y="960"/>
                </a:lnTo>
                <a:lnTo>
                  <a:pt x="2545" y="1008"/>
                </a:lnTo>
                <a:lnTo>
                  <a:pt x="2527" y="1013"/>
                </a:lnTo>
                <a:lnTo>
                  <a:pt x="2543" y="1049"/>
                </a:lnTo>
                <a:close/>
                <a:moveTo>
                  <a:pt x="2546" y="1001"/>
                </a:moveTo>
                <a:lnTo>
                  <a:pt x="2522" y="957"/>
                </a:lnTo>
                <a:lnTo>
                  <a:pt x="2529" y="951"/>
                </a:lnTo>
                <a:lnTo>
                  <a:pt x="2546" y="1001"/>
                </a:lnTo>
                <a:close/>
                <a:moveTo>
                  <a:pt x="2513" y="909"/>
                </a:moveTo>
                <a:lnTo>
                  <a:pt x="2504" y="914"/>
                </a:lnTo>
                <a:lnTo>
                  <a:pt x="2462" y="764"/>
                </a:lnTo>
                <a:lnTo>
                  <a:pt x="2513" y="909"/>
                </a:lnTo>
                <a:close/>
                <a:moveTo>
                  <a:pt x="2500" y="918"/>
                </a:moveTo>
                <a:lnTo>
                  <a:pt x="2500" y="918"/>
                </a:lnTo>
                <a:lnTo>
                  <a:pt x="2421" y="776"/>
                </a:lnTo>
                <a:lnTo>
                  <a:pt x="2437" y="764"/>
                </a:lnTo>
                <a:lnTo>
                  <a:pt x="2417" y="739"/>
                </a:lnTo>
                <a:lnTo>
                  <a:pt x="2428" y="722"/>
                </a:lnTo>
                <a:lnTo>
                  <a:pt x="2430" y="725"/>
                </a:lnTo>
                <a:lnTo>
                  <a:pt x="2444" y="718"/>
                </a:lnTo>
                <a:lnTo>
                  <a:pt x="2500" y="918"/>
                </a:lnTo>
                <a:close/>
                <a:moveTo>
                  <a:pt x="2421" y="679"/>
                </a:moveTo>
                <a:lnTo>
                  <a:pt x="2342" y="619"/>
                </a:lnTo>
                <a:lnTo>
                  <a:pt x="2350" y="594"/>
                </a:lnTo>
                <a:lnTo>
                  <a:pt x="2423" y="679"/>
                </a:lnTo>
                <a:lnTo>
                  <a:pt x="2421" y="679"/>
                </a:lnTo>
                <a:close/>
                <a:moveTo>
                  <a:pt x="2405" y="653"/>
                </a:moveTo>
                <a:lnTo>
                  <a:pt x="2280" y="508"/>
                </a:lnTo>
                <a:lnTo>
                  <a:pt x="2250" y="442"/>
                </a:lnTo>
                <a:lnTo>
                  <a:pt x="2251" y="442"/>
                </a:lnTo>
                <a:lnTo>
                  <a:pt x="2405" y="653"/>
                </a:lnTo>
                <a:close/>
                <a:moveTo>
                  <a:pt x="2216" y="418"/>
                </a:moveTo>
                <a:lnTo>
                  <a:pt x="2209" y="409"/>
                </a:lnTo>
                <a:lnTo>
                  <a:pt x="2198" y="418"/>
                </a:lnTo>
                <a:lnTo>
                  <a:pt x="2156" y="377"/>
                </a:lnTo>
                <a:lnTo>
                  <a:pt x="2220" y="410"/>
                </a:lnTo>
                <a:lnTo>
                  <a:pt x="2216" y="418"/>
                </a:lnTo>
                <a:close/>
                <a:moveTo>
                  <a:pt x="2218" y="405"/>
                </a:moveTo>
                <a:lnTo>
                  <a:pt x="2146" y="366"/>
                </a:lnTo>
                <a:lnTo>
                  <a:pt x="2011" y="235"/>
                </a:lnTo>
                <a:lnTo>
                  <a:pt x="2218" y="405"/>
                </a:lnTo>
                <a:close/>
                <a:moveTo>
                  <a:pt x="1951" y="212"/>
                </a:moveTo>
                <a:lnTo>
                  <a:pt x="1919" y="232"/>
                </a:lnTo>
                <a:lnTo>
                  <a:pt x="1907" y="212"/>
                </a:lnTo>
                <a:lnTo>
                  <a:pt x="1896" y="220"/>
                </a:lnTo>
                <a:lnTo>
                  <a:pt x="1764" y="138"/>
                </a:lnTo>
                <a:lnTo>
                  <a:pt x="1762" y="133"/>
                </a:lnTo>
                <a:lnTo>
                  <a:pt x="1949" y="197"/>
                </a:lnTo>
                <a:lnTo>
                  <a:pt x="1951" y="212"/>
                </a:lnTo>
                <a:close/>
                <a:moveTo>
                  <a:pt x="1923" y="182"/>
                </a:moveTo>
                <a:lnTo>
                  <a:pt x="1761" y="129"/>
                </a:lnTo>
                <a:lnTo>
                  <a:pt x="1757" y="113"/>
                </a:lnTo>
                <a:lnTo>
                  <a:pt x="1923" y="182"/>
                </a:lnTo>
                <a:close/>
                <a:moveTo>
                  <a:pt x="1729" y="101"/>
                </a:moveTo>
                <a:lnTo>
                  <a:pt x="1715" y="106"/>
                </a:lnTo>
                <a:lnTo>
                  <a:pt x="1672" y="80"/>
                </a:lnTo>
                <a:lnTo>
                  <a:pt x="1672" y="78"/>
                </a:lnTo>
                <a:lnTo>
                  <a:pt x="1729" y="101"/>
                </a:lnTo>
                <a:close/>
                <a:moveTo>
                  <a:pt x="1626" y="78"/>
                </a:moveTo>
                <a:lnTo>
                  <a:pt x="1610" y="89"/>
                </a:lnTo>
                <a:lnTo>
                  <a:pt x="1444" y="46"/>
                </a:lnTo>
                <a:lnTo>
                  <a:pt x="1626" y="66"/>
                </a:lnTo>
                <a:lnTo>
                  <a:pt x="1626" y="78"/>
                </a:lnTo>
                <a:close/>
                <a:moveTo>
                  <a:pt x="1457" y="45"/>
                </a:moveTo>
                <a:lnTo>
                  <a:pt x="1420" y="39"/>
                </a:lnTo>
                <a:lnTo>
                  <a:pt x="1413" y="37"/>
                </a:lnTo>
                <a:lnTo>
                  <a:pt x="1457" y="45"/>
                </a:lnTo>
                <a:close/>
                <a:moveTo>
                  <a:pt x="1420" y="43"/>
                </a:moveTo>
                <a:lnTo>
                  <a:pt x="1605" y="90"/>
                </a:lnTo>
                <a:lnTo>
                  <a:pt x="1543" y="128"/>
                </a:lnTo>
                <a:lnTo>
                  <a:pt x="1504" y="115"/>
                </a:lnTo>
                <a:lnTo>
                  <a:pt x="1497" y="136"/>
                </a:lnTo>
                <a:lnTo>
                  <a:pt x="1483" y="128"/>
                </a:lnTo>
                <a:lnTo>
                  <a:pt x="1471" y="113"/>
                </a:lnTo>
                <a:lnTo>
                  <a:pt x="1466" y="119"/>
                </a:lnTo>
                <a:lnTo>
                  <a:pt x="1441" y="106"/>
                </a:lnTo>
                <a:lnTo>
                  <a:pt x="1398" y="52"/>
                </a:lnTo>
                <a:lnTo>
                  <a:pt x="1404" y="52"/>
                </a:lnTo>
                <a:lnTo>
                  <a:pt x="1404" y="41"/>
                </a:lnTo>
                <a:lnTo>
                  <a:pt x="1420" y="43"/>
                </a:lnTo>
                <a:close/>
                <a:moveTo>
                  <a:pt x="1361" y="57"/>
                </a:moveTo>
                <a:lnTo>
                  <a:pt x="1395" y="52"/>
                </a:lnTo>
                <a:lnTo>
                  <a:pt x="1434" y="101"/>
                </a:lnTo>
                <a:lnTo>
                  <a:pt x="1333" y="46"/>
                </a:lnTo>
                <a:lnTo>
                  <a:pt x="1360" y="39"/>
                </a:lnTo>
                <a:lnTo>
                  <a:pt x="1361" y="57"/>
                </a:lnTo>
                <a:close/>
                <a:moveTo>
                  <a:pt x="1354" y="36"/>
                </a:moveTo>
                <a:lnTo>
                  <a:pt x="1328" y="45"/>
                </a:lnTo>
                <a:lnTo>
                  <a:pt x="1315" y="37"/>
                </a:lnTo>
                <a:lnTo>
                  <a:pt x="1315" y="37"/>
                </a:lnTo>
                <a:lnTo>
                  <a:pt x="1345" y="36"/>
                </a:lnTo>
                <a:lnTo>
                  <a:pt x="1354" y="36"/>
                </a:lnTo>
                <a:close/>
                <a:moveTo>
                  <a:pt x="1323" y="32"/>
                </a:moveTo>
                <a:lnTo>
                  <a:pt x="1315" y="34"/>
                </a:lnTo>
                <a:lnTo>
                  <a:pt x="1315" y="32"/>
                </a:lnTo>
                <a:lnTo>
                  <a:pt x="1323" y="32"/>
                </a:lnTo>
                <a:close/>
                <a:moveTo>
                  <a:pt x="1270" y="34"/>
                </a:moveTo>
                <a:lnTo>
                  <a:pt x="1268" y="36"/>
                </a:lnTo>
                <a:lnTo>
                  <a:pt x="1252" y="37"/>
                </a:lnTo>
                <a:lnTo>
                  <a:pt x="1270" y="34"/>
                </a:lnTo>
                <a:close/>
                <a:moveTo>
                  <a:pt x="1245" y="34"/>
                </a:moveTo>
                <a:lnTo>
                  <a:pt x="1220" y="39"/>
                </a:lnTo>
                <a:lnTo>
                  <a:pt x="1146" y="43"/>
                </a:lnTo>
                <a:lnTo>
                  <a:pt x="1245" y="34"/>
                </a:lnTo>
                <a:close/>
                <a:moveTo>
                  <a:pt x="1190" y="45"/>
                </a:moveTo>
                <a:lnTo>
                  <a:pt x="1042" y="69"/>
                </a:lnTo>
                <a:lnTo>
                  <a:pt x="1029" y="62"/>
                </a:lnTo>
                <a:lnTo>
                  <a:pt x="1036" y="53"/>
                </a:lnTo>
                <a:lnTo>
                  <a:pt x="1190" y="45"/>
                </a:lnTo>
                <a:close/>
                <a:moveTo>
                  <a:pt x="1005" y="76"/>
                </a:moveTo>
                <a:lnTo>
                  <a:pt x="957" y="83"/>
                </a:lnTo>
                <a:lnTo>
                  <a:pt x="955" y="83"/>
                </a:lnTo>
                <a:lnTo>
                  <a:pt x="989" y="66"/>
                </a:lnTo>
                <a:lnTo>
                  <a:pt x="1005" y="76"/>
                </a:lnTo>
                <a:close/>
                <a:moveTo>
                  <a:pt x="971" y="69"/>
                </a:moveTo>
                <a:lnTo>
                  <a:pt x="952" y="78"/>
                </a:lnTo>
                <a:lnTo>
                  <a:pt x="952" y="76"/>
                </a:lnTo>
                <a:lnTo>
                  <a:pt x="971" y="69"/>
                </a:lnTo>
                <a:close/>
                <a:moveTo>
                  <a:pt x="907" y="94"/>
                </a:moveTo>
                <a:lnTo>
                  <a:pt x="909" y="96"/>
                </a:lnTo>
                <a:lnTo>
                  <a:pt x="787" y="140"/>
                </a:lnTo>
                <a:lnTo>
                  <a:pt x="907" y="94"/>
                </a:lnTo>
                <a:close/>
                <a:moveTo>
                  <a:pt x="913" y="99"/>
                </a:moveTo>
                <a:lnTo>
                  <a:pt x="913" y="103"/>
                </a:lnTo>
                <a:lnTo>
                  <a:pt x="913" y="103"/>
                </a:lnTo>
                <a:lnTo>
                  <a:pt x="775" y="177"/>
                </a:lnTo>
                <a:lnTo>
                  <a:pt x="775" y="175"/>
                </a:lnTo>
                <a:lnTo>
                  <a:pt x="733" y="166"/>
                </a:lnTo>
                <a:lnTo>
                  <a:pt x="727" y="189"/>
                </a:lnTo>
                <a:lnTo>
                  <a:pt x="669" y="191"/>
                </a:lnTo>
                <a:lnTo>
                  <a:pt x="669" y="188"/>
                </a:lnTo>
                <a:lnTo>
                  <a:pt x="913" y="99"/>
                </a:lnTo>
                <a:close/>
                <a:moveTo>
                  <a:pt x="630" y="220"/>
                </a:moveTo>
                <a:lnTo>
                  <a:pt x="657" y="214"/>
                </a:lnTo>
                <a:lnTo>
                  <a:pt x="669" y="235"/>
                </a:lnTo>
                <a:lnTo>
                  <a:pt x="494" y="334"/>
                </a:lnTo>
                <a:lnTo>
                  <a:pt x="628" y="212"/>
                </a:lnTo>
                <a:lnTo>
                  <a:pt x="630" y="220"/>
                </a:lnTo>
                <a:close/>
                <a:moveTo>
                  <a:pt x="588" y="244"/>
                </a:moveTo>
                <a:lnTo>
                  <a:pt x="480" y="343"/>
                </a:lnTo>
                <a:lnTo>
                  <a:pt x="450" y="359"/>
                </a:lnTo>
                <a:lnTo>
                  <a:pt x="452" y="359"/>
                </a:lnTo>
                <a:lnTo>
                  <a:pt x="448" y="359"/>
                </a:lnTo>
                <a:lnTo>
                  <a:pt x="588" y="244"/>
                </a:lnTo>
                <a:close/>
                <a:moveTo>
                  <a:pt x="420" y="398"/>
                </a:moveTo>
                <a:lnTo>
                  <a:pt x="408" y="409"/>
                </a:lnTo>
                <a:lnTo>
                  <a:pt x="415" y="396"/>
                </a:lnTo>
                <a:lnTo>
                  <a:pt x="420" y="398"/>
                </a:lnTo>
                <a:close/>
                <a:moveTo>
                  <a:pt x="424" y="398"/>
                </a:moveTo>
                <a:lnTo>
                  <a:pt x="436" y="402"/>
                </a:lnTo>
                <a:lnTo>
                  <a:pt x="404" y="418"/>
                </a:lnTo>
                <a:lnTo>
                  <a:pt x="404" y="416"/>
                </a:lnTo>
                <a:lnTo>
                  <a:pt x="424" y="398"/>
                </a:lnTo>
                <a:close/>
                <a:moveTo>
                  <a:pt x="365" y="449"/>
                </a:moveTo>
                <a:lnTo>
                  <a:pt x="365" y="449"/>
                </a:lnTo>
                <a:lnTo>
                  <a:pt x="348" y="471"/>
                </a:lnTo>
                <a:lnTo>
                  <a:pt x="365" y="449"/>
                </a:lnTo>
                <a:close/>
                <a:moveTo>
                  <a:pt x="367" y="455"/>
                </a:moveTo>
                <a:lnTo>
                  <a:pt x="369" y="456"/>
                </a:lnTo>
                <a:lnTo>
                  <a:pt x="305" y="570"/>
                </a:lnTo>
                <a:lnTo>
                  <a:pt x="288" y="598"/>
                </a:lnTo>
                <a:lnTo>
                  <a:pt x="259" y="594"/>
                </a:lnTo>
                <a:lnTo>
                  <a:pt x="254" y="628"/>
                </a:lnTo>
                <a:lnTo>
                  <a:pt x="206" y="653"/>
                </a:lnTo>
                <a:lnTo>
                  <a:pt x="206" y="649"/>
                </a:lnTo>
                <a:lnTo>
                  <a:pt x="201" y="649"/>
                </a:lnTo>
                <a:lnTo>
                  <a:pt x="367" y="455"/>
                </a:lnTo>
                <a:close/>
                <a:moveTo>
                  <a:pt x="183" y="692"/>
                </a:moveTo>
                <a:lnTo>
                  <a:pt x="192" y="732"/>
                </a:lnTo>
                <a:lnTo>
                  <a:pt x="189" y="730"/>
                </a:lnTo>
                <a:lnTo>
                  <a:pt x="171" y="773"/>
                </a:lnTo>
                <a:lnTo>
                  <a:pt x="183" y="778"/>
                </a:lnTo>
                <a:lnTo>
                  <a:pt x="99" y="923"/>
                </a:lnTo>
                <a:lnTo>
                  <a:pt x="99" y="921"/>
                </a:lnTo>
                <a:lnTo>
                  <a:pt x="176" y="690"/>
                </a:lnTo>
                <a:lnTo>
                  <a:pt x="183" y="692"/>
                </a:lnTo>
                <a:close/>
                <a:moveTo>
                  <a:pt x="134" y="803"/>
                </a:moveTo>
                <a:lnTo>
                  <a:pt x="95" y="920"/>
                </a:lnTo>
                <a:lnTo>
                  <a:pt x="90" y="923"/>
                </a:lnTo>
                <a:lnTo>
                  <a:pt x="134" y="803"/>
                </a:lnTo>
                <a:close/>
                <a:moveTo>
                  <a:pt x="72" y="967"/>
                </a:moveTo>
                <a:lnTo>
                  <a:pt x="74" y="971"/>
                </a:lnTo>
                <a:lnTo>
                  <a:pt x="65" y="990"/>
                </a:lnTo>
                <a:lnTo>
                  <a:pt x="72" y="967"/>
                </a:lnTo>
                <a:close/>
                <a:moveTo>
                  <a:pt x="79" y="976"/>
                </a:moveTo>
                <a:lnTo>
                  <a:pt x="81" y="976"/>
                </a:lnTo>
                <a:lnTo>
                  <a:pt x="74" y="1019"/>
                </a:lnTo>
                <a:lnTo>
                  <a:pt x="62" y="1008"/>
                </a:lnTo>
                <a:lnTo>
                  <a:pt x="79" y="976"/>
                </a:lnTo>
                <a:close/>
                <a:moveTo>
                  <a:pt x="70" y="1036"/>
                </a:moveTo>
                <a:lnTo>
                  <a:pt x="67" y="1056"/>
                </a:lnTo>
                <a:lnTo>
                  <a:pt x="62" y="1047"/>
                </a:lnTo>
                <a:lnTo>
                  <a:pt x="70" y="1036"/>
                </a:lnTo>
                <a:close/>
                <a:moveTo>
                  <a:pt x="49" y="1057"/>
                </a:moveTo>
                <a:lnTo>
                  <a:pt x="51" y="1059"/>
                </a:lnTo>
                <a:lnTo>
                  <a:pt x="60" y="1050"/>
                </a:lnTo>
                <a:lnTo>
                  <a:pt x="67" y="1063"/>
                </a:lnTo>
                <a:lnTo>
                  <a:pt x="44" y="1199"/>
                </a:lnTo>
                <a:lnTo>
                  <a:pt x="49" y="1057"/>
                </a:lnTo>
                <a:close/>
                <a:moveTo>
                  <a:pt x="69" y="1068"/>
                </a:moveTo>
                <a:lnTo>
                  <a:pt x="92" y="1109"/>
                </a:lnTo>
                <a:lnTo>
                  <a:pt x="88" y="1109"/>
                </a:lnTo>
                <a:lnTo>
                  <a:pt x="83" y="1156"/>
                </a:lnTo>
                <a:lnTo>
                  <a:pt x="100" y="1158"/>
                </a:lnTo>
                <a:lnTo>
                  <a:pt x="70" y="1270"/>
                </a:lnTo>
                <a:lnTo>
                  <a:pt x="46" y="1287"/>
                </a:lnTo>
                <a:lnTo>
                  <a:pt x="42" y="1275"/>
                </a:lnTo>
                <a:lnTo>
                  <a:pt x="40" y="1275"/>
                </a:lnTo>
                <a:lnTo>
                  <a:pt x="42" y="1234"/>
                </a:lnTo>
                <a:lnTo>
                  <a:pt x="69" y="1068"/>
                </a:lnTo>
                <a:close/>
                <a:moveTo>
                  <a:pt x="39" y="1179"/>
                </a:moveTo>
                <a:lnTo>
                  <a:pt x="37" y="1236"/>
                </a:lnTo>
                <a:lnTo>
                  <a:pt x="33" y="1254"/>
                </a:lnTo>
                <a:lnTo>
                  <a:pt x="39" y="1179"/>
                </a:lnTo>
                <a:close/>
                <a:moveTo>
                  <a:pt x="35" y="1273"/>
                </a:moveTo>
                <a:lnTo>
                  <a:pt x="35" y="1277"/>
                </a:lnTo>
                <a:lnTo>
                  <a:pt x="35" y="1277"/>
                </a:lnTo>
                <a:lnTo>
                  <a:pt x="35" y="1273"/>
                </a:lnTo>
                <a:close/>
                <a:moveTo>
                  <a:pt x="33" y="1324"/>
                </a:moveTo>
                <a:lnTo>
                  <a:pt x="33" y="1326"/>
                </a:lnTo>
                <a:lnTo>
                  <a:pt x="33" y="1324"/>
                </a:lnTo>
                <a:lnTo>
                  <a:pt x="33" y="1324"/>
                </a:lnTo>
                <a:close/>
                <a:moveTo>
                  <a:pt x="32" y="1353"/>
                </a:moveTo>
                <a:lnTo>
                  <a:pt x="32" y="1354"/>
                </a:lnTo>
                <a:lnTo>
                  <a:pt x="32" y="1353"/>
                </a:lnTo>
                <a:lnTo>
                  <a:pt x="32" y="1353"/>
                </a:lnTo>
                <a:close/>
                <a:moveTo>
                  <a:pt x="35" y="1381"/>
                </a:moveTo>
                <a:lnTo>
                  <a:pt x="37" y="1392"/>
                </a:lnTo>
                <a:lnTo>
                  <a:pt x="35" y="1397"/>
                </a:lnTo>
                <a:lnTo>
                  <a:pt x="35" y="1397"/>
                </a:lnTo>
                <a:lnTo>
                  <a:pt x="35" y="1381"/>
                </a:lnTo>
                <a:close/>
                <a:moveTo>
                  <a:pt x="44" y="1443"/>
                </a:moveTo>
                <a:lnTo>
                  <a:pt x="44" y="1450"/>
                </a:lnTo>
                <a:lnTo>
                  <a:pt x="42" y="1443"/>
                </a:lnTo>
                <a:lnTo>
                  <a:pt x="44" y="1443"/>
                </a:lnTo>
                <a:close/>
                <a:moveTo>
                  <a:pt x="39" y="1452"/>
                </a:moveTo>
                <a:lnTo>
                  <a:pt x="47" y="1476"/>
                </a:lnTo>
                <a:lnTo>
                  <a:pt x="58" y="1565"/>
                </a:lnTo>
                <a:lnTo>
                  <a:pt x="39" y="1452"/>
                </a:lnTo>
                <a:close/>
                <a:moveTo>
                  <a:pt x="54" y="1499"/>
                </a:moveTo>
                <a:lnTo>
                  <a:pt x="95" y="1628"/>
                </a:lnTo>
                <a:lnTo>
                  <a:pt x="81" y="1653"/>
                </a:lnTo>
                <a:lnTo>
                  <a:pt x="72" y="1648"/>
                </a:lnTo>
                <a:lnTo>
                  <a:pt x="54" y="1499"/>
                </a:lnTo>
                <a:close/>
                <a:moveTo>
                  <a:pt x="84" y="1655"/>
                </a:moveTo>
                <a:lnTo>
                  <a:pt x="97" y="1634"/>
                </a:lnTo>
                <a:lnTo>
                  <a:pt x="136" y="1759"/>
                </a:lnTo>
                <a:lnTo>
                  <a:pt x="88" y="1692"/>
                </a:lnTo>
                <a:lnTo>
                  <a:pt x="104" y="1667"/>
                </a:lnTo>
                <a:lnTo>
                  <a:pt x="84" y="1655"/>
                </a:lnTo>
                <a:close/>
                <a:moveTo>
                  <a:pt x="139" y="1770"/>
                </a:moveTo>
                <a:lnTo>
                  <a:pt x="148" y="1800"/>
                </a:lnTo>
                <a:lnTo>
                  <a:pt x="148" y="1802"/>
                </a:lnTo>
                <a:lnTo>
                  <a:pt x="95" y="1708"/>
                </a:lnTo>
                <a:lnTo>
                  <a:pt x="139" y="1770"/>
                </a:lnTo>
                <a:close/>
                <a:moveTo>
                  <a:pt x="99" y="1724"/>
                </a:moveTo>
                <a:lnTo>
                  <a:pt x="145" y="1803"/>
                </a:lnTo>
                <a:lnTo>
                  <a:pt x="139" y="1811"/>
                </a:lnTo>
                <a:lnTo>
                  <a:pt x="99" y="1724"/>
                </a:lnTo>
                <a:close/>
                <a:moveTo>
                  <a:pt x="159" y="1857"/>
                </a:moveTo>
                <a:lnTo>
                  <a:pt x="166" y="1849"/>
                </a:lnTo>
                <a:lnTo>
                  <a:pt x="210" y="1964"/>
                </a:lnTo>
                <a:lnTo>
                  <a:pt x="159" y="1857"/>
                </a:lnTo>
                <a:close/>
                <a:moveTo>
                  <a:pt x="169" y="1846"/>
                </a:moveTo>
                <a:lnTo>
                  <a:pt x="169" y="1846"/>
                </a:lnTo>
                <a:lnTo>
                  <a:pt x="194" y="1878"/>
                </a:lnTo>
                <a:lnTo>
                  <a:pt x="189" y="1883"/>
                </a:lnTo>
                <a:lnTo>
                  <a:pt x="215" y="1908"/>
                </a:lnTo>
                <a:lnTo>
                  <a:pt x="220" y="1915"/>
                </a:lnTo>
                <a:lnTo>
                  <a:pt x="233" y="2007"/>
                </a:lnTo>
                <a:lnTo>
                  <a:pt x="231" y="2007"/>
                </a:lnTo>
                <a:lnTo>
                  <a:pt x="169" y="1846"/>
                </a:lnTo>
                <a:close/>
                <a:moveTo>
                  <a:pt x="270" y="2062"/>
                </a:moveTo>
                <a:lnTo>
                  <a:pt x="365" y="2145"/>
                </a:lnTo>
                <a:lnTo>
                  <a:pt x="362" y="2155"/>
                </a:lnTo>
                <a:lnTo>
                  <a:pt x="270" y="2062"/>
                </a:lnTo>
                <a:close/>
                <a:moveTo>
                  <a:pt x="378" y="2175"/>
                </a:moveTo>
                <a:lnTo>
                  <a:pt x="388" y="2176"/>
                </a:lnTo>
                <a:lnTo>
                  <a:pt x="386" y="2178"/>
                </a:lnTo>
                <a:lnTo>
                  <a:pt x="394" y="2191"/>
                </a:lnTo>
                <a:lnTo>
                  <a:pt x="378" y="2175"/>
                </a:lnTo>
                <a:close/>
                <a:moveTo>
                  <a:pt x="413" y="2210"/>
                </a:moveTo>
                <a:lnTo>
                  <a:pt x="422" y="2207"/>
                </a:lnTo>
                <a:lnTo>
                  <a:pt x="491" y="2293"/>
                </a:lnTo>
                <a:lnTo>
                  <a:pt x="413" y="2210"/>
                </a:lnTo>
                <a:close/>
                <a:moveTo>
                  <a:pt x="547" y="2337"/>
                </a:moveTo>
                <a:lnTo>
                  <a:pt x="627" y="2348"/>
                </a:lnTo>
                <a:lnTo>
                  <a:pt x="646" y="2362"/>
                </a:lnTo>
                <a:lnTo>
                  <a:pt x="648" y="2376"/>
                </a:lnTo>
                <a:lnTo>
                  <a:pt x="660" y="2374"/>
                </a:lnTo>
                <a:lnTo>
                  <a:pt x="711" y="2415"/>
                </a:lnTo>
                <a:lnTo>
                  <a:pt x="711" y="2415"/>
                </a:lnTo>
                <a:lnTo>
                  <a:pt x="547" y="2341"/>
                </a:lnTo>
                <a:lnTo>
                  <a:pt x="547" y="2337"/>
                </a:lnTo>
                <a:close/>
                <a:moveTo>
                  <a:pt x="584" y="2362"/>
                </a:moveTo>
                <a:lnTo>
                  <a:pt x="710" y="2419"/>
                </a:lnTo>
                <a:lnTo>
                  <a:pt x="704" y="2426"/>
                </a:lnTo>
                <a:lnTo>
                  <a:pt x="584" y="2362"/>
                </a:lnTo>
                <a:close/>
                <a:moveTo>
                  <a:pt x="745" y="2449"/>
                </a:moveTo>
                <a:lnTo>
                  <a:pt x="749" y="2442"/>
                </a:lnTo>
                <a:lnTo>
                  <a:pt x="821" y="2489"/>
                </a:lnTo>
                <a:lnTo>
                  <a:pt x="745" y="2449"/>
                </a:lnTo>
                <a:close/>
                <a:moveTo>
                  <a:pt x="750" y="2438"/>
                </a:moveTo>
                <a:lnTo>
                  <a:pt x="752" y="2436"/>
                </a:lnTo>
                <a:lnTo>
                  <a:pt x="777" y="2445"/>
                </a:lnTo>
                <a:lnTo>
                  <a:pt x="832" y="2491"/>
                </a:lnTo>
                <a:lnTo>
                  <a:pt x="750" y="2438"/>
                </a:lnTo>
                <a:close/>
                <a:moveTo>
                  <a:pt x="787" y="2449"/>
                </a:moveTo>
                <a:lnTo>
                  <a:pt x="900" y="2489"/>
                </a:lnTo>
                <a:lnTo>
                  <a:pt x="885" y="2496"/>
                </a:lnTo>
                <a:lnTo>
                  <a:pt x="847" y="2482"/>
                </a:lnTo>
                <a:lnTo>
                  <a:pt x="842" y="2495"/>
                </a:lnTo>
                <a:lnTo>
                  <a:pt x="787" y="2449"/>
                </a:lnTo>
                <a:close/>
                <a:moveTo>
                  <a:pt x="886" y="2500"/>
                </a:moveTo>
                <a:lnTo>
                  <a:pt x="906" y="2491"/>
                </a:lnTo>
                <a:lnTo>
                  <a:pt x="1056" y="2546"/>
                </a:lnTo>
                <a:lnTo>
                  <a:pt x="881" y="2512"/>
                </a:lnTo>
                <a:lnTo>
                  <a:pt x="886" y="2500"/>
                </a:lnTo>
                <a:close/>
                <a:moveTo>
                  <a:pt x="1021" y="2542"/>
                </a:moveTo>
                <a:lnTo>
                  <a:pt x="1079" y="2553"/>
                </a:lnTo>
                <a:lnTo>
                  <a:pt x="1089" y="2557"/>
                </a:lnTo>
                <a:lnTo>
                  <a:pt x="1021" y="2542"/>
                </a:lnTo>
                <a:close/>
                <a:moveTo>
                  <a:pt x="1081" y="2549"/>
                </a:moveTo>
                <a:lnTo>
                  <a:pt x="911" y="2489"/>
                </a:lnTo>
                <a:lnTo>
                  <a:pt x="955" y="2468"/>
                </a:lnTo>
                <a:lnTo>
                  <a:pt x="955" y="2472"/>
                </a:lnTo>
                <a:lnTo>
                  <a:pt x="990" y="2463"/>
                </a:lnTo>
                <a:lnTo>
                  <a:pt x="1045" y="2489"/>
                </a:lnTo>
                <a:lnTo>
                  <a:pt x="1095" y="2542"/>
                </a:lnTo>
                <a:lnTo>
                  <a:pt x="1095" y="2542"/>
                </a:lnTo>
                <a:lnTo>
                  <a:pt x="1095" y="2553"/>
                </a:lnTo>
                <a:lnTo>
                  <a:pt x="1081" y="2549"/>
                </a:lnTo>
                <a:close/>
                <a:moveTo>
                  <a:pt x="1141" y="2542"/>
                </a:moveTo>
                <a:lnTo>
                  <a:pt x="1100" y="2542"/>
                </a:lnTo>
                <a:lnTo>
                  <a:pt x="1056" y="2495"/>
                </a:lnTo>
                <a:lnTo>
                  <a:pt x="1172" y="2555"/>
                </a:lnTo>
                <a:lnTo>
                  <a:pt x="1142" y="2560"/>
                </a:lnTo>
                <a:lnTo>
                  <a:pt x="1141" y="2542"/>
                </a:lnTo>
                <a:close/>
                <a:moveTo>
                  <a:pt x="1149" y="2562"/>
                </a:moveTo>
                <a:lnTo>
                  <a:pt x="1179" y="2558"/>
                </a:lnTo>
                <a:lnTo>
                  <a:pt x="1195" y="2565"/>
                </a:lnTo>
                <a:lnTo>
                  <a:pt x="1160" y="2564"/>
                </a:lnTo>
                <a:lnTo>
                  <a:pt x="1149" y="2562"/>
                </a:lnTo>
                <a:close/>
                <a:moveTo>
                  <a:pt x="1183" y="2569"/>
                </a:moveTo>
                <a:lnTo>
                  <a:pt x="1195" y="2569"/>
                </a:lnTo>
                <a:lnTo>
                  <a:pt x="1195" y="2569"/>
                </a:lnTo>
                <a:lnTo>
                  <a:pt x="1197" y="2571"/>
                </a:lnTo>
                <a:lnTo>
                  <a:pt x="1183" y="2569"/>
                </a:lnTo>
                <a:close/>
                <a:moveTo>
                  <a:pt x="1245" y="2571"/>
                </a:moveTo>
                <a:lnTo>
                  <a:pt x="1273" y="2571"/>
                </a:lnTo>
                <a:lnTo>
                  <a:pt x="1247" y="2574"/>
                </a:lnTo>
                <a:lnTo>
                  <a:pt x="1245" y="2571"/>
                </a:lnTo>
                <a:close/>
                <a:moveTo>
                  <a:pt x="1264" y="2576"/>
                </a:moveTo>
                <a:lnTo>
                  <a:pt x="1300" y="2571"/>
                </a:lnTo>
                <a:lnTo>
                  <a:pt x="1402" y="2572"/>
                </a:lnTo>
                <a:lnTo>
                  <a:pt x="1264" y="2576"/>
                </a:lnTo>
                <a:close/>
                <a:moveTo>
                  <a:pt x="1326" y="2567"/>
                </a:moveTo>
                <a:lnTo>
                  <a:pt x="1473" y="2549"/>
                </a:lnTo>
                <a:lnTo>
                  <a:pt x="1496" y="2564"/>
                </a:lnTo>
                <a:lnTo>
                  <a:pt x="1490" y="2571"/>
                </a:lnTo>
                <a:lnTo>
                  <a:pt x="1326" y="2567"/>
                </a:lnTo>
                <a:close/>
                <a:moveTo>
                  <a:pt x="1515" y="2544"/>
                </a:moveTo>
                <a:lnTo>
                  <a:pt x="1570" y="2537"/>
                </a:lnTo>
                <a:lnTo>
                  <a:pt x="1572" y="2541"/>
                </a:lnTo>
                <a:lnTo>
                  <a:pt x="1536" y="2560"/>
                </a:lnTo>
                <a:lnTo>
                  <a:pt x="1515" y="2544"/>
                </a:lnTo>
                <a:close/>
                <a:moveTo>
                  <a:pt x="1543" y="2564"/>
                </a:moveTo>
                <a:lnTo>
                  <a:pt x="1573" y="2548"/>
                </a:lnTo>
                <a:lnTo>
                  <a:pt x="1575" y="2553"/>
                </a:lnTo>
                <a:lnTo>
                  <a:pt x="1543" y="2564"/>
                </a:lnTo>
                <a:close/>
                <a:moveTo>
                  <a:pt x="1616" y="2539"/>
                </a:moveTo>
                <a:lnTo>
                  <a:pt x="1612" y="2530"/>
                </a:lnTo>
                <a:lnTo>
                  <a:pt x="1616" y="2528"/>
                </a:lnTo>
                <a:lnTo>
                  <a:pt x="1806" y="2479"/>
                </a:lnTo>
                <a:lnTo>
                  <a:pt x="1616" y="2539"/>
                </a:lnTo>
                <a:close/>
                <a:moveTo>
                  <a:pt x="1635" y="2519"/>
                </a:moveTo>
                <a:lnTo>
                  <a:pt x="1771" y="2452"/>
                </a:lnTo>
                <a:lnTo>
                  <a:pt x="1773" y="2465"/>
                </a:lnTo>
                <a:lnTo>
                  <a:pt x="1819" y="2463"/>
                </a:lnTo>
                <a:lnTo>
                  <a:pt x="1817" y="2447"/>
                </a:lnTo>
                <a:lnTo>
                  <a:pt x="1852" y="2454"/>
                </a:lnTo>
                <a:lnTo>
                  <a:pt x="1856" y="2461"/>
                </a:lnTo>
                <a:lnTo>
                  <a:pt x="1635" y="2519"/>
                </a:lnTo>
                <a:close/>
                <a:moveTo>
                  <a:pt x="1896" y="2442"/>
                </a:moveTo>
                <a:lnTo>
                  <a:pt x="1893" y="2433"/>
                </a:lnTo>
                <a:lnTo>
                  <a:pt x="1918" y="2380"/>
                </a:lnTo>
                <a:lnTo>
                  <a:pt x="1921" y="2378"/>
                </a:lnTo>
                <a:lnTo>
                  <a:pt x="1939" y="2383"/>
                </a:lnTo>
                <a:lnTo>
                  <a:pt x="1944" y="2366"/>
                </a:lnTo>
                <a:lnTo>
                  <a:pt x="2089" y="2293"/>
                </a:lnTo>
                <a:lnTo>
                  <a:pt x="1896" y="2442"/>
                </a:lnTo>
                <a:close/>
                <a:moveTo>
                  <a:pt x="2103" y="2288"/>
                </a:moveTo>
                <a:lnTo>
                  <a:pt x="2103" y="2288"/>
                </a:lnTo>
                <a:lnTo>
                  <a:pt x="2100" y="2291"/>
                </a:lnTo>
                <a:lnTo>
                  <a:pt x="2103" y="2288"/>
                </a:lnTo>
                <a:close/>
                <a:moveTo>
                  <a:pt x="2147" y="2249"/>
                </a:moveTo>
                <a:lnTo>
                  <a:pt x="2146" y="2251"/>
                </a:lnTo>
                <a:lnTo>
                  <a:pt x="2144" y="2251"/>
                </a:lnTo>
                <a:lnTo>
                  <a:pt x="2147" y="2245"/>
                </a:lnTo>
                <a:lnTo>
                  <a:pt x="2154" y="2242"/>
                </a:lnTo>
                <a:lnTo>
                  <a:pt x="2147" y="2249"/>
                </a:lnTo>
                <a:close/>
                <a:moveTo>
                  <a:pt x="2151" y="2238"/>
                </a:moveTo>
                <a:lnTo>
                  <a:pt x="2153" y="2238"/>
                </a:lnTo>
                <a:lnTo>
                  <a:pt x="2153" y="2238"/>
                </a:lnTo>
                <a:lnTo>
                  <a:pt x="2151" y="2238"/>
                </a:lnTo>
                <a:close/>
                <a:moveTo>
                  <a:pt x="2193" y="2210"/>
                </a:moveTo>
                <a:lnTo>
                  <a:pt x="2191" y="2210"/>
                </a:lnTo>
                <a:lnTo>
                  <a:pt x="2193" y="2208"/>
                </a:lnTo>
                <a:lnTo>
                  <a:pt x="2218" y="2182"/>
                </a:lnTo>
                <a:lnTo>
                  <a:pt x="2193" y="2210"/>
                </a:lnTo>
                <a:close/>
                <a:moveTo>
                  <a:pt x="2204" y="2191"/>
                </a:moveTo>
                <a:lnTo>
                  <a:pt x="2313" y="2016"/>
                </a:lnTo>
                <a:lnTo>
                  <a:pt x="2313" y="2016"/>
                </a:lnTo>
                <a:lnTo>
                  <a:pt x="2333" y="1996"/>
                </a:lnTo>
                <a:lnTo>
                  <a:pt x="2350" y="2007"/>
                </a:lnTo>
                <a:lnTo>
                  <a:pt x="2356" y="2035"/>
                </a:lnTo>
                <a:lnTo>
                  <a:pt x="2204" y="2191"/>
                </a:lnTo>
                <a:close/>
                <a:moveTo>
                  <a:pt x="2384" y="1994"/>
                </a:moveTo>
                <a:lnTo>
                  <a:pt x="2379" y="1996"/>
                </a:lnTo>
                <a:lnTo>
                  <a:pt x="2379" y="1933"/>
                </a:lnTo>
                <a:lnTo>
                  <a:pt x="2391" y="1936"/>
                </a:lnTo>
                <a:lnTo>
                  <a:pt x="2403" y="1894"/>
                </a:lnTo>
                <a:lnTo>
                  <a:pt x="2389" y="1890"/>
                </a:lnTo>
                <a:lnTo>
                  <a:pt x="2409" y="1860"/>
                </a:lnTo>
                <a:lnTo>
                  <a:pt x="2483" y="1765"/>
                </a:lnTo>
                <a:lnTo>
                  <a:pt x="2483" y="1766"/>
                </a:lnTo>
                <a:lnTo>
                  <a:pt x="2410" y="1934"/>
                </a:lnTo>
                <a:lnTo>
                  <a:pt x="2384" y="1994"/>
                </a:lnTo>
                <a:close/>
                <a:moveTo>
                  <a:pt x="2518" y="1689"/>
                </a:moveTo>
                <a:lnTo>
                  <a:pt x="2508" y="1713"/>
                </a:lnTo>
                <a:lnTo>
                  <a:pt x="2508" y="1712"/>
                </a:lnTo>
                <a:lnTo>
                  <a:pt x="2506" y="1713"/>
                </a:lnTo>
                <a:lnTo>
                  <a:pt x="2508" y="1704"/>
                </a:lnTo>
                <a:lnTo>
                  <a:pt x="2520" y="1687"/>
                </a:lnTo>
                <a:lnTo>
                  <a:pt x="2518" y="1689"/>
                </a:lnTo>
                <a:close/>
                <a:moveTo>
                  <a:pt x="2511" y="1694"/>
                </a:moveTo>
                <a:lnTo>
                  <a:pt x="2515" y="1676"/>
                </a:lnTo>
                <a:lnTo>
                  <a:pt x="2520" y="1680"/>
                </a:lnTo>
                <a:lnTo>
                  <a:pt x="2511" y="1694"/>
                </a:lnTo>
                <a:close/>
              </a:path>
            </a:pathLst>
          </a:custGeom>
          <a:gradFill>
            <a:gsLst>
              <a:gs pos="32000">
                <a:schemeClr val="tx1"/>
              </a:gs>
              <a:gs pos="89000">
                <a:schemeClr val="bg1">
                  <a:alpha val="0"/>
                </a:schemeClr>
              </a:gs>
            </a:gsLst>
            <a:path path="circle">
              <a:fillToRect t="100000" r="100000"/>
            </a:path>
          </a:gradFill>
          <a:ln>
            <a:noFill/>
          </a:ln>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3536037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01231D84-A5F2-9BD9-196D-8F07ACE124BC}"/>
              </a:ext>
            </a:extLst>
          </p:cNvPr>
          <p:cNvSpPr>
            <a:spLocks noGrp="1"/>
          </p:cNvSpPr>
          <p:nvPr>
            <p:ph type="ftr" sz="quarter" idx="3"/>
          </p:nvPr>
        </p:nvSpPr>
        <p:spPr/>
        <p:txBody>
          <a:bodyPr/>
          <a:lstStyle/>
          <a:p>
            <a:r>
              <a:rPr lang="de-DE"/>
              <a:t>Headline</a:t>
            </a:r>
            <a:endParaRPr lang="de-DE" dirty="0"/>
          </a:p>
        </p:txBody>
      </p:sp>
      <p:sp>
        <p:nvSpPr>
          <p:cNvPr id="3" name="Textplatzhalter 2">
            <a:extLst>
              <a:ext uri="{FF2B5EF4-FFF2-40B4-BE49-F238E27FC236}">
                <a16:creationId xmlns:a16="http://schemas.microsoft.com/office/drawing/2014/main" id="{685ADD57-CEAE-1821-53B3-FE5BED470F6F}"/>
              </a:ext>
            </a:extLst>
          </p:cNvPr>
          <p:cNvSpPr>
            <a:spLocks noGrp="1"/>
          </p:cNvSpPr>
          <p:nvPr>
            <p:ph type="body" sz="quarter" idx="10"/>
          </p:nvPr>
        </p:nvSpPr>
        <p:spPr/>
        <p:txBody>
          <a:bodyPr/>
          <a:lstStyle/>
          <a:p>
            <a:endParaRPr lang="de-DE"/>
          </a:p>
        </p:txBody>
      </p:sp>
    </p:spTree>
    <p:extLst>
      <p:ext uri="{BB962C8B-B14F-4D97-AF65-F5344CB8AC3E}">
        <p14:creationId xmlns:p14="http://schemas.microsoft.com/office/powerpoint/2010/main" val="1526268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062C170C-1D8B-8C81-C069-D3E4679DF555}"/>
              </a:ext>
            </a:extLst>
          </p:cNvPr>
          <p:cNvSpPr>
            <a:spLocks noGrp="1"/>
          </p:cNvSpPr>
          <p:nvPr>
            <p:ph type="ftr" sz="quarter" idx="3"/>
          </p:nvPr>
        </p:nvSpPr>
        <p:spPr/>
        <p:txBody>
          <a:bodyPr/>
          <a:lstStyle/>
          <a:p>
            <a:r>
              <a:rPr lang="de-DE"/>
              <a:t>Headline</a:t>
            </a:r>
            <a:endParaRPr lang="de-DE" dirty="0"/>
          </a:p>
        </p:txBody>
      </p:sp>
      <p:sp>
        <p:nvSpPr>
          <p:cNvPr id="3" name="Textplatzhalter 2">
            <a:extLst>
              <a:ext uri="{FF2B5EF4-FFF2-40B4-BE49-F238E27FC236}">
                <a16:creationId xmlns:a16="http://schemas.microsoft.com/office/drawing/2014/main" id="{BE57BDDB-9DF3-B1A4-35EE-F5D40A63DA7D}"/>
              </a:ext>
            </a:extLst>
          </p:cNvPr>
          <p:cNvSpPr>
            <a:spLocks noGrp="1"/>
          </p:cNvSpPr>
          <p:nvPr>
            <p:ph type="body" sz="quarter" idx="10"/>
          </p:nvPr>
        </p:nvSpPr>
        <p:spPr/>
        <p:txBody>
          <a:bodyPr/>
          <a:lstStyle/>
          <a:p>
            <a:endParaRPr lang="de-DE"/>
          </a:p>
        </p:txBody>
      </p:sp>
    </p:spTree>
    <p:extLst>
      <p:ext uri="{BB962C8B-B14F-4D97-AF65-F5344CB8AC3E}">
        <p14:creationId xmlns:p14="http://schemas.microsoft.com/office/powerpoint/2010/main" val="39072816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E709647-178D-8D68-1E2D-452785453C84}"/>
              </a:ext>
            </a:extLst>
          </p:cNvPr>
          <p:cNvSpPr>
            <a:spLocks noGrp="1"/>
          </p:cNvSpPr>
          <p:nvPr>
            <p:ph type="ftr" sz="quarter" idx="3"/>
          </p:nvPr>
        </p:nvSpPr>
        <p:spPr/>
        <p:txBody>
          <a:bodyPr/>
          <a:lstStyle/>
          <a:p>
            <a:r>
              <a:rPr lang="de-DE"/>
              <a:t>Headline</a:t>
            </a:r>
            <a:endParaRPr lang="de-DE" dirty="0"/>
          </a:p>
        </p:txBody>
      </p:sp>
      <p:sp>
        <p:nvSpPr>
          <p:cNvPr id="3" name="Textplatzhalter 2">
            <a:extLst>
              <a:ext uri="{FF2B5EF4-FFF2-40B4-BE49-F238E27FC236}">
                <a16:creationId xmlns:a16="http://schemas.microsoft.com/office/drawing/2014/main" id="{CC088EA2-46F4-B93B-FB15-56811E74086A}"/>
              </a:ext>
            </a:extLst>
          </p:cNvPr>
          <p:cNvSpPr>
            <a:spLocks noGrp="1"/>
          </p:cNvSpPr>
          <p:nvPr>
            <p:ph type="body" sz="quarter" idx="10"/>
          </p:nvPr>
        </p:nvSpPr>
        <p:spPr/>
        <p:txBody>
          <a:bodyPr/>
          <a:lstStyle/>
          <a:p>
            <a:endParaRPr lang="de-DE"/>
          </a:p>
        </p:txBody>
      </p:sp>
    </p:spTree>
    <p:extLst>
      <p:ext uri="{BB962C8B-B14F-4D97-AF65-F5344CB8AC3E}">
        <p14:creationId xmlns:p14="http://schemas.microsoft.com/office/powerpoint/2010/main" val="570030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B60529D-AF31-20F9-C364-40601C622166}"/>
              </a:ext>
            </a:extLst>
          </p:cNvPr>
          <p:cNvSpPr>
            <a:spLocks noGrp="1"/>
          </p:cNvSpPr>
          <p:nvPr>
            <p:ph type="ftr" sz="quarter" idx="3"/>
          </p:nvPr>
        </p:nvSpPr>
        <p:spPr/>
        <p:txBody>
          <a:bodyPr/>
          <a:lstStyle/>
          <a:p>
            <a:r>
              <a:rPr lang="de-DE"/>
              <a:t>Headline</a:t>
            </a:r>
            <a:endParaRPr lang="de-DE" dirty="0"/>
          </a:p>
        </p:txBody>
      </p:sp>
      <p:sp>
        <p:nvSpPr>
          <p:cNvPr id="3" name="Textplatzhalter 2">
            <a:extLst>
              <a:ext uri="{FF2B5EF4-FFF2-40B4-BE49-F238E27FC236}">
                <a16:creationId xmlns:a16="http://schemas.microsoft.com/office/drawing/2014/main" id="{4301C757-4E46-A7EB-3D71-21140D9D0662}"/>
              </a:ext>
            </a:extLst>
          </p:cNvPr>
          <p:cNvSpPr>
            <a:spLocks noGrp="1"/>
          </p:cNvSpPr>
          <p:nvPr>
            <p:ph type="body" sz="quarter" idx="10"/>
          </p:nvPr>
        </p:nvSpPr>
        <p:spPr/>
        <p:txBody>
          <a:bodyPr/>
          <a:lstStyle/>
          <a:p>
            <a:endParaRPr lang="de-DE"/>
          </a:p>
        </p:txBody>
      </p:sp>
    </p:spTree>
    <p:extLst>
      <p:ext uri="{BB962C8B-B14F-4D97-AF65-F5344CB8AC3E}">
        <p14:creationId xmlns:p14="http://schemas.microsoft.com/office/powerpoint/2010/main" val="4241371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9FB72A4F-F46C-B987-3AE8-3D7A27E058DD}"/>
              </a:ext>
            </a:extLst>
          </p:cNvPr>
          <p:cNvSpPr>
            <a:spLocks noGrp="1"/>
          </p:cNvSpPr>
          <p:nvPr>
            <p:ph type="ftr" sz="quarter" idx="3"/>
          </p:nvPr>
        </p:nvSpPr>
        <p:spPr/>
        <p:txBody>
          <a:bodyPr/>
          <a:lstStyle/>
          <a:p>
            <a:r>
              <a:rPr lang="de-DE"/>
              <a:t>Headline</a:t>
            </a:r>
            <a:endParaRPr lang="de-DE" dirty="0"/>
          </a:p>
        </p:txBody>
      </p:sp>
      <p:sp>
        <p:nvSpPr>
          <p:cNvPr id="3" name="Textplatzhalter 2">
            <a:extLst>
              <a:ext uri="{FF2B5EF4-FFF2-40B4-BE49-F238E27FC236}">
                <a16:creationId xmlns:a16="http://schemas.microsoft.com/office/drawing/2014/main" id="{19CEB2B3-C7EF-7F20-56AB-7F4537518B41}"/>
              </a:ext>
            </a:extLst>
          </p:cNvPr>
          <p:cNvSpPr>
            <a:spLocks noGrp="1"/>
          </p:cNvSpPr>
          <p:nvPr>
            <p:ph type="body" sz="quarter" idx="10"/>
          </p:nvPr>
        </p:nvSpPr>
        <p:spPr/>
        <p:txBody>
          <a:bodyPr/>
          <a:lstStyle/>
          <a:p>
            <a:endParaRPr lang="de-DE"/>
          </a:p>
        </p:txBody>
      </p:sp>
    </p:spTree>
    <p:extLst>
      <p:ext uri="{BB962C8B-B14F-4D97-AF65-F5344CB8AC3E}">
        <p14:creationId xmlns:p14="http://schemas.microsoft.com/office/powerpoint/2010/main" val="35389224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3ADDB194-E73A-6F97-91CC-B866BB9E26AD}"/>
              </a:ext>
            </a:extLst>
          </p:cNvPr>
          <p:cNvSpPr>
            <a:spLocks noGrp="1"/>
          </p:cNvSpPr>
          <p:nvPr>
            <p:ph type="body" sz="quarter" idx="10"/>
          </p:nvPr>
        </p:nvSpPr>
        <p:spPr/>
        <p:txBody>
          <a:bodyPr/>
          <a:lstStyle/>
          <a:p>
            <a:r>
              <a:rPr lang="de-DE" dirty="0"/>
              <a:t>Board </a:t>
            </a:r>
            <a:r>
              <a:rPr lang="de-DE" dirty="0" err="1"/>
              <a:t>Interlocks</a:t>
            </a:r>
            <a:r>
              <a:rPr lang="de-DE" dirty="0"/>
              <a:t> &amp; Firm Performance</a:t>
            </a:r>
          </a:p>
        </p:txBody>
      </p:sp>
      <p:sp>
        <p:nvSpPr>
          <p:cNvPr id="4" name="Fußzeilenplatzhalter 3">
            <a:extLst>
              <a:ext uri="{FF2B5EF4-FFF2-40B4-BE49-F238E27FC236}">
                <a16:creationId xmlns:a16="http://schemas.microsoft.com/office/drawing/2014/main" id="{6EB7052D-9053-B08E-D47E-29B42D1ED11F}"/>
              </a:ext>
            </a:extLst>
          </p:cNvPr>
          <p:cNvSpPr>
            <a:spLocks noGrp="1"/>
          </p:cNvSpPr>
          <p:nvPr>
            <p:ph type="ftr" sz="quarter" idx="3"/>
          </p:nvPr>
        </p:nvSpPr>
        <p:spPr/>
        <p:txBody>
          <a:bodyPr/>
          <a:lstStyle/>
          <a:p>
            <a:r>
              <a:rPr lang="de-DE" dirty="0"/>
              <a:t>Artikel 1: Corporate Networks</a:t>
            </a:r>
          </a:p>
        </p:txBody>
      </p:sp>
      <p:sp>
        <p:nvSpPr>
          <p:cNvPr id="5" name="TextBox 16">
            <a:extLst>
              <a:ext uri="{FF2B5EF4-FFF2-40B4-BE49-F238E27FC236}">
                <a16:creationId xmlns:a16="http://schemas.microsoft.com/office/drawing/2014/main" id="{E3FD0833-A16A-08E0-79E9-4136EC95C1FD}"/>
              </a:ext>
            </a:extLst>
          </p:cNvPr>
          <p:cNvSpPr txBox="1">
            <a:spLocks/>
          </p:cNvSpPr>
          <p:nvPr/>
        </p:nvSpPr>
        <p:spPr>
          <a:xfrm>
            <a:off x="2068954" y="1839060"/>
            <a:ext cx="7358421" cy="1656000"/>
          </a:xfrm>
          <a:prstGeom prst="rect">
            <a:avLst/>
          </a:prstGeom>
        </p:spPr>
        <p:txBody>
          <a:bodyPr vert="horz" lIns="0" tIns="72000" rIns="72000" bIns="72000" rtlCol="0">
            <a:noAutofit/>
          </a:bodyPr>
          <a:lstStyle>
            <a:lvl1pPr marL="0" indent="0" algn="l" defTabSz="457200" rtl="0" eaLnBrk="1" latinLnBrk="0" hangingPunct="1">
              <a:lnSpc>
                <a:spcPct val="104000"/>
              </a:lnSpc>
              <a:spcBef>
                <a:spcPts val="1200"/>
              </a:spcBef>
              <a:buFont typeface="Arial" panose="020B0604020202020204" pitchFamily="34" charset="0"/>
              <a:buNone/>
              <a:defRPr sz="1400" kern="1200">
                <a:solidFill>
                  <a:srgbClr val="4B4B4B"/>
                </a:solidFill>
                <a:latin typeface="+mn-lt"/>
                <a:ea typeface="+mn-ea"/>
                <a:cs typeface="+mn-cs"/>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baseline="0">
                <a:solidFill>
                  <a:srgbClr val="4B4B4B"/>
                </a:solidFill>
                <a:latin typeface="+mn-lt"/>
                <a:ea typeface="+mn-ea"/>
                <a:cs typeface="+mn-cs"/>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9pPr>
          </a:lstStyle>
          <a:p>
            <a:pPr lvl="1" indent="0" algn="ctr">
              <a:lnSpc>
                <a:spcPct val="150000"/>
              </a:lnSpc>
              <a:buNone/>
            </a:pPr>
            <a:r>
              <a:rPr lang="en-US" dirty="0"/>
              <a:t>“Board interlocks form when a </a:t>
            </a:r>
            <a:r>
              <a:rPr lang="en-US" b="1" dirty="0"/>
              <a:t>person sits on the board of directors of two or more firms</a:t>
            </a:r>
            <a:r>
              <a:rPr lang="en-US" dirty="0"/>
              <a:t>, thereby forming a link between these organizations” (</a:t>
            </a:r>
            <a:r>
              <a:rPr lang="en-US" dirty="0" err="1"/>
              <a:t>Fich</a:t>
            </a:r>
            <a:r>
              <a:rPr lang="en-US" dirty="0"/>
              <a:t> &amp; White, 2005) </a:t>
            </a:r>
          </a:p>
        </p:txBody>
      </p:sp>
      <p:grpSp>
        <p:nvGrpSpPr>
          <p:cNvPr id="6" name="Gruppieren 5">
            <a:extLst>
              <a:ext uri="{FF2B5EF4-FFF2-40B4-BE49-F238E27FC236}">
                <a16:creationId xmlns:a16="http://schemas.microsoft.com/office/drawing/2014/main" id="{B4DC9682-728D-DF51-0F6F-3F77C87DD35E}"/>
              </a:ext>
            </a:extLst>
          </p:cNvPr>
          <p:cNvGrpSpPr/>
          <p:nvPr/>
        </p:nvGrpSpPr>
        <p:grpSpPr>
          <a:xfrm>
            <a:off x="3946802" y="2853539"/>
            <a:ext cx="3627544" cy="2710324"/>
            <a:chOff x="3976327" y="3293481"/>
            <a:chExt cx="3627544" cy="2710324"/>
          </a:xfrm>
        </p:grpSpPr>
        <p:sp>
          <p:nvSpPr>
            <p:cNvPr id="7" name="Oval 209">
              <a:extLst>
                <a:ext uri="{FF2B5EF4-FFF2-40B4-BE49-F238E27FC236}">
                  <a16:creationId xmlns:a16="http://schemas.microsoft.com/office/drawing/2014/main" id="{AEDA492B-1ECD-3754-B70C-C489D38A7307}"/>
                </a:ext>
              </a:extLst>
            </p:cNvPr>
            <p:cNvSpPr/>
            <p:nvPr/>
          </p:nvSpPr>
          <p:spPr>
            <a:xfrm>
              <a:off x="5178272" y="3969159"/>
              <a:ext cx="1165531" cy="380055"/>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Univers for KPMG" panose="020B0603020202020204" pitchFamily="34" charset="0"/>
                <a:cs typeface="Arial" panose="020B0604020202020204" pitchFamily="34" charset="0"/>
              </a:endParaRPr>
            </a:p>
          </p:txBody>
        </p:sp>
        <p:sp>
          <p:nvSpPr>
            <p:cNvPr id="8" name="Oval 210">
              <a:extLst>
                <a:ext uri="{FF2B5EF4-FFF2-40B4-BE49-F238E27FC236}">
                  <a16:creationId xmlns:a16="http://schemas.microsoft.com/office/drawing/2014/main" id="{0CAE25D7-714D-6C2A-E98E-0552B31EB30F}"/>
                </a:ext>
              </a:extLst>
            </p:cNvPr>
            <p:cNvSpPr/>
            <p:nvPr/>
          </p:nvSpPr>
          <p:spPr>
            <a:xfrm>
              <a:off x="5235575" y="3990950"/>
              <a:ext cx="1050925" cy="342685"/>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Univers for KPMG" panose="020B0603020202020204" pitchFamily="34" charset="0"/>
                <a:cs typeface="Arial" panose="020B0604020202020204" pitchFamily="34" charset="0"/>
              </a:endParaRPr>
            </a:p>
          </p:txBody>
        </p:sp>
        <p:sp>
          <p:nvSpPr>
            <p:cNvPr id="9" name="Freeform 98">
              <a:extLst>
                <a:ext uri="{FF2B5EF4-FFF2-40B4-BE49-F238E27FC236}">
                  <a16:creationId xmlns:a16="http://schemas.microsoft.com/office/drawing/2014/main" id="{86C79CEF-5D8D-2A38-8654-68E6FD8EAAF4}"/>
                </a:ext>
              </a:extLst>
            </p:cNvPr>
            <p:cNvSpPr>
              <a:spLocks/>
            </p:cNvSpPr>
            <p:nvPr/>
          </p:nvSpPr>
          <p:spPr bwMode="auto">
            <a:xfrm>
              <a:off x="5567432" y="3459562"/>
              <a:ext cx="363096" cy="753874"/>
            </a:xfrm>
            <a:custGeom>
              <a:avLst/>
              <a:gdLst>
                <a:gd name="T0" fmla="*/ 89 w 223"/>
                <a:gd name="T1" fmla="*/ 0 h 463"/>
                <a:gd name="T2" fmla="*/ 133 w 223"/>
                <a:gd name="T3" fmla="*/ 0 h 463"/>
                <a:gd name="T4" fmla="*/ 186 w 223"/>
                <a:gd name="T5" fmla="*/ 2 h 463"/>
                <a:gd name="T6" fmla="*/ 207 w 223"/>
                <a:gd name="T7" fmla="*/ 18 h 463"/>
                <a:gd name="T8" fmla="*/ 221 w 223"/>
                <a:gd name="T9" fmla="*/ 49 h 463"/>
                <a:gd name="T10" fmla="*/ 223 w 223"/>
                <a:gd name="T11" fmla="*/ 70 h 463"/>
                <a:gd name="T12" fmla="*/ 223 w 223"/>
                <a:gd name="T13" fmla="*/ 203 h 463"/>
                <a:gd name="T14" fmla="*/ 221 w 223"/>
                <a:gd name="T15" fmla="*/ 214 h 463"/>
                <a:gd name="T16" fmla="*/ 213 w 223"/>
                <a:gd name="T17" fmla="*/ 221 h 463"/>
                <a:gd name="T18" fmla="*/ 203 w 223"/>
                <a:gd name="T19" fmla="*/ 223 h 463"/>
                <a:gd name="T20" fmla="*/ 182 w 223"/>
                <a:gd name="T21" fmla="*/ 223 h 463"/>
                <a:gd name="T22" fmla="*/ 176 w 223"/>
                <a:gd name="T23" fmla="*/ 223 h 463"/>
                <a:gd name="T24" fmla="*/ 176 w 223"/>
                <a:gd name="T25" fmla="*/ 435 h 463"/>
                <a:gd name="T26" fmla="*/ 163 w 223"/>
                <a:gd name="T27" fmla="*/ 459 h 463"/>
                <a:gd name="T28" fmla="*/ 134 w 223"/>
                <a:gd name="T29" fmla="*/ 459 h 463"/>
                <a:gd name="T30" fmla="*/ 121 w 223"/>
                <a:gd name="T31" fmla="*/ 435 h 463"/>
                <a:gd name="T32" fmla="*/ 121 w 223"/>
                <a:gd name="T33" fmla="*/ 417 h 463"/>
                <a:gd name="T34" fmla="*/ 121 w 223"/>
                <a:gd name="T35" fmla="*/ 372 h 463"/>
                <a:gd name="T36" fmla="*/ 121 w 223"/>
                <a:gd name="T37" fmla="*/ 315 h 463"/>
                <a:gd name="T38" fmla="*/ 121 w 223"/>
                <a:gd name="T39" fmla="*/ 262 h 463"/>
                <a:gd name="T40" fmla="*/ 121 w 223"/>
                <a:gd name="T41" fmla="*/ 229 h 463"/>
                <a:gd name="T42" fmla="*/ 101 w 223"/>
                <a:gd name="T43" fmla="*/ 223 h 463"/>
                <a:gd name="T44" fmla="*/ 101 w 223"/>
                <a:gd name="T45" fmla="*/ 242 h 463"/>
                <a:gd name="T46" fmla="*/ 101 w 223"/>
                <a:gd name="T47" fmla="*/ 288 h 463"/>
                <a:gd name="T48" fmla="*/ 101 w 223"/>
                <a:gd name="T49" fmla="*/ 345 h 463"/>
                <a:gd name="T50" fmla="*/ 101 w 223"/>
                <a:gd name="T51" fmla="*/ 397 h 463"/>
                <a:gd name="T52" fmla="*/ 101 w 223"/>
                <a:gd name="T53" fmla="*/ 431 h 463"/>
                <a:gd name="T54" fmla="*/ 98 w 223"/>
                <a:gd name="T55" fmla="*/ 450 h 463"/>
                <a:gd name="T56" fmla="*/ 74 w 223"/>
                <a:gd name="T57" fmla="*/ 463 h 463"/>
                <a:gd name="T58" fmla="*/ 50 w 223"/>
                <a:gd name="T59" fmla="*/ 450 h 463"/>
                <a:gd name="T60" fmla="*/ 45 w 223"/>
                <a:gd name="T61" fmla="*/ 225 h 463"/>
                <a:gd name="T62" fmla="*/ 41 w 223"/>
                <a:gd name="T63" fmla="*/ 223 h 463"/>
                <a:gd name="T64" fmla="*/ 20 w 223"/>
                <a:gd name="T65" fmla="*/ 223 h 463"/>
                <a:gd name="T66" fmla="*/ 9 w 223"/>
                <a:gd name="T67" fmla="*/ 221 h 463"/>
                <a:gd name="T68" fmla="*/ 2 w 223"/>
                <a:gd name="T69" fmla="*/ 214 h 463"/>
                <a:gd name="T70" fmla="*/ 0 w 223"/>
                <a:gd name="T71" fmla="*/ 203 h 463"/>
                <a:gd name="T72" fmla="*/ 0 w 223"/>
                <a:gd name="T73" fmla="*/ 70 h 463"/>
                <a:gd name="T74" fmla="*/ 1 w 223"/>
                <a:gd name="T75" fmla="*/ 49 h 463"/>
                <a:gd name="T76" fmla="*/ 16 w 223"/>
                <a:gd name="T77" fmla="*/ 18 h 463"/>
                <a:gd name="T78" fmla="*/ 37 w 223"/>
                <a:gd name="T79" fmla="*/ 2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3" h="463">
                  <a:moveTo>
                    <a:pt x="48" y="0"/>
                  </a:moveTo>
                  <a:lnTo>
                    <a:pt x="89" y="0"/>
                  </a:lnTo>
                  <a:lnTo>
                    <a:pt x="112" y="20"/>
                  </a:lnTo>
                  <a:lnTo>
                    <a:pt x="133" y="0"/>
                  </a:lnTo>
                  <a:lnTo>
                    <a:pt x="174" y="0"/>
                  </a:lnTo>
                  <a:lnTo>
                    <a:pt x="186" y="2"/>
                  </a:lnTo>
                  <a:lnTo>
                    <a:pt x="196" y="8"/>
                  </a:lnTo>
                  <a:lnTo>
                    <a:pt x="207" y="18"/>
                  </a:lnTo>
                  <a:lnTo>
                    <a:pt x="215" y="32"/>
                  </a:lnTo>
                  <a:lnTo>
                    <a:pt x="221" y="49"/>
                  </a:lnTo>
                  <a:lnTo>
                    <a:pt x="223" y="70"/>
                  </a:lnTo>
                  <a:lnTo>
                    <a:pt x="223" y="70"/>
                  </a:lnTo>
                  <a:lnTo>
                    <a:pt x="223" y="71"/>
                  </a:lnTo>
                  <a:lnTo>
                    <a:pt x="223" y="203"/>
                  </a:lnTo>
                  <a:lnTo>
                    <a:pt x="222" y="208"/>
                  </a:lnTo>
                  <a:lnTo>
                    <a:pt x="221" y="214"/>
                  </a:lnTo>
                  <a:lnTo>
                    <a:pt x="217" y="218"/>
                  </a:lnTo>
                  <a:lnTo>
                    <a:pt x="213" y="221"/>
                  </a:lnTo>
                  <a:lnTo>
                    <a:pt x="209" y="223"/>
                  </a:lnTo>
                  <a:lnTo>
                    <a:pt x="203" y="223"/>
                  </a:lnTo>
                  <a:lnTo>
                    <a:pt x="191" y="223"/>
                  </a:lnTo>
                  <a:lnTo>
                    <a:pt x="182" y="223"/>
                  </a:lnTo>
                  <a:lnTo>
                    <a:pt x="176" y="223"/>
                  </a:lnTo>
                  <a:lnTo>
                    <a:pt x="176" y="223"/>
                  </a:lnTo>
                  <a:lnTo>
                    <a:pt x="176" y="225"/>
                  </a:lnTo>
                  <a:lnTo>
                    <a:pt x="176" y="435"/>
                  </a:lnTo>
                  <a:lnTo>
                    <a:pt x="174" y="450"/>
                  </a:lnTo>
                  <a:lnTo>
                    <a:pt x="163" y="459"/>
                  </a:lnTo>
                  <a:lnTo>
                    <a:pt x="149" y="463"/>
                  </a:lnTo>
                  <a:lnTo>
                    <a:pt x="134" y="459"/>
                  </a:lnTo>
                  <a:lnTo>
                    <a:pt x="125" y="450"/>
                  </a:lnTo>
                  <a:lnTo>
                    <a:pt x="121" y="435"/>
                  </a:lnTo>
                  <a:lnTo>
                    <a:pt x="121" y="431"/>
                  </a:lnTo>
                  <a:lnTo>
                    <a:pt x="121" y="417"/>
                  </a:lnTo>
                  <a:lnTo>
                    <a:pt x="121" y="397"/>
                  </a:lnTo>
                  <a:lnTo>
                    <a:pt x="121" y="372"/>
                  </a:lnTo>
                  <a:lnTo>
                    <a:pt x="121" y="345"/>
                  </a:lnTo>
                  <a:lnTo>
                    <a:pt x="121" y="315"/>
                  </a:lnTo>
                  <a:lnTo>
                    <a:pt x="121" y="288"/>
                  </a:lnTo>
                  <a:lnTo>
                    <a:pt x="121" y="262"/>
                  </a:lnTo>
                  <a:lnTo>
                    <a:pt x="121" y="242"/>
                  </a:lnTo>
                  <a:lnTo>
                    <a:pt x="121" y="229"/>
                  </a:lnTo>
                  <a:lnTo>
                    <a:pt x="121" y="223"/>
                  </a:lnTo>
                  <a:lnTo>
                    <a:pt x="101" y="223"/>
                  </a:lnTo>
                  <a:lnTo>
                    <a:pt x="101" y="229"/>
                  </a:lnTo>
                  <a:lnTo>
                    <a:pt x="101" y="242"/>
                  </a:lnTo>
                  <a:lnTo>
                    <a:pt x="101" y="262"/>
                  </a:lnTo>
                  <a:lnTo>
                    <a:pt x="101" y="288"/>
                  </a:lnTo>
                  <a:lnTo>
                    <a:pt x="101" y="315"/>
                  </a:lnTo>
                  <a:lnTo>
                    <a:pt x="101" y="345"/>
                  </a:lnTo>
                  <a:lnTo>
                    <a:pt x="101" y="372"/>
                  </a:lnTo>
                  <a:lnTo>
                    <a:pt x="101" y="397"/>
                  </a:lnTo>
                  <a:lnTo>
                    <a:pt x="101" y="417"/>
                  </a:lnTo>
                  <a:lnTo>
                    <a:pt x="101" y="431"/>
                  </a:lnTo>
                  <a:lnTo>
                    <a:pt x="101" y="435"/>
                  </a:lnTo>
                  <a:lnTo>
                    <a:pt x="98" y="450"/>
                  </a:lnTo>
                  <a:lnTo>
                    <a:pt x="87" y="459"/>
                  </a:lnTo>
                  <a:lnTo>
                    <a:pt x="74" y="463"/>
                  </a:lnTo>
                  <a:lnTo>
                    <a:pt x="59" y="459"/>
                  </a:lnTo>
                  <a:lnTo>
                    <a:pt x="50" y="450"/>
                  </a:lnTo>
                  <a:lnTo>
                    <a:pt x="45" y="435"/>
                  </a:lnTo>
                  <a:lnTo>
                    <a:pt x="45" y="225"/>
                  </a:lnTo>
                  <a:lnTo>
                    <a:pt x="45" y="223"/>
                  </a:lnTo>
                  <a:lnTo>
                    <a:pt x="41" y="223"/>
                  </a:lnTo>
                  <a:lnTo>
                    <a:pt x="32" y="223"/>
                  </a:lnTo>
                  <a:lnTo>
                    <a:pt x="20" y="223"/>
                  </a:lnTo>
                  <a:lnTo>
                    <a:pt x="14" y="223"/>
                  </a:lnTo>
                  <a:lnTo>
                    <a:pt x="9" y="221"/>
                  </a:lnTo>
                  <a:lnTo>
                    <a:pt x="5" y="218"/>
                  </a:lnTo>
                  <a:lnTo>
                    <a:pt x="2" y="214"/>
                  </a:lnTo>
                  <a:lnTo>
                    <a:pt x="0" y="208"/>
                  </a:lnTo>
                  <a:lnTo>
                    <a:pt x="0" y="203"/>
                  </a:lnTo>
                  <a:lnTo>
                    <a:pt x="0" y="71"/>
                  </a:lnTo>
                  <a:lnTo>
                    <a:pt x="0" y="70"/>
                  </a:lnTo>
                  <a:lnTo>
                    <a:pt x="0" y="70"/>
                  </a:lnTo>
                  <a:lnTo>
                    <a:pt x="1" y="49"/>
                  </a:lnTo>
                  <a:lnTo>
                    <a:pt x="6" y="32"/>
                  </a:lnTo>
                  <a:lnTo>
                    <a:pt x="16" y="18"/>
                  </a:lnTo>
                  <a:lnTo>
                    <a:pt x="25" y="8"/>
                  </a:lnTo>
                  <a:lnTo>
                    <a:pt x="37" y="2"/>
                  </a:lnTo>
                  <a:lnTo>
                    <a:pt x="48"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Univers for KPMG" panose="020B0603020202020204" pitchFamily="34" charset="0"/>
                <a:cs typeface="Arial" panose="020B0604020202020204" pitchFamily="34" charset="0"/>
              </a:endParaRPr>
            </a:p>
          </p:txBody>
        </p:sp>
        <p:sp>
          <p:nvSpPr>
            <p:cNvPr id="10" name="Freeform 99">
              <a:extLst>
                <a:ext uri="{FF2B5EF4-FFF2-40B4-BE49-F238E27FC236}">
                  <a16:creationId xmlns:a16="http://schemas.microsoft.com/office/drawing/2014/main" id="{AF84EF3D-080F-CEF0-004E-C44D44BD7BAB}"/>
                </a:ext>
              </a:extLst>
            </p:cNvPr>
            <p:cNvSpPr>
              <a:spLocks/>
            </p:cNvSpPr>
            <p:nvPr/>
          </p:nvSpPr>
          <p:spPr bwMode="auto">
            <a:xfrm>
              <a:off x="5674895" y="3293481"/>
              <a:ext cx="146540" cy="148170"/>
            </a:xfrm>
            <a:prstGeom prst="ellipse">
              <a:avLst/>
            </a:pr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a:defRPr/>
              </a:pPr>
              <a:endParaRPr lang="en-US" kern="0">
                <a:solidFill>
                  <a:prstClr val="black"/>
                </a:solidFill>
                <a:latin typeface="Univers for KPMG" panose="020B0603020202020204" pitchFamily="34" charset="0"/>
                <a:cs typeface="Arial" panose="020B0604020202020204" pitchFamily="34" charset="0"/>
              </a:endParaRPr>
            </a:p>
          </p:txBody>
        </p:sp>
        <p:sp>
          <p:nvSpPr>
            <p:cNvPr id="11" name="Oval 5">
              <a:extLst>
                <a:ext uri="{FF2B5EF4-FFF2-40B4-BE49-F238E27FC236}">
                  <a16:creationId xmlns:a16="http://schemas.microsoft.com/office/drawing/2014/main" id="{D5DB56EA-C27F-229C-AAFE-7D92CB3621D3}"/>
                </a:ext>
              </a:extLst>
            </p:cNvPr>
            <p:cNvSpPr>
              <a:spLocks noChangeAspect="1"/>
            </p:cNvSpPr>
            <p:nvPr/>
          </p:nvSpPr>
          <p:spPr>
            <a:xfrm>
              <a:off x="4063794" y="4813737"/>
              <a:ext cx="752727" cy="69450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Oval 4">
              <a:extLst>
                <a:ext uri="{FF2B5EF4-FFF2-40B4-BE49-F238E27FC236}">
                  <a16:creationId xmlns:a16="http://schemas.microsoft.com/office/drawing/2014/main" id="{352EB6F6-5E80-1CB0-1FB9-F2CB30182EEE}"/>
                </a:ext>
              </a:extLst>
            </p:cNvPr>
            <p:cNvSpPr>
              <a:spLocks noChangeAspect="1"/>
            </p:cNvSpPr>
            <p:nvPr/>
          </p:nvSpPr>
          <p:spPr>
            <a:xfrm>
              <a:off x="4073344" y="4835122"/>
              <a:ext cx="720000" cy="664313"/>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Univers for KPMG" panose="020B0603020202020204" pitchFamily="34" charset="0"/>
                <a:cs typeface="Arial" panose="020B0604020202020204" pitchFamily="34" charset="0"/>
              </a:endParaRPr>
            </a:p>
          </p:txBody>
        </p:sp>
        <p:sp>
          <p:nvSpPr>
            <p:cNvPr id="13" name="TextBox 16">
              <a:extLst>
                <a:ext uri="{FF2B5EF4-FFF2-40B4-BE49-F238E27FC236}">
                  <a16:creationId xmlns:a16="http://schemas.microsoft.com/office/drawing/2014/main" id="{615B129B-50F1-9125-E6A8-1F8275CB05EF}"/>
                </a:ext>
              </a:extLst>
            </p:cNvPr>
            <p:cNvSpPr txBox="1">
              <a:spLocks/>
            </p:cNvSpPr>
            <p:nvPr/>
          </p:nvSpPr>
          <p:spPr>
            <a:xfrm>
              <a:off x="3976327" y="5446072"/>
              <a:ext cx="927662" cy="544825"/>
            </a:xfrm>
            <a:prstGeom prst="rect">
              <a:avLst/>
            </a:prstGeom>
          </p:spPr>
          <p:txBody>
            <a:bodyPr vert="horz" lIns="0" tIns="72000" rIns="72000" bIns="72000" rtlCol="0">
              <a:noAutofit/>
            </a:bodyPr>
            <a:lstStyle>
              <a:lvl1pPr marL="0" indent="0" algn="l" defTabSz="457200" rtl="0" eaLnBrk="1" latinLnBrk="0" hangingPunct="1">
                <a:lnSpc>
                  <a:spcPct val="104000"/>
                </a:lnSpc>
                <a:spcBef>
                  <a:spcPts val="1200"/>
                </a:spcBef>
                <a:buFont typeface="Arial" panose="020B0604020202020204" pitchFamily="34" charset="0"/>
                <a:buNone/>
                <a:defRPr sz="1400" kern="1200">
                  <a:solidFill>
                    <a:srgbClr val="4B4B4B"/>
                  </a:solidFill>
                  <a:latin typeface="+mn-lt"/>
                  <a:ea typeface="+mn-ea"/>
                  <a:cs typeface="+mn-cs"/>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baseline="0">
                  <a:solidFill>
                    <a:srgbClr val="4B4B4B"/>
                  </a:solidFill>
                  <a:latin typeface="+mn-lt"/>
                  <a:ea typeface="+mn-ea"/>
                  <a:cs typeface="+mn-cs"/>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9pPr>
            </a:lstStyle>
            <a:p>
              <a:pPr lvl="1" indent="0">
                <a:lnSpc>
                  <a:spcPct val="150000"/>
                </a:lnSpc>
                <a:buNone/>
              </a:pPr>
              <a:r>
                <a:rPr lang="en-US" sz="1600" dirty="0">
                  <a:solidFill>
                    <a:schemeClr val="tx1"/>
                  </a:solidFill>
                </a:rPr>
                <a:t>Firm A</a:t>
              </a:r>
            </a:p>
          </p:txBody>
        </p:sp>
        <p:sp>
          <p:nvSpPr>
            <p:cNvPr id="14" name="Oval 29">
              <a:extLst>
                <a:ext uri="{FF2B5EF4-FFF2-40B4-BE49-F238E27FC236}">
                  <a16:creationId xmlns:a16="http://schemas.microsoft.com/office/drawing/2014/main" id="{D06CF7B7-C39A-9F4C-591E-AF4C9F7085DB}"/>
                </a:ext>
              </a:extLst>
            </p:cNvPr>
            <p:cNvSpPr>
              <a:spLocks noChangeAspect="1"/>
            </p:cNvSpPr>
            <p:nvPr/>
          </p:nvSpPr>
          <p:spPr>
            <a:xfrm>
              <a:off x="5395524" y="4826645"/>
              <a:ext cx="752727" cy="69450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Oval 30">
              <a:extLst>
                <a:ext uri="{FF2B5EF4-FFF2-40B4-BE49-F238E27FC236}">
                  <a16:creationId xmlns:a16="http://schemas.microsoft.com/office/drawing/2014/main" id="{D4BFFCB4-3EB7-C007-93F2-DEE81B5589AE}"/>
                </a:ext>
              </a:extLst>
            </p:cNvPr>
            <p:cNvSpPr>
              <a:spLocks noChangeAspect="1"/>
            </p:cNvSpPr>
            <p:nvPr/>
          </p:nvSpPr>
          <p:spPr>
            <a:xfrm>
              <a:off x="5405074" y="4848030"/>
              <a:ext cx="720000" cy="664313"/>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Univers for KPMG" panose="020B0603020202020204" pitchFamily="34" charset="0"/>
                <a:cs typeface="Arial" panose="020B0604020202020204" pitchFamily="34" charset="0"/>
              </a:endParaRPr>
            </a:p>
          </p:txBody>
        </p:sp>
        <p:sp>
          <p:nvSpPr>
            <p:cNvPr id="16" name="TextBox 16">
              <a:extLst>
                <a:ext uri="{FF2B5EF4-FFF2-40B4-BE49-F238E27FC236}">
                  <a16:creationId xmlns:a16="http://schemas.microsoft.com/office/drawing/2014/main" id="{C72E6D9B-21BF-A393-1456-E5F787B565D7}"/>
                </a:ext>
              </a:extLst>
            </p:cNvPr>
            <p:cNvSpPr txBox="1">
              <a:spLocks/>
            </p:cNvSpPr>
            <p:nvPr/>
          </p:nvSpPr>
          <p:spPr>
            <a:xfrm>
              <a:off x="5308057" y="5458980"/>
              <a:ext cx="927662" cy="544825"/>
            </a:xfrm>
            <a:prstGeom prst="rect">
              <a:avLst/>
            </a:prstGeom>
          </p:spPr>
          <p:txBody>
            <a:bodyPr vert="horz" lIns="0" tIns="72000" rIns="72000" bIns="72000" rtlCol="0">
              <a:noAutofit/>
            </a:bodyPr>
            <a:lstStyle>
              <a:lvl1pPr marL="0" indent="0" algn="l" defTabSz="457200" rtl="0" eaLnBrk="1" latinLnBrk="0" hangingPunct="1">
                <a:lnSpc>
                  <a:spcPct val="104000"/>
                </a:lnSpc>
                <a:spcBef>
                  <a:spcPts val="1200"/>
                </a:spcBef>
                <a:buFont typeface="Arial" panose="020B0604020202020204" pitchFamily="34" charset="0"/>
                <a:buNone/>
                <a:defRPr sz="1400" kern="1200">
                  <a:solidFill>
                    <a:srgbClr val="4B4B4B"/>
                  </a:solidFill>
                  <a:latin typeface="+mn-lt"/>
                  <a:ea typeface="+mn-ea"/>
                  <a:cs typeface="+mn-cs"/>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baseline="0">
                  <a:solidFill>
                    <a:srgbClr val="4B4B4B"/>
                  </a:solidFill>
                  <a:latin typeface="+mn-lt"/>
                  <a:ea typeface="+mn-ea"/>
                  <a:cs typeface="+mn-cs"/>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9pPr>
            </a:lstStyle>
            <a:p>
              <a:pPr lvl="1" indent="0">
                <a:lnSpc>
                  <a:spcPct val="150000"/>
                </a:lnSpc>
                <a:buNone/>
              </a:pPr>
              <a:r>
                <a:rPr lang="en-US" sz="1600" dirty="0">
                  <a:solidFill>
                    <a:schemeClr val="tx1"/>
                  </a:solidFill>
                </a:rPr>
                <a:t>Firm B</a:t>
              </a:r>
            </a:p>
          </p:txBody>
        </p:sp>
        <p:sp>
          <p:nvSpPr>
            <p:cNvPr id="17" name="Oval 33">
              <a:extLst>
                <a:ext uri="{FF2B5EF4-FFF2-40B4-BE49-F238E27FC236}">
                  <a16:creationId xmlns:a16="http://schemas.microsoft.com/office/drawing/2014/main" id="{CE80C4DD-CDC0-5A4E-D64A-43114DDD4D22}"/>
                </a:ext>
              </a:extLst>
            </p:cNvPr>
            <p:cNvSpPr>
              <a:spLocks noChangeAspect="1"/>
            </p:cNvSpPr>
            <p:nvPr/>
          </p:nvSpPr>
          <p:spPr>
            <a:xfrm>
              <a:off x="6763676" y="4826645"/>
              <a:ext cx="752727" cy="69450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Oval 34">
              <a:extLst>
                <a:ext uri="{FF2B5EF4-FFF2-40B4-BE49-F238E27FC236}">
                  <a16:creationId xmlns:a16="http://schemas.microsoft.com/office/drawing/2014/main" id="{6F4DD435-63F4-008A-497F-D2D76C6C6AEC}"/>
                </a:ext>
              </a:extLst>
            </p:cNvPr>
            <p:cNvSpPr>
              <a:spLocks noChangeAspect="1"/>
            </p:cNvSpPr>
            <p:nvPr/>
          </p:nvSpPr>
          <p:spPr>
            <a:xfrm>
              <a:off x="6773226" y="4848030"/>
              <a:ext cx="720000" cy="664313"/>
            </a:xfrm>
            <a:prstGeom prst="ellipse">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Univers for KPMG" panose="020B0603020202020204" pitchFamily="34" charset="0"/>
                <a:cs typeface="Arial" panose="020B0604020202020204" pitchFamily="34" charset="0"/>
              </a:endParaRPr>
            </a:p>
          </p:txBody>
        </p:sp>
        <p:sp>
          <p:nvSpPr>
            <p:cNvPr id="19" name="TextBox 16">
              <a:extLst>
                <a:ext uri="{FF2B5EF4-FFF2-40B4-BE49-F238E27FC236}">
                  <a16:creationId xmlns:a16="http://schemas.microsoft.com/office/drawing/2014/main" id="{59050E9F-FA0E-CF4A-8A31-41AF818A5212}"/>
                </a:ext>
              </a:extLst>
            </p:cNvPr>
            <p:cNvSpPr txBox="1">
              <a:spLocks/>
            </p:cNvSpPr>
            <p:nvPr/>
          </p:nvSpPr>
          <p:spPr>
            <a:xfrm>
              <a:off x="6676209" y="5458980"/>
              <a:ext cx="927662" cy="544825"/>
            </a:xfrm>
            <a:prstGeom prst="rect">
              <a:avLst/>
            </a:prstGeom>
          </p:spPr>
          <p:txBody>
            <a:bodyPr vert="horz" lIns="0" tIns="72000" rIns="72000" bIns="72000" rtlCol="0">
              <a:noAutofit/>
            </a:bodyPr>
            <a:lstStyle>
              <a:lvl1pPr marL="0" indent="0" algn="l" defTabSz="457200" rtl="0" eaLnBrk="1" latinLnBrk="0" hangingPunct="1">
                <a:lnSpc>
                  <a:spcPct val="104000"/>
                </a:lnSpc>
                <a:spcBef>
                  <a:spcPts val="1200"/>
                </a:spcBef>
                <a:buFont typeface="Arial" panose="020B0604020202020204" pitchFamily="34" charset="0"/>
                <a:buNone/>
                <a:defRPr sz="1400" kern="1200">
                  <a:solidFill>
                    <a:srgbClr val="4B4B4B"/>
                  </a:solidFill>
                  <a:latin typeface="+mn-lt"/>
                  <a:ea typeface="+mn-ea"/>
                  <a:cs typeface="+mn-cs"/>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baseline="0">
                  <a:solidFill>
                    <a:srgbClr val="4B4B4B"/>
                  </a:solidFill>
                  <a:latin typeface="+mn-lt"/>
                  <a:ea typeface="+mn-ea"/>
                  <a:cs typeface="+mn-cs"/>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9pPr>
            </a:lstStyle>
            <a:p>
              <a:pPr lvl="1" indent="0">
                <a:lnSpc>
                  <a:spcPct val="150000"/>
                </a:lnSpc>
                <a:buNone/>
              </a:pPr>
              <a:r>
                <a:rPr lang="en-US" sz="1600" dirty="0">
                  <a:solidFill>
                    <a:schemeClr val="tx1"/>
                  </a:solidFill>
                </a:rPr>
                <a:t>Firm C</a:t>
              </a:r>
            </a:p>
          </p:txBody>
        </p:sp>
        <p:cxnSp>
          <p:nvCxnSpPr>
            <p:cNvPr id="20" name="Gerade Verbindung mit Pfeil 19">
              <a:extLst>
                <a:ext uri="{FF2B5EF4-FFF2-40B4-BE49-F238E27FC236}">
                  <a16:creationId xmlns:a16="http://schemas.microsoft.com/office/drawing/2014/main" id="{3D721A03-28A7-8331-8BC5-A9F6DFD45D2C}"/>
                </a:ext>
              </a:extLst>
            </p:cNvPr>
            <p:cNvCxnSpPr>
              <a:cxnSpLocks/>
              <a:stCxn id="8" idx="4"/>
              <a:endCxn id="12" idx="7"/>
            </p:cNvCxnSpPr>
            <p:nvPr/>
          </p:nvCxnSpPr>
          <p:spPr>
            <a:xfrm flipH="1">
              <a:off x="4687902" y="4333635"/>
              <a:ext cx="1073136" cy="5987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368638F3-B6F2-C892-D6AF-A3F80643F18C}"/>
                </a:ext>
              </a:extLst>
            </p:cNvPr>
            <p:cNvCxnSpPr>
              <a:cxnSpLocks/>
              <a:stCxn id="7" idx="4"/>
              <a:endCxn id="15" idx="0"/>
            </p:cNvCxnSpPr>
            <p:nvPr/>
          </p:nvCxnSpPr>
          <p:spPr>
            <a:xfrm>
              <a:off x="5761038" y="4349214"/>
              <a:ext cx="4036" cy="4988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a:extLst>
                <a:ext uri="{FF2B5EF4-FFF2-40B4-BE49-F238E27FC236}">
                  <a16:creationId xmlns:a16="http://schemas.microsoft.com/office/drawing/2014/main" id="{87191DD5-AD49-EAB7-1C5A-B5C7B1773AB6}"/>
                </a:ext>
              </a:extLst>
            </p:cNvPr>
            <p:cNvCxnSpPr>
              <a:cxnSpLocks/>
              <a:stCxn id="8" idx="4"/>
              <a:endCxn id="18" idx="1"/>
            </p:cNvCxnSpPr>
            <p:nvPr/>
          </p:nvCxnSpPr>
          <p:spPr>
            <a:xfrm>
              <a:off x="5761038" y="4333635"/>
              <a:ext cx="1117630" cy="61168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Grafik 22" descr="Train">
              <a:extLst>
                <a:ext uri="{FF2B5EF4-FFF2-40B4-BE49-F238E27FC236}">
                  <a16:creationId xmlns:a16="http://schemas.microsoft.com/office/drawing/2014/main" id="{56CB94C5-11DB-9A70-2204-BA3A9DF470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63344" y="4945294"/>
              <a:ext cx="540000" cy="540000"/>
            </a:xfrm>
            <a:prstGeom prst="rect">
              <a:avLst/>
            </a:prstGeom>
          </p:spPr>
        </p:pic>
        <p:pic>
          <p:nvPicPr>
            <p:cNvPr id="24" name="Grafik 23" descr="Hochspannung">
              <a:extLst>
                <a:ext uri="{FF2B5EF4-FFF2-40B4-BE49-F238E27FC236}">
                  <a16:creationId xmlns:a16="http://schemas.microsoft.com/office/drawing/2014/main" id="{DBA2B6E1-F433-38C1-3384-8BBFC472DC7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63226" y="4885247"/>
              <a:ext cx="540000" cy="540000"/>
            </a:xfrm>
            <a:prstGeom prst="rect">
              <a:avLst/>
            </a:prstGeom>
          </p:spPr>
        </p:pic>
        <p:pic>
          <p:nvPicPr>
            <p:cNvPr id="25" name="Grafik 24" descr="Bank">
              <a:extLst>
                <a:ext uri="{FF2B5EF4-FFF2-40B4-BE49-F238E27FC236}">
                  <a16:creationId xmlns:a16="http://schemas.microsoft.com/office/drawing/2014/main" id="{ADC9F3BD-5064-3121-A2D9-BEC23703A49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95074" y="4885247"/>
              <a:ext cx="540000" cy="540000"/>
            </a:xfrm>
            <a:prstGeom prst="rect">
              <a:avLst/>
            </a:prstGeom>
          </p:spPr>
        </p:pic>
      </p:grpSp>
      <p:cxnSp>
        <p:nvCxnSpPr>
          <p:cNvPr id="26" name="Gerade Verbindung mit Pfeil 25">
            <a:extLst>
              <a:ext uri="{FF2B5EF4-FFF2-40B4-BE49-F238E27FC236}">
                <a16:creationId xmlns:a16="http://schemas.microsoft.com/office/drawing/2014/main" id="{7751F6D5-459E-5FAA-F042-64B5FF8BE03F}"/>
              </a:ext>
            </a:extLst>
          </p:cNvPr>
          <p:cNvCxnSpPr/>
          <p:nvPr/>
        </p:nvCxnSpPr>
        <p:spPr>
          <a:xfrm>
            <a:off x="4874464" y="4782142"/>
            <a:ext cx="40406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C7D61E07-2AF1-AEF5-6620-5BFF2CD8EC1B}"/>
              </a:ext>
            </a:extLst>
          </p:cNvPr>
          <p:cNvCxnSpPr/>
          <p:nvPr/>
        </p:nvCxnSpPr>
        <p:spPr>
          <a:xfrm>
            <a:off x="6206194" y="4768726"/>
            <a:ext cx="40406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5189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6BBF4DCB-1DE6-BA46-409D-D1A494E63F39}"/>
              </a:ext>
            </a:extLst>
          </p:cNvPr>
          <p:cNvSpPr>
            <a:spLocks noGrp="1"/>
          </p:cNvSpPr>
          <p:nvPr>
            <p:ph type="body" sz="quarter" idx="10"/>
          </p:nvPr>
        </p:nvSpPr>
        <p:spPr/>
        <p:txBody>
          <a:bodyPr/>
          <a:lstStyle/>
          <a:p>
            <a:r>
              <a:rPr lang="de-DE" dirty="0"/>
              <a:t>Praktisches Beispiel: Friedrich Merz</a:t>
            </a:r>
          </a:p>
        </p:txBody>
      </p:sp>
      <p:sp>
        <p:nvSpPr>
          <p:cNvPr id="3" name="Inhaltsplatzhalter 2">
            <a:extLst>
              <a:ext uri="{FF2B5EF4-FFF2-40B4-BE49-F238E27FC236}">
                <a16:creationId xmlns:a16="http://schemas.microsoft.com/office/drawing/2014/main" id="{2D056335-3500-9E32-89CE-BD8E0A8AB8B6}"/>
              </a:ext>
            </a:extLst>
          </p:cNvPr>
          <p:cNvSpPr>
            <a:spLocks noGrp="1"/>
          </p:cNvSpPr>
          <p:nvPr>
            <p:ph sz="quarter" idx="13"/>
          </p:nvPr>
        </p:nvSpPr>
        <p:spPr/>
        <p:txBody>
          <a:bodyPr/>
          <a:lstStyle/>
          <a:p>
            <a:endParaRPr lang="de-DE"/>
          </a:p>
        </p:txBody>
      </p:sp>
      <p:sp>
        <p:nvSpPr>
          <p:cNvPr id="4" name="Fußzeilenplatzhalter 3">
            <a:extLst>
              <a:ext uri="{FF2B5EF4-FFF2-40B4-BE49-F238E27FC236}">
                <a16:creationId xmlns:a16="http://schemas.microsoft.com/office/drawing/2014/main" id="{E8C2027F-EA0F-29BB-CB99-A1F8DB921B95}"/>
              </a:ext>
            </a:extLst>
          </p:cNvPr>
          <p:cNvSpPr>
            <a:spLocks noGrp="1"/>
          </p:cNvSpPr>
          <p:nvPr>
            <p:ph type="ftr" sz="quarter" idx="3"/>
          </p:nvPr>
        </p:nvSpPr>
        <p:spPr/>
        <p:txBody>
          <a:bodyPr/>
          <a:lstStyle/>
          <a:p>
            <a:r>
              <a:rPr lang="de-DE" dirty="0"/>
              <a:t>Artikel 1: Corporate Networks</a:t>
            </a:r>
          </a:p>
        </p:txBody>
      </p:sp>
      <p:sp>
        <p:nvSpPr>
          <p:cNvPr id="5" name="Rechteck 4">
            <a:extLst>
              <a:ext uri="{FF2B5EF4-FFF2-40B4-BE49-F238E27FC236}">
                <a16:creationId xmlns:a16="http://schemas.microsoft.com/office/drawing/2014/main" id="{0D6B7410-0818-ACA6-F7A6-1FB2D45E22E0}"/>
              </a:ext>
            </a:extLst>
          </p:cNvPr>
          <p:cNvSpPr/>
          <p:nvPr/>
        </p:nvSpPr>
        <p:spPr>
          <a:xfrm>
            <a:off x="2766196" y="2715171"/>
            <a:ext cx="5988755" cy="17554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de-DE" sz="1200" dirty="0"/>
              <a:t>Hier praktisches Beispiel der Netzwerkverbindungen von Friedrich Merz einfügen.</a:t>
            </a:r>
          </a:p>
          <a:p>
            <a:pPr marL="285750" indent="-285750">
              <a:buFont typeface="Arial" panose="020B0604020202020204" pitchFamily="34" charset="0"/>
              <a:buChar char="•"/>
            </a:pPr>
            <a:r>
              <a:rPr lang="de-DE" sz="1200" dirty="0"/>
              <a:t>Zu </a:t>
            </a:r>
            <a:r>
              <a:rPr lang="de-DE" sz="1200" dirty="0" err="1"/>
              <a:t>illustrationszwecken</a:t>
            </a:r>
            <a:endParaRPr lang="de-DE" sz="1200" dirty="0"/>
          </a:p>
        </p:txBody>
      </p:sp>
    </p:spTree>
    <p:extLst>
      <p:ext uri="{BB962C8B-B14F-4D97-AF65-F5344CB8AC3E}">
        <p14:creationId xmlns:p14="http://schemas.microsoft.com/office/powerpoint/2010/main" val="2485642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A8823-C09C-F64A-3B7D-8D7D7AE03333}"/>
            </a:ext>
          </a:extLst>
        </p:cNvPr>
        <p:cNvGrpSpPr/>
        <p:nvPr/>
      </p:nvGrpSpPr>
      <p:grpSpPr>
        <a:xfrm>
          <a:off x="0" y="0"/>
          <a:ext cx="0" cy="0"/>
          <a:chOff x="0" y="0"/>
          <a:chExt cx="0" cy="0"/>
        </a:xfrm>
      </p:grpSpPr>
      <p:sp>
        <p:nvSpPr>
          <p:cNvPr id="10" name="Textplatzhalter 9">
            <a:extLst>
              <a:ext uri="{FF2B5EF4-FFF2-40B4-BE49-F238E27FC236}">
                <a16:creationId xmlns:a16="http://schemas.microsoft.com/office/drawing/2014/main" id="{3A48C489-5A7A-7E82-4000-754FB3B7737B}"/>
              </a:ext>
            </a:extLst>
          </p:cNvPr>
          <p:cNvSpPr>
            <a:spLocks noGrp="1"/>
          </p:cNvSpPr>
          <p:nvPr>
            <p:ph type="body" sz="quarter" idx="10"/>
          </p:nvPr>
        </p:nvSpPr>
        <p:spPr/>
        <p:txBody>
          <a:bodyPr/>
          <a:lstStyle/>
          <a:p>
            <a:r>
              <a:rPr lang="de-DE" dirty="0"/>
              <a:t>Forschungsmodell</a:t>
            </a:r>
          </a:p>
        </p:txBody>
      </p:sp>
      <p:sp>
        <p:nvSpPr>
          <p:cNvPr id="4" name="Fußzeilenplatzhalter 3">
            <a:extLst>
              <a:ext uri="{FF2B5EF4-FFF2-40B4-BE49-F238E27FC236}">
                <a16:creationId xmlns:a16="http://schemas.microsoft.com/office/drawing/2014/main" id="{0F10888A-FDB2-52BB-BF96-93EE3877537F}"/>
              </a:ext>
            </a:extLst>
          </p:cNvPr>
          <p:cNvSpPr>
            <a:spLocks noGrp="1"/>
          </p:cNvSpPr>
          <p:nvPr>
            <p:ph type="ftr" sz="quarter" idx="3"/>
          </p:nvPr>
        </p:nvSpPr>
        <p:spPr/>
        <p:txBody>
          <a:bodyPr/>
          <a:lstStyle/>
          <a:p>
            <a:r>
              <a:rPr lang="de-DE" dirty="0"/>
              <a:t>Artikel 1: Corporate Networks</a:t>
            </a:r>
          </a:p>
        </p:txBody>
      </p:sp>
      <p:sp>
        <p:nvSpPr>
          <p:cNvPr id="34" name="Rechteck 33">
            <a:extLst>
              <a:ext uri="{FF2B5EF4-FFF2-40B4-BE49-F238E27FC236}">
                <a16:creationId xmlns:a16="http://schemas.microsoft.com/office/drawing/2014/main" id="{7AA2D18E-B460-95FD-9691-1251F1C4A437}"/>
              </a:ext>
            </a:extLst>
          </p:cNvPr>
          <p:cNvSpPr/>
          <p:nvPr/>
        </p:nvSpPr>
        <p:spPr>
          <a:xfrm>
            <a:off x="348637" y="3836827"/>
            <a:ext cx="2637804" cy="7193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bg1"/>
                </a:solidFill>
                <a:cs typeface="Arial" panose="020B0604020202020204" pitchFamily="34" charset="0"/>
              </a:rPr>
              <a:t>Board Interlocks</a:t>
            </a:r>
          </a:p>
        </p:txBody>
      </p:sp>
      <p:sp>
        <p:nvSpPr>
          <p:cNvPr id="35" name="Rechteck 34">
            <a:extLst>
              <a:ext uri="{FF2B5EF4-FFF2-40B4-BE49-F238E27FC236}">
                <a16:creationId xmlns:a16="http://schemas.microsoft.com/office/drawing/2014/main" id="{CAA9A868-4AF4-D1A2-335E-79DFAAD9D0B6}"/>
              </a:ext>
            </a:extLst>
          </p:cNvPr>
          <p:cNvSpPr/>
          <p:nvPr/>
        </p:nvSpPr>
        <p:spPr>
          <a:xfrm>
            <a:off x="8535632" y="3836827"/>
            <a:ext cx="2637804" cy="7193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bg1"/>
                </a:solidFill>
                <a:cs typeface="Arial" panose="020B0604020202020204" pitchFamily="34" charset="0"/>
              </a:rPr>
              <a:t>Firm Performance</a:t>
            </a:r>
          </a:p>
        </p:txBody>
      </p:sp>
      <p:cxnSp>
        <p:nvCxnSpPr>
          <p:cNvPr id="36" name="Gewinkelte Verbindung 9">
            <a:extLst>
              <a:ext uri="{FF2B5EF4-FFF2-40B4-BE49-F238E27FC236}">
                <a16:creationId xmlns:a16="http://schemas.microsoft.com/office/drawing/2014/main" id="{C8904C45-DD76-5A12-D4A6-A559B9546EF5}"/>
              </a:ext>
            </a:extLst>
          </p:cNvPr>
          <p:cNvCxnSpPr>
            <a:stCxn id="34" idx="0"/>
            <a:endCxn id="35" idx="0"/>
          </p:cNvCxnSpPr>
          <p:nvPr/>
        </p:nvCxnSpPr>
        <p:spPr>
          <a:xfrm rot="5400000" flipH="1" flipV="1">
            <a:off x="5761036" y="-256670"/>
            <a:ext cx="12700" cy="8186995"/>
          </a:xfrm>
          <a:prstGeom prst="bentConnector3">
            <a:avLst>
              <a:gd name="adj1" fmla="val 1800000"/>
            </a:avLst>
          </a:prstGeom>
          <a:ln w="25400">
            <a:tailEnd type="triangle"/>
          </a:ln>
        </p:spPr>
        <p:style>
          <a:lnRef idx="1">
            <a:schemeClr val="dk1"/>
          </a:lnRef>
          <a:fillRef idx="0">
            <a:schemeClr val="dk1"/>
          </a:fillRef>
          <a:effectRef idx="0">
            <a:schemeClr val="dk1"/>
          </a:effectRef>
          <a:fontRef idx="minor">
            <a:schemeClr val="tx1"/>
          </a:fontRef>
        </p:style>
      </p:cxnSp>
      <p:sp>
        <p:nvSpPr>
          <p:cNvPr id="37" name="Rechteck 36">
            <a:extLst>
              <a:ext uri="{FF2B5EF4-FFF2-40B4-BE49-F238E27FC236}">
                <a16:creationId xmlns:a16="http://schemas.microsoft.com/office/drawing/2014/main" id="{CE03573B-F59E-01BF-1074-FF3B9327E1AA}"/>
              </a:ext>
            </a:extLst>
          </p:cNvPr>
          <p:cNvSpPr/>
          <p:nvPr/>
        </p:nvSpPr>
        <p:spPr>
          <a:xfrm>
            <a:off x="4702336" y="3197039"/>
            <a:ext cx="2117400" cy="3088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Main effect</a:t>
            </a:r>
          </a:p>
        </p:txBody>
      </p:sp>
      <p:grpSp>
        <p:nvGrpSpPr>
          <p:cNvPr id="63" name="Gruppieren 62">
            <a:extLst>
              <a:ext uri="{FF2B5EF4-FFF2-40B4-BE49-F238E27FC236}">
                <a16:creationId xmlns:a16="http://schemas.microsoft.com/office/drawing/2014/main" id="{61F154EF-CDD3-6DE6-A46A-D1AE8A58FC13}"/>
              </a:ext>
            </a:extLst>
          </p:cNvPr>
          <p:cNvGrpSpPr/>
          <p:nvPr/>
        </p:nvGrpSpPr>
        <p:grpSpPr>
          <a:xfrm>
            <a:off x="2531989" y="1862091"/>
            <a:ext cx="2638036" cy="2843022"/>
            <a:chOff x="2531989" y="1862091"/>
            <a:chExt cx="2638036" cy="2843022"/>
          </a:xfrm>
        </p:grpSpPr>
        <p:cxnSp>
          <p:nvCxnSpPr>
            <p:cNvPr id="39" name="Gerade Verbindung mit Pfeil 38">
              <a:extLst>
                <a:ext uri="{FF2B5EF4-FFF2-40B4-BE49-F238E27FC236}">
                  <a16:creationId xmlns:a16="http://schemas.microsoft.com/office/drawing/2014/main" id="{09732EC4-815D-3D10-8825-8E27AB7A76D5}"/>
                </a:ext>
              </a:extLst>
            </p:cNvPr>
            <p:cNvCxnSpPr>
              <a:cxnSpLocks/>
              <a:stCxn id="40" idx="2"/>
            </p:cNvCxnSpPr>
            <p:nvPr/>
          </p:nvCxnSpPr>
          <p:spPr>
            <a:xfrm>
              <a:off x="3179989" y="2582091"/>
              <a:ext cx="210416" cy="177031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40" name="Rechteck 39">
              <a:extLst>
                <a:ext uri="{FF2B5EF4-FFF2-40B4-BE49-F238E27FC236}">
                  <a16:creationId xmlns:a16="http://schemas.microsoft.com/office/drawing/2014/main" id="{8FA75F38-D47A-1E9D-3969-4ECF5B26C11B}"/>
                </a:ext>
              </a:extLst>
            </p:cNvPr>
            <p:cNvSpPr/>
            <p:nvPr/>
          </p:nvSpPr>
          <p:spPr>
            <a:xfrm>
              <a:off x="2531989" y="1862091"/>
              <a:ext cx="1296000" cy="72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CEO Power</a:t>
              </a:r>
            </a:p>
          </p:txBody>
        </p:sp>
        <p:sp>
          <p:nvSpPr>
            <p:cNvPr id="41" name="Rechteck 40">
              <a:extLst>
                <a:ext uri="{FF2B5EF4-FFF2-40B4-BE49-F238E27FC236}">
                  <a16:creationId xmlns:a16="http://schemas.microsoft.com/office/drawing/2014/main" id="{5E1562D5-9202-03B4-2F9B-4B5E5A0BB760}"/>
                </a:ext>
              </a:extLst>
            </p:cNvPr>
            <p:cNvSpPr/>
            <p:nvPr/>
          </p:nvSpPr>
          <p:spPr>
            <a:xfrm>
              <a:off x="3874025" y="1862091"/>
              <a:ext cx="1296000" cy="72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Institutional Environment</a:t>
              </a:r>
            </a:p>
          </p:txBody>
        </p:sp>
        <p:cxnSp>
          <p:nvCxnSpPr>
            <p:cNvPr id="43" name="Gerade Verbindung mit Pfeil 42">
              <a:extLst>
                <a:ext uri="{FF2B5EF4-FFF2-40B4-BE49-F238E27FC236}">
                  <a16:creationId xmlns:a16="http://schemas.microsoft.com/office/drawing/2014/main" id="{4E18FCCC-C9F5-D49B-AF4B-289890176846}"/>
                </a:ext>
              </a:extLst>
            </p:cNvPr>
            <p:cNvCxnSpPr>
              <a:cxnSpLocks/>
              <a:stCxn id="41" idx="2"/>
            </p:cNvCxnSpPr>
            <p:nvPr/>
          </p:nvCxnSpPr>
          <p:spPr>
            <a:xfrm>
              <a:off x="4522025" y="2582091"/>
              <a:ext cx="32826" cy="212302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4" name="Gerade Verbindung mit Pfeil 23">
              <a:extLst>
                <a:ext uri="{FF2B5EF4-FFF2-40B4-BE49-F238E27FC236}">
                  <a16:creationId xmlns:a16="http://schemas.microsoft.com/office/drawing/2014/main" id="{0F1EA323-65B7-C6BB-49F9-DCE116C982BB}"/>
                </a:ext>
              </a:extLst>
            </p:cNvPr>
            <p:cNvCxnSpPr>
              <a:cxnSpLocks/>
              <a:stCxn id="40" idx="2"/>
            </p:cNvCxnSpPr>
            <p:nvPr/>
          </p:nvCxnSpPr>
          <p:spPr>
            <a:xfrm>
              <a:off x="3179989" y="2582091"/>
              <a:ext cx="30105" cy="150020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9" name="Gerade Verbindung mit Pfeil 28">
              <a:extLst>
                <a:ext uri="{FF2B5EF4-FFF2-40B4-BE49-F238E27FC236}">
                  <a16:creationId xmlns:a16="http://schemas.microsoft.com/office/drawing/2014/main" id="{C27DBB65-4E04-B2B6-2BA5-C014EBA14CE4}"/>
                </a:ext>
              </a:extLst>
            </p:cNvPr>
            <p:cNvCxnSpPr>
              <a:cxnSpLocks/>
              <a:stCxn id="41" idx="2"/>
            </p:cNvCxnSpPr>
            <p:nvPr/>
          </p:nvCxnSpPr>
          <p:spPr>
            <a:xfrm flipH="1">
              <a:off x="4408849" y="2582091"/>
              <a:ext cx="113176" cy="150020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grpSp>
        <p:nvGrpSpPr>
          <p:cNvPr id="64" name="Gruppieren 63">
            <a:extLst>
              <a:ext uri="{FF2B5EF4-FFF2-40B4-BE49-F238E27FC236}">
                <a16:creationId xmlns:a16="http://schemas.microsoft.com/office/drawing/2014/main" id="{02B9B19F-114E-FB04-18AA-3AE9ED243B54}"/>
              </a:ext>
            </a:extLst>
          </p:cNvPr>
          <p:cNvGrpSpPr/>
          <p:nvPr/>
        </p:nvGrpSpPr>
        <p:grpSpPr>
          <a:xfrm>
            <a:off x="2860713" y="3836827"/>
            <a:ext cx="5674919" cy="1588286"/>
            <a:chOff x="2860713" y="3836827"/>
            <a:chExt cx="5674919" cy="1588286"/>
          </a:xfrm>
        </p:grpSpPr>
        <p:cxnSp>
          <p:nvCxnSpPr>
            <p:cNvPr id="48" name="Gerade Verbindung mit Pfeil 47">
              <a:extLst>
                <a:ext uri="{FF2B5EF4-FFF2-40B4-BE49-F238E27FC236}">
                  <a16:creationId xmlns:a16="http://schemas.microsoft.com/office/drawing/2014/main" id="{5C90545C-64B5-150C-B683-D7EA95171F3C}"/>
                </a:ext>
              </a:extLst>
            </p:cNvPr>
            <p:cNvCxnSpPr>
              <a:cxnSpLocks/>
              <a:stCxn id="34" idx="3"/>
              <a:endCxn id="35" idx="1"/>
            </p:cNvCxnSpPr>
            <p:nvPr/>
          </p:nvCxnSpPr>
          <p:spPr>
            <a:xfrm>
              <a:off x="2986441" y="4196478"/>
              <a:ext cx="554919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49" name="Rechteck 48">
              <a:extLst>
                <a:ext uri="{FF2B5EF4-FFF2-40B4-BE49-F238E27FC236}">
                  <a16:creationId xmlns:a16="http://schemas.microsoft.com/office/drawing/2014/main" id="{AF610FB7-AAD9-E2E5-2871-2AAC475104C0}"/>
                </a:ext>
              </a:extLst>
            </p:cNvPr>
            <p:cNvSpPr/>
            <p:nvPr/>
          </p:nvSpPr>
          <p:spPr>
            <a:xfrm>
              <a:off x="4681037" y="4705113"/>
              <a:ext cx="2160000" cy="72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Agency Costs</a:t>
              </a:r>
            </a:p>
          </p:txBody>
        </p:sp>
        <p:sp>
          <p:nvSpPr>
            <p:cNvPr id="50" name="Rechteck 49">
              <a:extLst>
                <a:ext uri="{FF2B5EF4-FFF2-40B4-BE49-F238E27FC236}">
                  <a16:creationId xmlns:a16="http://schemas.microsoft.com/office/drawing/2014/main" id="{2E7A4B33-CAFB-0D9C-9E3C-4D84EDF5425B}"/>
                </a:ext>
              </a:extLst>
            </p:cNvPr>
            <p:cNvSpPr/>
            <p:nvPr/>
          </p:nvSpPr>
          <p:spPr>
            <a:xfrm>
              <a:off x="4681036" y="3836827"/>
              <a:ext cx="2160000" cy="72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Resource Provision</a:t>
              </a:r>
            </a:p>
          </p:txBody>
        </p:sp>
        <p:cxnSp>
          <p:nvCxnSpPr>
            <p:cNvPr id="51" name="Gerade Verbindung mit Pfeil 50">
              <a:extLst>
                <a:ext uri="{FF2B5EF4-FFF2-40B4-BE49-F238E27FC236}">
                  <a16:creationId xmlns:a16="http://schemas.microsoft.com/office/drawing/2014/main" id="{F11310F3-93F9-DA63-1F55-0CBA142ED3B6}"/>
                </a:ext>
              </a:extLst>
            </p:cNvPr>
            <p:cNvCxnSpPr>
              <a:cxnSpLocks/>
              <a:stCxn id="34" idx="3"/>
              <a:endCxn id="49" idx="1"/>
            </p:cNvCxnSpPr>
            <p:nvPr/>
          </p:nvCxnSpPr>
          <p:spPr>
            <a:xfrm>
              <a:off x="2986441" y="4196478"/>
              <a:ext cx="1694596" cy="86863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2" name="Gerade Verbindung mit Pfeil 51">
              <a:extLst>
                <a:ext uri="{FF2B5EF4-FFF2-40B4-BE49-F238E27FC236}">
                  <a16:creationId xmlns:a16="http://schemas.microsoft.com/office/drawing/2014/main" id="{13BC1D9A-FBCD-9D00-7F29-219FE2FAAD17}"/>
                </a:ext>
              </a:extLst>
            </p:cNvPr>
            <p:cNvCxnSpPr>
              <a:cxnSpLocks/>
              <a:stCxn id="49" idx="3"/>
              <a:endCxn id="35" idx="1"/>
            </p:cNvCxnSpPr>
            <p:nvPr/>
          </p:nvCxnSpPr>
          <p:spPr>
            <a:xfrm flipV="1">
              <a:off x="6841037" y="4196478"/>
              <a:ext cx="1694595" cy="868635"/>
            </a:xfrm>
            <a:prstGeom prst="straightConnector1">
              <a:avLst/>
            </a:prstGeom>
            <a:ln w="12700">
              <a:tailEnd type="none"/>
            </a:ln>
          </p:spPr>
          <p:style>
            <a:lnRef idx="1">
              <a:schemeClr val="dk1"/>
            </a:lnRef>
            <a:fillRef idx="0">
              <a:schemeClr val="dk1"/>
            </a:fillRef>
            <a:effectRef idx="0">
              <a:schemeClr val="dk1"/>
            </a:effectRef>
            <a:fontRef idx="minor">
              <a:schemeClr val="tx1"/>
            </a:fontRef>
          </p:style>
        </p:cxnSp>
        <p:cxnSp>
          <p:nvCxnSpPr>
            <p:cNvPr id="58" name="Gerade Verbindung mit Pfeil 57">
              <a:extLst>
                <a:ext uri="{FF2B5EF4-FFF2-40B4-BE49-F238E27FC236}">
                  <a16:creationId xmlns:a16="http://schemas.microsoft.com/office/drawing/2014/main" id="{D83DA7B6-889E-50CD-E132-4B8C62FC8998}"/>
                </a:ext>
              </a:extLst>
            </p:cNvPr>
            <p:cNvCxnSpPr>
              <a:cxnSpLocks/>
              <a:endCxn id="50" idx="1"/>
            </p:cNvCxnSpPr>
            <p:nvPr/>
          </p:nvCxnSpPr>
          <p:spPr>
            <a:xfrm>
              <a:off x="2860713" y="4185462"/>
              <a:ext cx="1820323" cy="1136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03538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Oval 25">
            <a:extLst>
              <a:ext uri="{FF2B5EF4-FFF2-40B4-BE49-F238E27FC236}">
                <a16:creationId xmlns:a16="http://schemas.microsoft.com/office/drawing/2014/main" id="{983DCFCA-C8AE-E74D-1285-4B6D47AC1E3B}"/>
              </a:ext>
            </a:extLst>
          </p:cNvPr>
          <p:cNvSpPr>
            <a:spLocks noChangeAspect="1" noChangeArrowheads="1"/>
          </p:cNvSpPr>
          <p:nvPr/>
        </p:nvSpPr>
        <p:spPr bwMode="auto">
          <a:xfrm>
            <a:off x="288000" y="1596916"/>
            <a:ext cx="6403086" cy="3910281"/>
          </a:xfrm>
          <a:prstGeom prst="ellipse">
            <a:avLst/>
          </a:prstGeom>
          <a:solidFill>
            <a:srgbClr val="CFD873"/>
          </a:solidFill>
          <a:ln w="38100" algn="ctr">
            <a:noFill/>
            <a:miter lim="800000"/>
            <a:headEnd/>
            <a:tailEnd/>
          </a:ln>
          <a:effectLst/>
        </p:spPr>
        <p:txBody>
          <a:bodyPr lIns="0" tIns="0" rIns="0" bIns="0" anchor="ctr"/>
          <a:lstStyle/>
          <a:p>
            <a:pPr defTabSz="783285" eaLnBrk="0" hangingPunct="0">
              <a:lnSpc>
                <a:spcPct val="90000"/>
              </a:lnSpc>
            </a:pPr>
            <a:r>
              <a:rPr lang="en-US" sz="1200" b="1" dirty="0">
                <a:solidFill>
                  <a:srgbClr val="4B4B4B"/>
                </a:solidFill>
              </a:rPr>
              <a:t>Resource-dependence Theory</a:t>
            </a:r>
          </a:p>
          <a:p>
            <a:pPr defTabSz="783285" eaLnBrk="0" hangingPunct="0">
              <a:lnSpc>
                <a:spcPct val="90000"/>
              </a:lnSpc>
            </a:pPr>
            <a:r>
              <a:rPr lang="en-US" sz="1000" dirty="0">
                <a:solidFill>
                  <a:srgbClr val="4B4B4B"/>
                </a:solidFill>
              </a:rPr>
              <a:t>(Pfeffer &amp; </a:t>
            </a:r>
            <a:r>
              <a:rPr lang="en-US" sz="1000" dirty="0" err="1">
                <a:solidFill>
                  <a:srgbClr val="4B4B4B"/>
                </a:solidFill>
              </a:rPr>
              <a:t>Salancik</a:t>
            </a:r>
            <a:r>
              <a:rPr lang="en-US" sz="1000" dirty="0">
                <a:solidFill>
                  <a:srgbClr val="4B4B4B"/>
                </a:solidFill>
              </a:rPr>
              <a:t>, 1976)</a:t>
            </a:r>
          </a:p>
        </p:txBody>
      </p:sp>
      <p:sp>
        <p:nvSpPr>
          <p:cNvPr id="38" name="Oval 25">
            <a:extLst>
              <a:ext uri="{FF2B5EF4-FFF2-40B4-BE49-F238E27FC236}">
                <a16:creationId xmlns:a16="http://schemas.microsoft.com/office/drawing/2014/main" id="{D85763DA-70D8-FEEF-9F39-FC1D4F8961F3}"/>
              </a:ext>
            </a:extLst>
          </p:cNvPr>
          <p:cNvSpPr>
            <a:spLocks noChangeAspect="1" noChangeArrowheads="1"/>
          </p:cNvSpPr>
          <p:nvPr/>
        </p:nvSpPr>
        <p:spPr bwMode="auto">
          <a:xfrm>
            <a:off x="5040283" y="1596916"/>
            <a:ext cx="6403086" cy="3910281"/>
          </a:xfrm>
          <a:prstGeom prst="ellipse">
            <a:avLst/>
          </a:prstGeom>
          <a:solidFill>
            <a:schemeClr val="accent5">
              <a:lumMod val="40000"/>
              <a:lumOff val="60000"/>
            </a:schemeClr>
          </a:solidFill>
          <a:ln w="38100" algn="ctr">
            <a:noFill/>
            <a:miter lim="800000"/>
            <a:headEnd/>
            <a:tailEnd/>
          </a:ln>
          <a:effectLst/>
        </p:spPr>
        <p:txBody>
          <a:bodyPr lIns="0" tIns="0" rIns="0" bIns="0" anchor="ctr"/>
          <a:lstStyle/>
          <a:p>
            <a:pPr algn="r" defTabSz="783285" eaLnBrk="0" hangingPunct="0">
              <a:lnSpc>
                <a:spcPct val="90000"/>
              </a:lnSpc>
            </a:pPr>
            <a:r>
              <a:rPr lang="en-US" sz="1200" b="1" dirty="0">
                <a:solidFill>
                  <a:srgbClr val="4B4B4B"/>
                </a:solidFill>
              </a:rPr>
              <a:t>Agency Theory</a:t>
            </a:r>
          </a:p>
          <a:p>
            <a:pPr algn="r" defTabSz="783285" eaLnBrk="0" hangingPunct="0">
              <a:lnSpc>
                <a:spcPct val="90000"/>
              </a:lnSpc>
            </a:pPr>
            <a:r>
              <a:rPr lang="en-US" sz="1000" dirty="0">
                <a:solidFill>
                  <a:srgbClr val="4B4B4B"/>
                </a:solidFill>
              </a:rPr>
              <a:t>(</a:t>
            </a:r>
            <a:r>
              <a:rPr lang="en-US" sz="1000" dirty="0" err="1">
                <a:solidFill>
                  <a:srgbClr val="4B4B4B"/>
                </a:solidFill>
              </a:rPr>
              <a:t>Fama</a:t>
            </a:r>
            <a:r>
              <a:rPr lang="en-US" sz="1000" dirty="0">
                <a:solidFill>
                  <a:srgbClr val="4B4B4B"/>
                </a:solidFill>
              </a:rPr>
              <a:t>, 1980)</a:t>
            </a:r>
          </a:p>
        </p:txBody>
      </p:sp>
      <p:sp>
        <p:nvSpPr>
          <p:cNvPr id="2" name="Textplatzhalter 1">
            <a:extLst>
              <a:ext uri="{FF2B5EF4-FFF2-40B4-BE49-F238E27FC236}">
                <a16:creationId xmlns:a16="http://schemas.microsoft.com/office/drawing/2014/main" id="{3ADDB194-E73A-6F97-91CC-B866BB9E26AD}"/>
              </a:ext>
            </a:extLst>
          </p:cNvPr>
          <p:cNvSpPr>
            <a:spLocks noGrp="1"/>
          </p:cNvSpPr>
          <p:nvPr>
            <p:ph type="body" sz="quarter" idx="10"/>
          </p:nvPr>
        </p:nvSpPr>
        <p:spPr/>
        <p:txBody>
          <a:bodyPr/>
          <a:lstStyle/>
          <a:p>
            <a:r>
              <a:rPr lang="en-US" sz="2400" dirty="0"/>
              <a:t>“What do Board Interlocks do?”</a:t>
            </a:r>
          </a:p>
        </p:txBody>
      </p:sp>
      <p:sp>
        <p:nvSpPr>
          <p:cNvPr id="4" name="Fußzeilenplatzhalter 3">
            <a:extLst>
              <a:ext uri="{FF2B5EF4-FFF2-40B4-BE49-F238E27FC236}">
                <a16:creationId xmlns:a16="http://schemas.microsoft.com/office/drawing/2014/main" id="{6EB7052D-9053-B08E-D47E-29B42D1ED11F}"/>
              </a:ext>
            </a:extLst>
          </p:cNvPr>
          <p:cNvSpPr>
            <a:spLocks noGrp="1"/>
          </p:cNvSpPr>
          <p:nvPr>
            <p:ph type="ftr" sz="quarter" idx="3"/>
          </p:nvPr>
        </p:nvSpPr>
        <p:spPr/>
        <p:txBody>
          <a:bodyPr/>
          <a:lstStyle/>
          <a:p>
            <a:r>
              <a:rPr lang="de-DE" dirty="0"/>
              <a:t>Artikel 1: Corporate Networks</a:t>
            </a:r>
          </a:p>
        </p:txBody>
      </p:sp>
      <p:grpSp>
        <p:nvGrpSpPr>
          <p:cNvPr id="26" name="Gruppieren 25">
            <a:extLst>
              <a:ext uri="{FF2B5EF4-FFF2-40B4-BE49-F238E27FC236}">
                <a16:creationId xmlns:a16="http://schemas.microsoft.com/office/drawing/2014/main" id="{95E2D136-FC9C-91BB-2C8D-AD08C440B29C}"/>
              </a:ext>
            </a:extLst>
          </p:cNvPr>
          <p:cNvGrpSpPr/>
          <p:nvPr/>
        </p:nvGrpSpPr>
        <p:grpSpPr>
          <a:xfrm>
            <a:off x="3604448" y="1715843"/>
            <a:ext cx="4313178" cy="3662814"/>
            <a:chOff x="6043962" y="1612929"/>
            <a:chExt cx="1672816" cy="1420580"/>
          </a:xfrm>
        </p:grpSpPr>
        <p:sp>
          <p:nvSpPr>
            <p:cNvPr id="27" name="Line 16">
              <a:extLst>
                <a:ext uri="{FF2B5EF4-FFF2-40B4-BE49-F238E27FC236}">
                  <a16:creationId xmlns:a16="http://schemas.microsoft.com/office/drawing/2014/main" id="{53C629EF-7160-DC11-52C2-6E3D4B81CAAC}"/>
                </a:ext>
              </a:extLst>
            </p:cNvPr>
            <p:cNvSpPr>
              <a:spLocks noChangeAspect="1" noChangeShapeType="1"/>
            </p:cNvSpPr>
            <p:nvPr/>
          </p:nvSpPr>
          <p:spPr bwMode="auto">
            <a:xfrm>
              <a:off x="6879269" y="1980192"/>
              <a:ext cx="0" cy="689783"/>
            </a:xfrm>
            <a:prstGeom prst="line">
              <a:avLst/>
            </a:prstGeom>
            <a:noFill/>
            <a:ln w="12700">
              <a:solidFill>
                <a:schemeClr val="bg2"/>
              </a:solidFill>
              <a:round/>
              <a:headEnd/>
              <a:tailEnd/>
            </a:ln>
          </p:spPr>
          <p:txBody>
            <a:bodyPr lIns="0" tIns="0" rIns="0" bIns="0" anchor="ctr">
              <a:spAutoFit/>
            </a:bodyPr>
            <a:lstStyle/>
            <a:p>
              <a:endParaRPr lang="en-US" sz="1400"/>
            </a:p>
          </p:txBody>
        </p:sp>
        <p:sp>
          <p:nvSpPr>
            <p:cNvPr id="28" name="Line 17">
              <a:extLst>
                <a:ext uri="{FF2B5EF4-FFF2-40B4-BE49-F238E27FC236}">
                  <a16:creationId xmlns:a16="http://schemas.microsoft.com/office/drawing/2014/main" id="{63654A00-CB35-EA36-3952-E9631C3C16A8}"/>
                </a:ext>
              </a:extLst>
            </p:cNvPr>
            <p:cNvSpPr>
              <a:spLocks noChangeAspect="1" noChangeShapeType="1"/>
            </p:cNvSpPr>
            <p:nvPr/>
          </p:nvSpPr>
          <p:spPr bwMode="auto">
            <a:xfrm flipH="1">
              <a:off x="6566717" y="2108827"/>
              <a:ext cx="629507" cy="453020"/>
            </a:xfrm>
            <a:prstGeom prst="line">
              <a:avLst/>
            </a:prstGeom>
            <a:noFill/>
            <a:ln w="12700">
              <a:solidFill>
                <a:schemeClr val="bg2"/>
              </a:solidFill>
              <a:round/>
              <a:headEnd/>
              <a:tailEnd/>
            </a:ln>
          </p:spPr>
          <p:txBody>
            <a:bodyPr lIns="0" tIns="0" rIns="0" bIns="0" anchor="ctr">
              <a:spAutoFit/>
            </a:bodyPr>
            <a:lstStyle/>
            <a:p>
              <a:endParaRPr lang="en-US" sz="1400"/>
            </a:p>
          </p:txBody>
        </p:sp>
        <p:sp>
          <p:nvSpPr>
            <p:cNvPr id="29" name="Line 18">
              <a:extLst>
                <a:ext uri="{FF2B5EF4-FFF2-40B4-BE49-F238E27FC236}">
                  <a16:creationId xmlns:a16="http://schemas.microsoft.com/office/drawing/2014/main" id="{83E74378-54CB-6410-F94A-97B6570745AE}"/>
                </a:ext>
              </a:extLst>
            </p:cNvPr>
            <p:cNvSpPr>
              <a:spLocks noChangeAspect="1" noChangeShapeType="1"/>
            </p:cNvSpPr>
            <p:nvPr/>
          </p:nvSpPr>
          <p:spPr bwMode="auto">
            <a:xfrm>
              <a:off x="6564516" y="2108827"/>
              <a:ext cx="627306" cy="453020"/>
            </a:xfrm>
            <a:prstGeom prst="line">
              <a:avLst/>
            </a:prstGeom>
            <a:noFill/>
            <a:ln w="12700">
              <a:solidFill>
                <a:schemeClr val="bg2"/>
              </a:solidFill>
              <a:round/>
              <a:headEnd/>
              <a:tailEnd/>
            </a:ln>
          </p:spPr>
          <p:txBody>
            <a:bodyPr lIns="0" tIns="0" rIns="0" bIns="0" anchor="ctr">
              <a:spAutoFit/>
            </a:bodyPr>
            <a:lstStyle/>
            <a:p>
              <a:endParaRPr lang="en-US" sz="1400"/>
            </a:p>
          </p:txBody>
        </p:sp>
        <p:sp>
          <p:nvSpPr>
            <p:cNvPr id="30" name="Oval 19">
              <a:extLst>
                <a:ext uri="{FF2B5EF4-FFF2-40B4-BE49-F238E27FC236}">
                  <a16:creationId xmlns:a16="http://schemas.microsoft.com/office/drawing/2014/main" id="{B118C654-03DD-8FE6-7E5C-3620FD35309A}"/>
                </a:ext>
              </a:extLst>
            </p:cNvPr>
            <p:cNvSpPr>
              <a:spLocks noChangeAspect="1" noChangeArrowheads="1"/>
            </p:cNvSpPr>
            <p:nvPr/>
          </p:nvSpPr>
          <p:spPr bwMode="auto">
            <a:xfrm>
              <a:off x="6595331" y="2140520"/>
              <a:ext cx="567877" cy="395632"/>
            </a:xfrm>
            <a:prstGeom prst="ellipse">
              <a:avLst/>
            </a:prstGeom>
            <a:solidFill>
              <a:srgbClr val="122769"/>
            </a:solidFill>
            <a:ln w="38100" algn="ctr">
              <a:solidFill>
                <a:schemeClr val="bg1"/>
              </a:solidFill>
              <a:miter lim="800000"/>
              <a:headEnd/>
              <a:tailEnd/>
            </a:ln>
            <a:effectLst/>
          </p:spPr>
          <p:txBody>
            <a:bodyPr lIns="0" tIns="0" rIns="0" bIns="0" anchor="ctr"/>
            <a:lstStyle/>
            <a:p>
              <a:pPr algn="ctr" defTabSz="783285" eaLnBrk="0" hangingPunct="0">
                <a:lnSpc>
                  <a:spcPct val="104000"/>
                </a:lnSpc>
              </a:pPr>
              <a:r>
                <a:rPr lang="en-US" sz="1400" dirty="0">
                  <a:solidFill>
                    <a:schemeClr val="bg1"/>
                  </a:solidFill>
                  <a:cs typeface="Arial Unicode MS"/>
                </a:rPr>
                <a:t>Board Interlocks</a:t>
              </a:r>
            </a:p>
          </p:txBody>
        </p:sp>
        <p:sp>
          <p:nvSpPr>
            <p:cNvPr id="31" name="Oval 20">
              <a:extLst>
                <a:ext uri="{FF2B5EF4-FFF2-40B4-BE49-F238E27FC236}">
                  <a16:creationId xmlns:a16="http://schemas.microsoft.com/office/drawing/2014/main" id="{8A1792FA-59B2-0FE0-86D1-5F3FFCD8EE55}"/>
                </a:ext>
              </a:extLst>
            </p:cNvPr>
            <p:cNvSpPr>
              <a:spLocks noChangeAspect="1" noChangeArrowheads="1"/>
            </p:cNvSpPr>
            <p:nvPr/>
          </p:nvSpPr>
          <p:spPr bwMode="auto">
            <a:xfrm>
              <a:off x="7188520" y="1879521"/>
              <a:ext cx="528258" cy="365399"/>
            </a:xfrm>
            <a:prstGeom prst="ellipse">
              <a:avLst/>
            </a:prstGeom>
            <a:solidFill>
              <a:srgbClr val="D0D0D0"/>
            </a:solidFill>
            <a:ln w="38100" algn="ctr">
              <a:solidFill>
                <a:schemeClr val="bg1"/>
              </a:solidFill>
              <a:miter lim="800000"/>
              <a:headEnd/>
              <a:tailEnd/>
            </a:ln>
            <a:effectLst/>
          </p:spPr>
          <p:txBody>
            <a:bodyPr lIns="0" tIns="0" rIns="0" bIns="0" anchor="ctr"/>
            <a:lstStyle/>
            <a:p>
              <a:pPr algn="ctr" defTabSz="783285" eaLnBrk="0" hangingPunct="0">
                <a:lnSpc>
                  <a:spcPct val="90000"/>
                </a:lnSpc>
              </a:pPr>
              <a:r>
                <a:rPr lang="en-US" sz="1200" dirty="0" err="1">
                  <a:cs typeface="Arial Unicode MS"/>
                </a:rPr>
                <a:t>Überwachung</a:t>
              </a:r>
              <a:endParaRPr lang="en-US" sz="1200" dirty="0">
                <a:cs typeface="Arial Unicode MS"/>
              </a:endParaRPr>
            </a:p>
          </p:txBody>
        </p:sp>
        <p:sp>
          <p:nvSpPr>
            <p:cNvPr id="32" name="Oval 21">
              <a:extLst>
                <a:ext uri="{FF2B5EF4-FFF2-40B4-BE49-F238E27FC236}">
                  <a16:creationId xmlns:a16="http://schemas.microsoft.com/office/drawing/2014/main" id="{A9A125B5-5FD8-BA04-F283-95353EF4CE50}"/>
                </a:ext>
              </a:extLst>
            </p:cNvPr>
            <p:cNvSpPr>
              <a:spLocks noChangeAspect="1" noChangeArrowheads="1"/>
            </p:cNvSpPr>
            <p:nvPr/>
          </p:nvSpPr>
          <p:spPr bwMode="auto">
            <a:xfrm>
              <a:off x="7188520" y="2410840"/>
              <a:ext cx="528258" cy="367263"/>
            </a:xfrm>
            <a:prstGeom prst="ellipse">
              <a:avLst/>
            </a:prstGeom>
            <a:solidFill>
              <a:schemeClr val="accent6"/>
            </a:solidFill>
            <a:ln w="38100" algn="ctr">
              <a:solidFill>
                <a:schemeClr val="bg1"/>
              </a:solidFill>
              <a:miter lim="800000"/>
              <a:headEnd/>
              <a:tailEnd/>
            </a:ln>
            <a:effectLst/>
          </p:spPr>
          <p:txBody>
            <a:bodyPr lIns="0" tIns="0" rIns="0" bIns="0" anchor="ctr"/>
            <a:lstStyle/>
            <a:p>
              <a:pPr algn="ctr" defTabSz="783285" eaLnBrk="0" hangingPunct="0">
                <a:lnSpc>
                  <a:spcPct val="90000"/>
                </a:lnSpc>
              </a:pPr>
              <a:r>
                <a:rPr lang="en-US" sz="1200" dirty="0" err="1">
                  <a:solidFill>
                    <a:schemeClr val="bg1"/>
                  </a:solidFill>
                </a:rPr>
                <a:t>Karriere-förderung</a:t>
              </a:r>
              <a:endParaRPr lang="en-US" sz="1200" dirty="0">
                <a:solidFill>
                  <a:schemeClr val="bg1"/>
                </a:solidFill>
              </a:endParaRPr>
            </a:p>
          </p:txBody>
        </p:sp>
        <p:sp>
          <p:nvSpPr>
            <p:cNvPr id="33" name="Oval 22">
              <a:extLst>
                <a:ext uri="{FF2B5EF4-FFF2-40B4-BE49-F238E27FC236}">
                  <a16:creationId xmlns:a16="http://schemas.microsoft.com/office/drawing/2014/main" id="{F671FB21-A01C-55BB-58E9-1A5F56DD336A}"/>
                </a:ext>
              </a:extLst>
            </p:cNvPr>
            <p:cNvSpPr>
              <a:spLocks noChangeAspect="1" noChangeArrowheads="1"/>
            </p:cNvSpPr>
            <p:nvPr/>
          </p:nvSpPr>
          <p:spPr bwMode="auto">
            <a:xfrm>
              <a:off x="6043962" y="2410840"/>
              <a:ext cx="528258" cy="367263"/>
            </a:xfrm>
            <a:prstGeom prst="ellipse">
              <a:avLst/>
            </a:prstGeom>
            <a:solidFill>
              <a:srgbClr val="D0D0D0"/>
            </a:solidFill>
            <a:ln w="38100" algn="ctr">
              <a:solidFill>
                <a:schemeClr val="bg1"/>
              </a:solidFill>
              <a:miter lim="800000"/>
              <a:headEnd/>
              <a:tailEnd/>
            </a:ln>
            <a:effectLst/>
          </p:spPr>
          <p:txBody>
            <a:bodyPr lIns="0" tIns="0" rIns="0" bIns="0" anchor="ctr"/>
            <a:lstStyle/>
            <a:p>
              <a:pPr algn="ctr" defTabSz="783285" eaLnBrk="0" hangingPunct="0">
                <a:lnSpc>
                  <a:spcPct val="90000"/>
                </a:lnSpc>
              </a:pPr>
              <a:r>
                <a:rPr lang="en-US" sz="1200" dirty="0" err="1">
                  <a:cs typeface="Arial Unicode MS"/>
                </a:rPr>
                <a:t>Zugriff</a:t>
              </a:r>
              <a:r>
                <a:rPr lang="en-US" sz="1200" dirty="0">
                  <a:cs typeface="Arial Unicode MS"/>
                </a:rPr>
                <a:t> auf </a:t>
              </a:r>
              <a:r>
                <a:rPr lang="en-US" sz="1200" dirty="0" err="1">
                  <a:cs typeface="Arial Unicode MS"/>
                </a:rPr>
                <a:t>Humankapital</a:t>
              </a:r>
              <a:endParaRPr lang="en-US" sz="1200" dirty="0">
                <a:cs typeface="Arial Unicode MS"/>
              </a:endParaRPr>
            </a:p>
          </p:txBody>
        </p:sp>
        <p:sp>
          <p:nvSpPr>
            <p:cNvPr id="34" name="Oval 23">
              <a:extLst>
                <a:ext uri="{FF2B5EF4-FFF2-40B4-BE49-F238E27FC236}">
                  <a16:creationId xmlns:a16="http://schemas.microsoft.com/office/drawing/2014/main" id="{D8403406-87BC-610E-B1EA-A32FCA05282D}"/>
                </a:ext>
              </a:extLst>
            </p:cNvPr>
            <p:cNvSpPr>
              <a:spLocks noChangeAspect="1" noChangeArrowheads="1"/>
            </p:cNvSpPr>
            <p:nvPr/>
          </p:nvSpPr>
          <p:spPr bwMode="auto">
            <a:xfrm>
              <a:off x="6043962" y="1879521"/>
              <a:ext cx="528258" cy="365399"/>
            </a:xfrm>
            <a:prstGeom prst="ellipse">
              <a:avLst/>
            </a:prstGeom>
            <a:solidFill>
              <a:srgbClr val="D0D0D0"/>
            </a:solidFill>
            <a:ln w="38100" algn="ctr">
              <a:solidFill>
                <a:schemeClr val="bg1"/>
              </a:solidFill>
              <a:miter lim="800000"/>
              <a:headEnd/>
              <a:tailEnd/>
            </a:ln>
            <a:effectLst/>
          </p:spPr>
          <p:txBody>
            <a:bodyPr lIns="0" tIns="0" rIns="0" bIns="0" anchor="ctr"/>
            <a:lstStyle/>
            <a:p>
              <a:pPr algn="ctr" defTabSz="783285" eaLnBrk="0" hangingPunct="0">
                <a:lnSpc>
                  <a:spcPct val="90000"/>
                </a:lnSpc>
              </a:pPr>
              <a:r>
                <a:rPr lang="en-US" sz="1200" dirty="0" err="1">
                  <a:cs typeface="Arial Unicode MS"/>
                </a:rPr>
                <a:t>Signalwirkung</a:t>
              </a:r>
              <a:endParaRPr lang="en-US" sz="1200" dirty="0">
                <a:cs typeface="Arial Unicode MS"/>
              </a:endParaRPr>
            </a:p>
          </p:txBody>
        </p:sp>
        <p:sp>
          <p:nvSpPr>
            <p:cNvPr id="35" name="Oval 24">
              <a:extLst>
                <a:ext uri="{FF2B5EF4-FFF2-40B4-BE49-F238E27FC236}">
                  <a16:creationId xmlns:a16="http://schemas.microsoft.com/office/drawing/2014/main" id="{6562F507-3D6F-0DEE-A8EC-E8DC274E270F}"/>
                </a:ext>
              </a:extLst>
            </p:cNvPr>
            <p:cNvSpPr>
              <a:spLocks noChangeAspect="1" noChangeArrowheads="1"/>
            </p:cNvSpPr>
            <p:nvPr/>
          </p:nvSpPr>
          <p:spPr bwMode="auto">
            <a:xfrm>
              <a:off x="6616241" y="1612929"/>
              <a:ext cx="527157" cy="367263"/>
            </a:xfrm>
            <a:prstGeom prst="ellipse">
              <a:avLst/>
            </a:prstGeom>
            <a:solidFill>
              <a:srgbClr val="D0D0D0"/>
            </a:solidFill>
            <a:ln w="38100" algn="ctr">
              <a:solidFill>
                <a:schemeClr val="bg1"/>
              </a:solidFill>
              <a:miter lim="800000"/>
              <a:headEnd/>
              <a:tailEnd/>
            </a:ln>
            <a:effectLst/>
          </p:spPr>
          <p:txBody>
            <a:bodyPr lIns="0" tIns="0" rIns="0" bIns="0" anchor="ctr"/>
            <a:lstStyle/>
            <a:p>
              <a:pPr algn="ctr" defTabSz="783285" eaLnBrk="0" hangingPunct="0">
                <a:lnSpc>
                  <a:spcPct val="90000"/>
                </a:lnSpc>
              </a:pPr>
              <a:r>
                <a:rPr lang="de-DE" sz="1200" dirty="0">
                  <a:cs typeface="Arial Unicode MS"/>
                </a:rPr>
                <a:t>Ressourcen-</a:t>
              </a:r>
              <a:br>
                <a:rPr lang="de-DE" sz="1200" dirty="0">
                  <a:cs typeface="Arial Unicode MS"/>
                </a:rPr>
              </a:br>
              <a:r>
                <a:rPr lang="de-DE" sz="1200" dirty="0">
                  <a:cs typeface="Arial Unicode MS"/>
                </a:rPr>
                <a:t>Beschaffung</a:t>
              </a:r>
              <a:endParaRPr lang="en-US" sz="1200" dirty="0">
                <a:cs typeface="Arial Unicode MS"/>
              </a:endParaRPr>
            </a:p>
          </p:txBody>
        </p:sp>
        <p:sp>
          <p:nvSpPr>
            <p:cNvPr id="36" name="Oval 25">
              <a:extLst>
                <a:ext uri="{FF2B5EF4-FFF2-40B4-BE49-F238E27FC236}">
                  <a16:creationId xmlns:a16="http://schemas.microsoft.com/office/drawing/2014/main" id="{376E81F7-5305-32A7-57A6-2C54550FB37D}"/>
                </a:ext>
              </a:extLst>
            </p:cNvPr>
            <p:cNvSpPr>
              <a:spLocks noChangeAspect="1" noChangeArrowheads="1"/>
            </p:cNvSpPr>
            <p:nvPr/>
          </p:nvSpPr>
          <p:spPr bwMode="auto">
            <a:xfrm>
              <a:off x="6616241" y="2669975"/>
              <a:ext cx="527157" cy="363534"/>
            </a:xfrm>
            <a:prstGeom prst="ellipse">
              <a:avLst/>
            </a:prstGeom>
            <a:solidFill>
              <a:schemeClr val="accent6"/>
            </a:solidFill>
            <a:ln w="38100" algn="ctr">
              <a:solidFill>
                <a:schemeClr val="bg1"/>
              </a:solidFill>
              <a:miter lim="800000"/>
              <a:headEnd/>
              <a:tailEnd/>
            </a:ln>
            <a:effectLst/>
          </p:spPr>
          <p:txBody>
            <a:bodyPr lIns="0" tIns="0" rIns="0" bIns="0" anchor="ctr"/>
            <a:lstStyle/>
            <a:p>
              <a:pPr algn="ctr" defTabSz="783285" eaLnBrk="0" hangingPunct="0">
                <a:lnSpc>
                  <a:spcPct val="90000"/>
                </a:lnSpc>
              </a:pPr>
              <a:r>
                <a:rPr lang="en-US" sz="1200" dirty="0" err="1">
                  <a:solidFill>
                    <a:schemeClr val="bg1"/>
                  </a:solidFill>
                </a:rPr>
                <a:t>Persönliches</a:t>
              </a:r>
              <a:br>
                <a:rPr lang="en-US" sz="1200" dirty="0">
                  <a:solidFill>
                    <a:schemeClr val="bg1"/>
                  </a:solidFill>
                </a:rPr>
              </a:br>
              <a:r>
                <a:rPr lang="en-US" sz="1200" dirty="0" err="1">
                  <a:solidFill>
                    <a:schemeClr val="bg1"/>
                  </a:solidFill>
                </a:rPr>
                <a:t>Netzwerk</a:t>
              </a:r>
              <a:endParaRPr lang="en-US" sz="1200" dirty="0">
                <a:solidFill>
                  <a:schemeClr val="bg1"/>
                </a:solidFill>
              </a:endParaRPr>
            </a:p>
          </p:txBody>
        </p:sp>
      </p:grpSp>
      <p:sp>
        <p:nvSpPr>
          <p:cNvPr id="39" name="Rechteck 38">
            <a:extLst>
              <a:ext uri="{FF2B5EF4-FFF2-40B4-BE49-F238E27FC236}">
                <a16:creationId xmlns:a16="http://schemas.microsoft.com/office/drawing/2014/main" id="{648594E5-0B06-2C73-53EE-10D20C4D5F1F}"/>
              </a:ext>
            </a:extLst>
          </p:cNvPr>
          <p:cNvSpPr/>
          <p:nvPr/>
        </p:nvSpPr>
        <p:spPr>
          <a:xfrm>
            <a:off x="276224" y="5845275"/>
            <a:ext cx="186644" cy="165734"/>
          </a:xfrm>
          <a:prstGeom prst="rect">
            <a:avLst/>
          </a:prstGeom>
          <a:solidFill>
            <a:srgbClr val="D0D0D0"/>
          </a:solidFill>
          <a:ln w="38100" algn="ctr">
            <a:solidFill>
              <a:schemeClr val="bg1"/>
            </a:solidFill>
            <a:miter lim="800000"/>
            <a:headEnd/>
            <a:tailEnd/>
          </a:ln>
          <a:effectLst/>
        </p:spPr>
        <p:txBody>
          <a:bodyPr lIns="0" tIns="0" rIns="0" bIns="0" anchor="ctr"/>
          <a:lstStyle/>
          <a:p>
            <a:pPr algn="ctr" defTabSz="783285" eaLnBrk="0" hangingPunct="0">
              <a:lnSpc>
                <a:spcPct val="90000"/>
              </a:lnSpc>
            </a:pPr>
            <a:endParaRPr lang="de-DE" sz="1000">
              <a:solidFill>
                <a:schemeClr val="tx1"/>
              </a:solidFill>
            </a:endParaRPr>
          </a:p>
        </p:txBody>
      </p:sp>
      <p:sp>
        <p:nvSpPr>
          <p:cNvPr id="40" name="Rechteck 39">
            <a:extLst>
              <a:ext uri="{FF2B5EF4-FFF2-40B4-BE49-F238E27FC236}">
                <a16:creationId xmlns:a16="http://schemas.microsoft.com/office/drawing/2014/main" id="{E715077B-33DB-B4E3-9C72-434E54C2809F}"/>
              </a:ext>
            </a:extLst>
          </p:cNvPr>
          <p:cNvSpPr/>
          <p:nvPr/>
        </p:nvSpPr>
        <p:spPr>
          <a:xfrm>
            <a:off x="541466" y="5811459"/>
            <a:ext cx="1519107" cy="233363"/>
          </a:xfrm>
          <a:prstGeom prst="rect">
            <a:avLst/>
          </a:prstGeom>
          <a:noFill/>
          <a:ln w="38100" algn="ctr">
            <a:solidFill>
              <a:schemeClr val="bg1"/>
            </a:solidFill>
            <a:miter lim="800000"/>
            <a:headEnd/>
            <a:tailEnd/>
          </a:ln>
          <a:effectLst/>
        </p:spPr>
        <p:txBody>
          <a:bodyPr lIns="0" tIns="0" rIns="0" bIns="0" anchor="ctr"/>
          <a:lstStyle/>
          <a:p>
            <a:pPr defTabSz="783285" eaLnBrk="0" hangingPunct="0">
              <a:lnSpc>
                <a:spcPct val="90000"/>
              </a:lnSpc>
            </a:pPr>
            <a:r>
              <a:rPr lang="en-US" sz="1000" dirty="0" err="1">
                <a:solidFill>
                  <a:schemeClr val="tx1"/>
                </a:solidFill>
              </a:rPr>
              <a:t>Unternehmensperspektive</a:t>
            </a:r>
            <a:endParaRPr lang="en-US" sz="1000" dirty="0">
              <a:solidFill>
                <a:schemeClr val="tx1"/>
              </a:solidFill>
            </a:endParaRPr>
          </a:p>
        </p:txBody>
      </p:sp>
      <p:sp>
        <p:nvSpPr>
          <p:cNvPr id="42" name="Rechteck 41">
            <a:extLst>
              <a:ext uri="{FF2B5EF4-FFF2-40B4-BE49-F238E27FC236}">
                <a16:creationId xmlns:a16="http://schemas.microsoft.com/office/drawing/2014/main" id="{08C06BA6-1B2F-8D87-E349-BE79BFDC6BBD}"/>
              </a:ext>
            </a:extLst>
          </p:cNvPr>
          <p:cNvSpPr/>
          <p:nvPr/>
        </p:nvSpPr>
        <p:spPr>
          <a:xfrm>
            <a:off x="2520407" y="5811459"/>
            <a:ext cx="1302292" cy="233363"/>
          </a:xfrm>
          <a:prstGeom prst="rect">
            <a:avLst/>
          </a:prstGeom>
          <a:noFill/>
          <a:ln w="38100" algn="ctr">
            <a:solidFill>
              <a:schemeClr val="bg1"/>
            </a:solidFill>
            <a:miter lim="800000"/>
            <a:headEnd/>
            <a:tailEnd/>
          </a:ln>
          <a:effectLst/>
        </p:spPr>
        <p:txBody>
          <a:bodyPr lIns="0" tIns="0" rIns="0" bIns="0" anchor="ctr"/>
          <a:lstStyle/>
          <a:p>
            <a:pPr defTabSz="783285" eaLnBrk="0" hangingPunct="0">
              <a:lnSpc>
                <a:spcPct val="90000"/>
              </a:lnSpc>
            </a:pPr>
            <a:r>
              <a:rPr lang="en-US" sz="1000" dirty="0" err="1">
                <a:solidFill>
                  <a:schemeClr val="tx1"/>
                </a:solidFill>
              </a:rPr>
              <a:t>Direktoren-Perspektive</a:t>
            </a:r>
            <a:endParaRPr lang="en-US" sz="1000" dirty="0">
              <a:solidFill>
                <a:schemeClr val="tx1"/>
              </a:solidFill>
            </a:endParaRPr>
          </a:p>
        </p:txBody>
      </p:sp>
      <p:sp>
        <p:nvSpPr>
          <p:cNvPr id="43" name="Rechteck 42">
            <a:extLst>
              <a:ext uri="{FF2B5EF4-FFF2-40B4-BE49-F238E27FC236}">
                <a16:creationId xmlns:a16="http://schemas.microsoft.com/office/drawing/2014/main" id="{5967358C-8D3A-30AD-BE08-C84BCA4F898F}"/>
              </a:ext>
            </a:extLst>
          </p:cNvPr>
          <p:cNvSpPr/>
          <p:nvPr/>
        </p:nvSpPr>
        <p:spPr>
          <a:xfrm>
            <a:off x="2250646" y="5845275"/>
            <a:ext cx="186644" cy="165734"/>
          </a:xfrm>
          <a:prstGeom prst="rect">
            <a:avLst/>
          </a:prstGeom>
          <a:solidFill>
            <a:schemeClr val="accent6"/>
          </a:solidFill>
          <a:ln w="38100" algn="ctr">
            <a:solidFill>
              <a:schemeClr val="bg1"/>
            </a:solidFill>
            <a:miter lim="800000"/>
            <a:headEnd/>
            <a:tailEnd/>
          </a:ln>
          <a:effectLst/>
        </p:spPr>
        <p:txBody>
          <a:bodyPr lIns="0" tIns="0" rIns="0" bIns="0" anchor="ctr"/>
          <a:lstStyle/>
          <a:p>
            <a:pPr algn="ctr" defTabSz="783285" eaLnBrk="0" hangingPunct="0">
              <a:lnSpc>
                <a:spcPct val="90000"/>
              </a:lnSpc>
            </a:pPr>
            <a:endParaRPr lang="de-DE" sz="1200">
              <a:solidFill>
                <a:schemeClr val="bg1"/>
              </a:solidFill>
            </a:endParaRPr>
          </a:p>
        </p:txBody>
      </p:sp>
      <p:sp>
        <p:nvSpPr>
          <p:cNvPr id="51" name="Rechteck 50">
            <a:extLst>
              <a:ext uri="{FF2B5EF4-FFF2-40B4-BE49-F238E27FC236}">
                <a16:creationId xmlns:a16="http://schemas.microsoft.com/office/drawing/2014/main" id="{0EB5787D-34C5-E837-BF19-F73E6431BDCE}"/>
              </a:ext>
            </a:extLst>
          </p:cNvPr>
          <p:cNvSpPr/>
          <p:nvPr/>
        </p:nvSpPr>
        <p:spPr>
          <a:xfrm>
            <a:off x="8042275" y="5811459"/>
            <a:ext cx="3164485" cy="233363"/>
          </a:xfrm>
          <a:prstGeom prst="rect">
            <a:avLst/>
          </a:prstGeom>
          <a:noFill/>
          <a:ln w="38100" algn="ctr">
            <a:solidFill>
              <a:schemeClr val="bg1"/>
            </a:solidFill>
            <a:miter lim="800000"/>
            <a:headEnd/>
            <a:tailEnd/>
          </a:ln>
          <a:effectLst/>
        </p:spPr>
        <p:txBody>
          <a:bodyPr lIns="0" tIns="0" rIns="0" bIns="0" anchor="ctr"/>
          <a:lstStyle/>
          <a:p>
            <a:pPr defTabSz="783285" eaLnBrk="0" hangingPunct="0">
              <a:lnSpc>
                <a:spcPct val="90000"/>
              </a:lnSpc>
            </a:pPr>
            <a:r>
              <a:rPr lang="en-US" sz="1000" dirty="0"/>
              <a:t>Quelle: </a:t>
            </a:r>
            <a:r>
              <a:rPr lang="en-US" sz="1000" dirty="0" err="1"/>
              <a:t>Eigene</a:t>
            </a:r>
            <a:r>
              <a:rPr lang="en-US" sz="1000" dirty="0"/>
              <a:t> </a:t>
            </a:r>
            <a:r>
              <a:rPr lang="en-US" sz="1000" dirty="0" err="1"/>
              <a:t>Darstellung</a:t>
            </a:r>
            <a:r>
              <a:rPr lang="en-US" sz="1000" dirty="0"/>
              <a:t> </a:t>
            </a:r>
            <a:r>
              <a:rPr lang="en-US" sz="1000" dirty="0" err="1"/>
              <a:t>nach</a:t>
            </a:r>
            <a:r>
              <a:rPr lang="en-US" sz="1000" dirty="0"/>
              <a:t> Lamb &amp; Roundy (2006)</a:t>
            </a:r>
            <a:endParaRPr lang="en-US" sz="1000" dirty="0">
              <a:solidFill>
                <a:schemeClr val="tx1"/>
              </a:solidFill>
            </a:endParaRPr>
          </a:p>
        </p:txBody>
      </p:sp>
      <p:sp>
        <p:nvSpPr>
          <p:cNvPr id="3" name="Rechteck 2">
            <a:extLst>
              <a:ext uri="{FF2B5EF4-FFF2-40B4-BE49-F238E27FC236}">
                <a16:creationId xmlns:a16="http://schemas.microsoft.com/office/drawing/2014/main" id="{668C07C1-B7C6-34E5-EC10-9E4AF10F013C}"/>
              </a:ext>
            </a:extLst>
          </p:cNvPr>
          <p:cNvSpPr/>
          <p:nvPr/>
        </p:nvSpPr>
        <p:spPr>
          <a:xfrm>
            <a:off x="8161867" y="550571"/>
            <a:ext cx="2852982" cy="12443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de-DE" sz="1200" dirty="0"/>
              <a:t>Genereller Überblick über die </a:t>
            </a:r>
          </a:p>
        </p:txBody>
      </p:sp>
    </p:spTree>
    <p:extLst>
      <p:ext uri="{BB962C8B-B14F-4D97-AF65-F5344CB8AC3E}">
        <p14:creationId xmlns:p14="http://schemas.microsoft.com/office/powerpoint/2010/main" val="2507266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5" imgW="270" imgH="270" progId="TCLayout.ActiveDocument.1">
                  <p:embed/>
                </p:oleObj>
              </mc:Choice>
              <mc:Fallback>
                <p:oleObj name="think-cell Slide" r:id="rId5" imgW="270" imgH="270" progId="TCLayout.ActiveDocument.1">
                  <p:embed/>
                  <p:pic>
                    <p:nvPicPr>
                      <p:cNvPr id="2" name="Objek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Textplatzhalter 2"/>
          <p:cNvSpPr>
            <a:spLocks noGrp="1"/>
          </p:cNvSpPr>
          <p:nvPr>
            <p:ph type="body" sz="quarter" idx="10"/>
          </p:nvPr>
        </p:nvSpPr>
        <p:spPr/>
        <p:txBody>
          <a:bodyPr/>
          <a:lstStyle/>
          <a:p>
            <a:r>
              <a:rPr lang="en-US" sz="2400" dirty="0" err="1"/>
              <a:t>Haupteffekt</a:t>
            </a:r>
            <a:r>
              <a:rPr lang="en-US" sz="2400" dirty="0"/>
              <a:t>: Board Interlocks &amp; Firm Performance</a:t>
            </a:r>
          </a:p>
        </p:txBody>
      </p:sp>
      <p:sp>
        <p:nvSpPr>
          <p:cNvPr id="4" name="Inhaltsplatzhalter 3"/>
          <p:cNvSpPr>
            <a:spLocks noGrp="1"/>
          </p:cNvSpPr>
          <p:nvPr>
            <p:ph sz="quarter" idx="13"/>
          </p:nvPr>
        </p:nvSpPr>
        <p:spPr>
          <a:xfrm>
            <a:off x="287999" y="1995262"/>
            <a:ext cx="5401601" cy="3066147"/>
          </a:xfrm>
        </p:spPr>
        <p:txBody>
          <a:bodyPr tIns="72000" rIns="72000" bIns="72000"/>
          <a:lstStyle/>
          <a:p>
            <a:pPr lvl="1">
              <a:spcBef>
                <a:spcPts val="1200"/>
              </a:spcBef>
            </a:pPr>
            <a:r>
              <a:rPr lang="de-DE" dirty="0"/>
              <a:t>Bieten Zugang zu vielfältigen und einzigartigen Informationen </a:t>
            </a:r>
            <a:r>
              <a:rPr lang="en-US" sz="1050" dirty="0"/>
              <a:t>(</a:t>
            </a:r>
            <a:r>
              <a:rPr lang="en-US" sz="1050" dirty="0" err="1"/>
              <a:t>Haunschild</a:t>
            </a:r>
            <a:r>
              <a:rPr lang="en-US" sz="1050" dirty="0"/>
              <a:t> &amp; Beckman, 1998)</a:t>
            </a:r>
          </a:p>
          <a:p>
            <a:pPr lvl="1">
              <a:spcBef>
                <a:spcPts val="1200"/>
              </a:spcBef>
            </a:pPr>
            <a:r>
              <a:rPr lang="de-DE" dirty="0"/>
              <a:t>Signalisieren Unternehmensqualität</a:t>
            </a:r>
            <a:br>
              <a:rPr lang="de-DE" dirty="0"/>
            </a:br>
            <a:r>
              <a:rPr lang="en-US" sz="1000" dirty="0"/>
              <a:t>(</a:t>
            </a:r>
            <a:r>
              <a:rPr lang="en-US" sz="1000" dirty="0" err="1"/>
              <a:t>Certo</a:t>
            </a:r>
            <a:r>
              <a:rPr lang="en-US" sz="1000" dirty="0"/>
              <a:t>, 2003; Higgins &amp; Gulati, 2003; Kang, 2008)</a:t>
            </a:r>
          </a:p>
          <a:p>
            <a:pPr lvl="1">
              <a:spcBef>
                <a:spcPts val="1200"/>
              </a:spcBef>
            </a:pPr>
            <a:r>
              <a:rPr lang="de-DE" dirty="0"/>
              <a:t>Erleichtern die Verbreitung von Strategien </a:t>
            </a:r>
            <a:br>
              <a:rPr lang="de-DE" dirty="0"/>
            </a:br>
            <a:r>
              <a:rPr lang="en-US" sz="1000" dirty="0"/>
              <a:t>(Davis, 1991; Strang &amp; Soule, 1998) </a:t>
            </a:r>
          </a:p>
          <a:p>
            <a:pPr lvl="1">
              <a:spcBef>
                <a:spcPts val="1200"/>
              </a:spcBef>
            </a:pPr>
            <a:r>
              <a:rPr lang="en-US" dirty="0" err="1"/>
              <a:t>Fördern</a:t>
            </a:r>
            <a:r>
              <a:rPr lang="en-US" dirty="0"/>
              <a:t> </a:t>
            </a:r>
            <a:r>
              <a:rPr lang="en-US" dirty="0" err="1"/>
              <a:t>Lernprozesse</a:t>
            </a:r>
            <a:br>
              <a:rPr lang="en-US" dirty="0"/>
            </a:br>
            <a:r>
              <a:rPr lang="en-US" sz="1000" dirty="0"/>
              <a:t>(Beckman &amp; </a:t>
            </a:r>
            <a:r>
              <a:rPr lang="en-US" sz="1000" dirty="0" err="1"/>
              <a:t>Haunschild</a:t>
            </a:r>
            <a:r>
              <a:rPr lang="en-US" sz="1000" dirty="0"/>
              <a:t>, 2002)</a:t>
            </a:r>
          </a:p>
          <a:p>
            <a:pPr lvl="1">
              <a:spcBef>
                <a:spcPts val="1200"/>
              </a:spcBef>
            </a:pPr>
            <a:r>
              <a:rPr lang="en-US" b="1" dirty="0" err="1"/>
              <a:t>Positiver</a:t>
            </a:r>
            <a:r>
              <a:rPr lang="en-US" b="1" dirty="0"/>
              <a:t> </a:t>
            </a:r>
            <a:r>
              <a:rPr lang="en-US" b="1" dirty="0" err="1"/>
              <a:t>Einfluss</a:t>
            </a:r>
            <a:r>
              <a:rPr lang="en-US" b="1" dirty="0"/>
              <a:t> auf den </a:t>
            </a:r>
            <a:r>
              <a:rPr lang="en-US" b="1" dirty="0" err="1"/>
              <a:t>Unternehmenserfolg</a:t>
            </a:r>
            <a:br>
              <a:rPr lang="en-US" dirty="0"/>
            </a:br>
            <a:r>
              <a:rPr lang="en-US" sz="1000" dirty="0"/>
              <a:t>(e.g., Davis &amp; Cobb, 2010; Hillman et al., 2009; Pfeffer, 1983)</a:t>
            </a:r>
          </a:p>
          <a:p>
            <a:pPr lvl="1">
              <a:spcBef>
                <a:spcPts val="1200"/>
              </a:spcBef>
            </a:pPr>
            <a:endParaRPr lang="en-US" dirty="0"/>
          </a:p>
        </p:txBody>
      </p:sp>
      <p:sp>
        <p:nvSpPr>
          <p:cNvPr id="5" name="Inhaltsplatzhalter 4"/>
          <p:cNvSpPr>
            <a:spLocks noGrp="1"/>
          </p:cNvSpPr>
          <p:nvPr>
            <p:ph sz="quarter" idx="14"/>
          </p:nvPr>
        </p:nvSpPr>
        <p:spPr>
          <a:xfrm>
            <a:off x="5832475" y="1995261"/>
            <a:ext cx="5401601" cy="3066147"/>
          </a:xfrm>
        </p:spPr>
        <p:txBody>
          <a:bodyPr tIns="72000" rIns="72000" bIns="72000"/>
          <a:lstStyle/>
          <a:p>
            <a:pPr lvl="1">
              <a:spcBef>
                <a:spcPts val="1200"/>
              </a:spcBef>
            </a:pPr>
            <a:r>
              <a:rPr lang="de-DE" dirty="0"/>
              <a:t>Ermöglichen Absprachen und wettbewerbswidriges Verhalten</a:t>
            </a:r>
            <a:br>
              <a:rPr lang="de-DE" dirty="0"/>
            </a:br>
            <a:r>
              <a:rPr lang="de-DE" sz="1000" dirty="0"/>
              <a:t>(</a:t>
            </a:r>
            <a:r>
              <a:rPr lang="de-DE" sz="1000" dirty="0" err="1"/>
              <a:t>Mizruchi</a:t>
            </a:r>
            <a:r>
              <a:rPr lang="de-DE" sz="1000" dirty="0"/>
              <a:t>, 1996)</a:t>
            </a:r>
          </a:p>
          <a:p>
            <a:pPr lvl="1">
              <a:spcBef>
                <a:spcPts val="1200"/>
              </a:spcBef>
            </a:pPr>
            <a:r>
              <a:rPr lang="en-US" dirty="0" err="1"/>
              <a:t>Begünstigen</a:t>
            </a:r>
            <a:r>
              <a:rPr lang="en-US" dirty="0"/>
              <a:t> </a:t>
            </a:r>
            <a:r>
              <a:rPr lang="en-US" dirty="0" err="1"/>
              <a:t>Entwicklung</a:t>
            </a:r>
            <a:r>
              <a:rPr lang="en-US" dirty="0"/>
              <a:t> </a:t>
            </a:r>
            <a:r>
              <a:rPr lang="en-US" dirty="0" err="1"/>
              <a:t>einer</a:t>
            </a:r>
            <a:r>
              <a:rPr lang="en-US" dirty="0"/>
              <a:t> </a:t>
            </a:r>
            <a:r>
              <a:rPr lang="en-US" dirty="0" err="1"/>
              <a:t>Unternehmenselite</a:t>
            </a:r>
            <a:br>
              <a:rPr lang="en-US" dirty="0"/>
            </a:br>
            <a:r>
              <a:rPr lang="en-US" sz="1000" dirty="0"/>
              <a:t>(Carroll, 2010; Porter, 1965)</a:t>
            </a:r>
          </a:p>
          <a:p>
            <a:pPr lvl="1">
              <a:spcBef>
                <a:spcPts val="1200"/>
              </a:spcBef>
            </a:pPr>
            <a:r>
              <a:rPr lang="de-DE" dirty="0"/>
              <a:t>Verringern die Fähigkeit zur effektiven Überwachung</a:t>
            </a:r>
            <a:br>
              <a:rPr lang="de-DE" dirty="0"/>
            </a:br>
            <a:r>
              <a:rPr lang="de-DE" sz="1000" dirty="0"/>
              <a:t>(Core et al., 1999; Li &amp; Ang, 2000)</a:t>
            </a:r>
          </a:p>
          <a:p>
            <a:pPr lvl="1">
              <a:spcBef>
                <a:spcPts val="1200"/>
              </a:spcBef>
            </a:pPr>
            <a:r>
              <a:rPr lang="de-DE" dirty="0"/>
              <a:t>Negativer Zusammenhang mit Corporate-</a:t>
            </a:r>
            <a:r>
              <a:rPr lang="de-DE" dirty="0" err="1"/>
              <a:t>Governance</a:t>
            </a:r>
            <a:r>
              <a:rPr lang="de-DE" dirty="0"/>
              <a:t>-Qualität</a:t>
            </a:r>
            <a:br>
              <a:rPr lang="de-DE" dirty="0"/>
            </a:br>
            <a:r>
              <a:rPr lang="de-DE" sz="1000" dirty="0"/>
              <a:t>(Fich &amp; </a:t>
            </a:r>
            <a:r>
              <a:rPr lang="de-DE" sz="1000" dirty="0" err="1"/>
              <a:t>Shivdasani</a:t>
            </a:r>
            <a:r>
              <a:rPr lang="de-DE" sz="1000" dirty="0"/>
              <a:t>, 2006)</a:t>
            </a:r>
          </a:p>
          <a:p>
            <a:pPr lvl="1">
              <a:spcBef>
                <a:spcPts val="1200"/>
              </a:spcBef>
            </a:pPr>
            <a:r>
              <a:rPr lang="en-US" b="1" dirty="0" err="1"/>
              <a:t>Negativer</a:t>
            </a:r>
            <a:r>
              <a:rPr lang="en-US" b="1" dirty="0"/>
              <a:t> </a:t>
            </a:r>
            <a:r>
              <a:rPr lang="en-US" b="1" dirty="0" err="1"/>
              <a:t>Einfluss</a:t>
            </a:r>
            <a:r>
              <a:rPr lang="en-US" b="1" dirty="0"/>
              <a:t> auf den </a:t>
            </a:r>
            <a:r>
              <a:rPr lang="en-US" b="1" dirty="0" err="1"/>
              <a:t>Unternehmenserfolg</a:t>
            </a:r>
            <a:br>
              <a:rPr lang="en-US" b="1" dirty="0"/>
            </a:br>
            <a:r>
              <a:rPr lang="en-US" sz="1000" dirty="0"/>
              <a:t>(e.g., Devos et. al., 2009; </a:t>
            </a:r>
            <a:r>
              <a:rPr lang="en-US" sz="1000" dirty="0" err="1"/>
              <a:t>Fich</a:t>
            </a:r>
            <a:r>
              <a:rPr lang="en-US" sz="1000" dirty="0"/>
              <a:t> &amp; </a:t>
            </a:r>
            <a:r>
              <a:rPr lang="en-US" sz="1000" dirty="0" err="1"/>
              <a:t>Shivdasani</a:t>
            </a:r>
            <a:r>
              <a:rPr lang="en-US" sz="1000" dirty="0"/>
              <a:t>, 2006; </a:t>
            </a:r>
            <a:r>
              <a:rPr lang="en-US" sz="1000" dirty="0" err="1"/>
              <a:t>Fligstein</a:t>
            </a:r>
            <a:r>
              <a:rPr lang="en-US" sz="1000" dirty="0"/>
              <a:t> &amp; Brantley, 1992; </a:t>
            </a:r>
            <a:r>
              <a:rPr lang="en-US" sz="1000" dirty="0" err="1"/>
              <a:t>Jiraporn</a:t>
            </a:r>
            <a:r>
              <a:rPr lang="en-US" sz="1000" dirty="0"/>
              <a:t>, Kim, &amp; Davidson, 2008)</a:t>
            </a:r>
            <a:endParaRPr lang="en-US" dirty="0"/>
          </a:p>
        </p:txBody>
      </p:sp>
      <p:sp>
        <p:nvSpPr>
          <p:cNvPr id="6" name="Fußzeilenplatzhalter 5"/>
          <p:cNvSpPr>
            <a:spLocks noGrp="1"/>
          </p:cNvSpPr>
          <p:nvPr>
            <p:ph type="ftr" sz="quarter" idx="3"/>
          </p:nvPr>
        </p:nvSpPr>
        <p:spPr/>
        <p:txBody>
          <a:bodyPr/>
          <a:lstStyle/>
          <a:p>
            <a:r>
              <a:rPr lang="de-DE" dirty="0"/>
              <a:t>Artikel 1: Corporate Networks</a:t>
            </a:r>
          </a:p>
        </p:txBody>
      </p:sp>
      <p:sp>
        <p:nvSpPr>
          <p:cNvPr id="8" name="Rectangle 5"/>
          <p:cNvSpPr>
            <a:spLocks noChangeArrowheads="1"/>
          </p:cNvSpPr>
          <p:nvPr/>
        </p:nvSpPr>
        <p:spPr bwMode="auto">
          <a:xfrm>
            <a:off x="283237" y="1590529"/>
            <a:ext cx="5250790" cy="360000"/>
          </a:xfrm>
          <a:prstGeom prst="rect">
            <a:avLst/>
          </a:prstGeom>
          <a:solidFill>
            <a:srgbClr val="122769"/>
          </a:solidFill>
          <a:ln w="12700" algn="ctr">
            <a:noFill/>
            <a:miter lim="800000"/>
            <a:headEnd/>
            <a:tailEnd/>
          </a:ln>
          <a:effectLst/>
        </p:spPr>
        <p:txBody>
          <a:bodyPr wrap="square" lIns="108000" tIns="72000" rIns="72000" bIns="72000" anchor="ctr">
            <a:noAutofit/>
          </a:bodyPr>
          <a:lstStyle/>
          <a:p>
            <a:pPr>
              <a:lnSpc>
                <a:spcPct val="104000"/>
              </a:lnSpc>
            </a:pPr>
            <a:r>
              <a:rPr lang="en-US" sz="1600" b="1" dirty="0">
                <a:solidFill>
                  <a:schemeClr val="bg1"/>
                </a:solidFill>
                <a:cs typeface="Arial"/>
              </a:rPr>
              <a:t>Resource-dependence Perspective</a:t>
            </a:r>
          </a:p>
        </p:txBody>
      </p:sp>
      <p:sp>
        <p:nvSpPr>
          <p:cNvPr id="9" name="Rectangle 5"/>
          <p:cNvSpPr>
            <a:spLocks noChangeArrowheads="1"/>
          </p:cNvSpPr>
          <p:nvPr/>
        </p:nvSpPr>
        <p:spPr bwMode="auto">
          <a:xfrm>
            <a:off x="5832475" y="1590529"/>
            <a:ext cx="5269684" cy="360000"/>
          </a:xfrm>
          <a:prstGeom prst="rect">
            <a:avLst/>
          </a:prstGeom>
          <a:solidFill>
            <a:schemeClr val="bg2"/>
          </a:solidFill>
          <a:ln w="12700" algn="ctr">
            <a:noFill/>
            <a:miter lim="800000"/>
            <a:headEnd/>
            <a:tailEnd/>
          </a:ln>
          <a:effectLst/>
        </p:spPr>
        <p:txBody>
          <a:bodyPr wrap="square" lIns="108000" tIns="72000" rIns="72000" bIns="72000" anchor="ctr">
            <a:noAutofit/>
          </a:bodyPr>
          <a:lstStyle/>
          <a:p>
            <a:pPr>
              <a:lnSpc>
                <a:spcPct val="104000"/>
              </a:lnSpc>
            </a:pPr>
            <a:r>
              <a:rPr lang="en-US" sz="1600" b="1" dirty="0">
                <a:cs typeface="Arial"/>
              </a:rPr>
              <a:t>Agency Perspective</a:t>
            </a:r>
          </a:p>
        </p:txBody>
      </p:sp>
      <p:grpSp>
        <p:nvGrpSpPr>
          <p:cNvPr id="18" name="Gruppieren 43"/>
          <p:cNvGrpSpPr/>
          <p:nvPr/>
        </p:nvGrpSpPr>
        <p:grpSpPr>
          <a:xfrm>
            <a:off x="5339437" y="1577118"/>
            <a:ext cx="435600" cy="435600"/>
            <a:chOff x="3783166" y="3300407"/>
            <a:chExt cx="514934" cy="514934"/>
          </a:xfrm>
        </p:grpSpPr>
        <p:sp>
          <p:nvSpPr>
            <p:cNvPr id="19" name="Ellipse 44"/>
            <p:cNvSpPr/>
            <p:nvPr/>
          </p:nvSpPr>
          <p:spPr bwMode="gray">
            <a:xfrm>
              <a:off x="3783166" y="3300407"/>
              <a:ext cx="514934" cy="514934"/>
            </a:xfrm>
            <a:prstGeom prst="ellipse">
              <a:avLst/>
            </a:prstGeom>
            <a:solidFill>
              <a:schemeClr val="bg1"/>
            </a:solidFill>
            <a:ln w="19050" algn="ctr">
              <a:noFill/>
              <a:miter lim="800000"/>
              <a:headEnd/>
              <a:tailEnd/>
            </a:ln>
            <a:effectLst/>
          </p:spPr>
          <p:txBody>
            <a:bodyPr lIns="72000" tIns="0" rIns="72000" bIns="36000" rtlCol="0" anchor="ctr"/>
            <a:lstStyle/>
            <a:p>
              <a:pPr indent="2880" algn="ctr" defTabSz="414765" fontAlgn="base">
                <a:lnSpc>
                  <a:spcPct val="104000"/>
                </a:lnSpc>
                <a:spcBef>
                  <a:spcPct val="25000"/>
                </a:spcBef>
                <a:spcAft>
                  <a:spcPct val="0"/>
                </a:spcAft>
                <a:buClr>
                  <a:srgbClr val="E20074"/>
                </a:buClr>
                <a:buSzPct val="75000"/>
              </a:pPr>
              <a:endParaRPr lang="en-US" sz="1600">
                <a:cs typeface="Arial Unicode MS"/>
              </a:endParaRPr>
            </a:p>
          </p:txBody>
        </p:sp>
        <p:sp>
          <p:nvSpPr>
            <p:cNvPr id="20" name="Freihandform 19"/>
            <p:cNvSpPr>
              <a:spLocks noChangeArrowheads="1"/>
            </p:cNvSpPr>
            <p:nvPr/>
          </p:nvSpPr>
          <p:spPr bwMode="gray">
            <a:xfrm>
              <a:off x="3828028" y="3345269"/>
              <a:ext cx="425210" cy="425210"/>
            </a:xfrm>
            <a:custGeom>
              <a:avLst/>
              <a:gdLst>
                <a:gd name="connsiteX0" fmla="*/ 559361 w 1117772"/>
                <a:gd name="connsiteY0" fmla="*/ 204080 h 1117772"/>
                <a:gd name="connsiteX1" fmla="*/ 508064 w 1117772"/>
                <a:gd name="connsiteY1" fmla="*/ 254495 h 1117772"/>
                <a:gd name="connsiteX2" fmla="*/ 508064 w 1117772"/>
                <a:gd name="connsiteY2" fmla="*/ 508472 h 1117772"/>
                <a:gd name="connsiteX3" fmla="*/ 255377 w 1117772"/>
                <a:gd name="connsiteY3" fmla="*/ 508472 h 1117772"/>
                <a:gd name="connsiteX4" fmla="*/ 204080 w 1117772"/>
                <a:gd name="connsiteY4" fmla="*/ 558887 h 1117772"/>
                <a:gd name="connsiteX5" fmla="*/ 255377 w 1117772"/>
                <a:gd name="connsiteY5" fmla="*/ 609301 h 1117772"/>
                <a:gd name="connsiteX6" fmla="*/ 508064 w 1117772"/>
                <a:gd name="connsiteY6" fmla="*/ 609301 h 1117772"/>
                <a:gd name="connsiteX7" fmla="*/ 508064 w 1117772"/>
                <a:gd name="connsiteY7" fmla="*/ 863278 h 1117772"/>
                <a:gd name="connsiteX8" fmla="*/ 559361 w 1117772"/>
                <a:gd name="connsiteY8" fmla="*/ 913693 h 1117772"/>
                <a:gd name="connsiteX9" fmla="*/ 609709 w 1117772"/>
                <a:gd name="connsiteY9" fmla="*/ 863278 h 1117772"/>
                <a:gd name="connsiteX10" fmla="*/ 609709 w 1117772"/>
                <a:gd name="connsiteY10" fmla="*/ 609301 h 1117772"/>
                <a:gd name="connsiteX11" fmla="*/ 863346 w 1117772"/>
                <a:gd name="connsiteY11" fmla="*/ 609301 h 1117772"/>
                <a:gd name="connsiteX12" fmla="*/ 913693 w 1117772"/>
                <a:gd name="connsiteY12" fmla="*/ 558887 h 1117772"/>
                <a:gd name="connsiteX13" fmla="*/ 863346 w 1117772"/>
                <a:gd name="connsiteY13" fmla="*/ 508472 h 1117772"/>
                <a:gd name="connsiteX14" fmla="*/ 609709 w 1117772"/>
                <a:gd name="connsiteY14" fmla="*/ 508472 h 1117772"/>
                <a:gd name="connsiteX15" fmla="*/ 609709 w 1117772"/>
                <a:gd name="connsiteY15" fmla="*/ 254495 h 1117772"/>
                <a:gd name="connsiteX16" fmla="*/ 559361 w 1117772"/>
                <a:gd name="connsiteY16" fmla="*/ 204080 h 1117772"/>
                <a:gd name="connsiteX17" fmla="*/ 558886 w 1117772"/>
                <a:gd name="connsiteY17" fmla="*/ 0 h 1117772"/>
                <a:gd name="connsiteX18" fmla="*/ 1117772 w 1117772"/>
                <a:gd name="connsiteY18" fmla="*/ 558886 h 1117772"/>
                <a:gd name="connsiteX19" fmla="*/ 558886 w 1117772"/>
                <a:gd name="connsiteY19" fmla="*/ 1117772 h 1117772"/>
                <a:gd name="connsiteX20" fmla="*/ 0 w 1117772"/>
                <a:gd name="connsiteY20" fmla="*/ 558886 h 1117772"/>
                <a:gd name="connsiteX21" fmla="*/ 558886 w 1117772"/>
                <a:gd name="connsiteY21" fmla="*/ 0 h 111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17772" h="1117772">
                  <a:moveTo>
                    <a:pt x="559361" y="204080"/>
                  </a:moveTo>
                  <a:cubicBezTo>
                    <a:pt x="530863" y="204080"/>
                    <a:pt x="508064" y="226909"/>
                    <a:pt x="508064" y="254495"/>
                  </a:cubicBezTo>
                  <a:cubicBezTo>
                    <a:pt x="508064" y="508472"/>
                    <a:pt x="508064" y="508472"/>
                    <a:pt x="508064" y="508472"/>
                  </a:cubicBezTo>
                  <a:cubicBezTo>
                    <a:pt x="255377" y="508472"/>
                    <a:pt x="255377" y="508472"/>
                    <a:pt x="255377" y="508472"/>
                  </a:cubicBezTo>
                  <a:cubicBezTo>
                    <a:pt x="226879" y="508472"/>
                    <a:pt x="204080" y="531301"/>
                    <a:pt x="204080" y="558887"/>
                  </a:cubicBezTo>
                  <a:cubicBezTo>
                    <a:pt x="204080" y="586472"/>
                    <a:pt x="226879" y="609301"/>
                    <a:pt x="255377" y="609301"/>
                  </a:cubicBezTo>
                  <a:cubicBezTo>
                    <a:pt x="508064" y="609301"/>
                    <a:pt x="508064" y="609301"/>
                    <a:pt x="508064" y="609301"/>
                  </a:cubicBezTo>
                  <a:cubicBezTo>
                    <a:pt x="508064" y="863278"/>
                    <a:pt x="508064" y="863278"/>
                    <a:pt x="508064" y="863278"/>
                  </a:cubicBezTo>
                  <a:cubicBezTo>
                    <a:pt x="508064" y="890864"/>
                    <a:pt x="530863" y="913693"/>
                    <a:pt x="559361" y="913693"/>
                  </a:cubicBezTo>
                  <a:cubicBezTo>
                    <a:pt x="586910" y="913693"/>
                    <a:pt x="609709" y="890864"/>
                    <a:pt x="609709" y="863278"/>
                  </a:cubicBezTo>
                  <a:cubicBezTo>
                    <a:pt x="609709" y="609301"/>
                    <a:pt x="609709" y="609301"/>
                    <a:pt x="609709" y="609301"/>
                  </a:cubicBezTo>
                  <a:cubicBezTo>
                    <a:pt x="863346" y="609301"/>
                    <a:pt x="863346" y="609301"/>
                    <a:pt x="863346" y="609301"/>
                  </a:cubicBezTo>
                  <a:cubicBezTo>
                    <a:pt x="890894" y="609301"/>
                    <a:pt x="913693" y="586472"/>
                    <a:pt x="913693" y="558887"/>
                  </a:cubicBezTo>
                  <a:cubicBezTo>
                    <a:pt x="913693" y="531301"/>
                    <a:pt x="890894" y="508472"/>
                    <a:pt x="863346" y="508472"/>
                  </a:cubicBezTo>
                  <a:cubicBezTo>
                    <a:pt x="609709" y="508472"/>
                    <a:pt x="609709" y="508472"/>
                    <a:pt x="609709" y="508472"/>
                  </a:cubicBezTo>
                  <a:cubicBezTo>
                    <a:pt x="609709" y="254495"/>
                    <a:pt x="609709" y="254495"/>
                    <a:pt x="609709" y="254495"/>
                  </a:cubicBezTo>
                  <a:cubicBezTo>
                    <a:pt x="609709" y="226909"/>
                    <a:pt x="586910" y="204080"/>
                    <a:pt x="559361" y="204080"/>
                  </a:cubicBezTo>
                  <a:close/>
                  <a:moveTo>
                    <a:pt x="558886" y="0"/>
                  </a:moveTo>
                  <a:cubicBezTo>
                    <a:pt x="867550" y="0"/>
                    <a:pt x="1117772" y="250222"/>
                    <a:pt x="1117772" y="558886"/>
                  </a:cubicBezTo>
                  <a:cubicBezTo>
                    <a:pt x="1117772" y="867550"/>
                    <a:pt x="867550" y="1117772"/>
                    <a:pt x="558886" y="1117772"/>
                  </a:cubicBezTo>
                  <a:cubicBezTo>
                    <a:pt x="250222" y="1117772"/>
                    <a:pt x="0" y="867550"/>
                    <a:pt x="0" y="558886"/>
                  </a:cubicBezTo>
                  <a:cubicBezTo>
                    <a:pt x="0" y="250222"/>
                    <a:pt x="250222" y="0"/>
                    <a:pt x="558886" y="0"/>
                  </a:cubicBezTo>
                  <a:close/>
                </a:path>
              </a:pathLst>
            </a:custGeom>
            <a:solidFill>
              <a:schemeClr val="tx1"/>
            </a:solidFill>
            <a:ln w="6350" algn="ctr">
              <a:noFill/>
              <a:round/>
              <a:headEnd/>
              <a:tailEnd/>
            </a:ln>
            <a:effectLst/>
          </p:spPr>
          <p:txBody>
            <a:bodyPr wrap="square" lIns="72000" tIns="72000" rIns="72000" bIns="72000" anchor="ctr">
              <a:noAutofit/>
            </a:bodyPr>
            <a:lstStyle/>
            <a:p>
              <a:pPr algn="ctr" defTabSz="829361">
                <a:lnSpc>
                  <a:spcPct val="90000"/>
                </a:lnSpc>
                <a:spcBef>
                  <a:spcPct val="0"/>
                </a:spcBef>
              </a:pPr>
              <a:endParaRPr lang="en-US">
                <a:solidFill>
                  <a:srgbClr val="FFFFFF"/>
                </a:solidFill>
                <a:latin typeface="TeleGrotesk Headline Ultra" pitchFamily="2" charset="0"/>
                <a:ea typeface="Arial Unicode MS"/>
                <a:cs typeface="Arial Unicode MS"/>
              </a:endParaRPr>
            </a:p>
          </p:txBody>
        </p:sp>
      </p:grpSp>
      <p:grpSp>
        <p:nvGrpSpPr>
          <p:cNvPr id="15" name="Gruppieren 40"/>
          <p:cNvGrpSpPr/>
          <p:nvPr/>
        </p:nvGrpSpPr>
        <p:grpSpPr>
          <a:xfrm>
            <a:off x="10831715" y="1577118"/>
            <a:ext cx="435600" cy="435600"/>
            <a:chOff x="4476751" y="3255546"/>
            <a:chExt cx="514934" cy="514934"/>
          </a:xfrm>
        </p:grpSpPr>
        <p:sp>
          <p:nvSpPr>
            <p:cNvPr id="16" name="Ellipse 41"/>
            <p:cNvSpPr/>
            <p:nvPr/>
          </p:nvSpPr>
          <p:spPr bwMode="gray">
            <a:xfrm>
              <a:off x="4476751" y="3255546"/>
              <a:ext cx="514934" cy="514934"/>
            </a:xfrm>
            <a:prstGeom prst="ellipse">
              <a:avLst/>
            </a:prstGeom>
            <a:solidFill>
              <a:schemeClr val="bg1"/>
            </a:solidFill>
            <a:ln w="19050" algn="ctr">
              <a:noFill/>
              <a:miter lim="800000"/>
              <a:headEnd/>
              <a:tailEnd/>
            </a:ln>
            <a:effectLst/>
          </p:spPr>
          <p:txBody>
            <a:bodyPr lIns="72000" tIns="0" rIns="72000" bIns="36000" rtlCol="0" anchor="ctr"/>
            <a:lstStyle/>
            <a:p>
              <a:pPr indent="2880" algn="ctr" defTabSz="414765" fontAlgn="base">
                <a:lnSpc>
                  <a:spcPct val="104000"/>
                </a:lnSpc>
                <a:spcBef>
                  <a:spcPct val="25000"/>
                </a:spcBef>
                <a:spcAft>
                  <a:spcPct val="0"/>
                </a:spcAft>
                <a:buClr>
                  <a:srgbClr val="E20074"/>
                </a:buClr>
                <a:buSzPct val="75000"/>
              </a:pPr>
              <a:endParaRPr lang="en-US" sz="1600">
                <a:cs typeface="Arial Unicode MS"/>
              </a:endParaRPr>
            </a:p>
          </p:txBody>
        </p:sp>
        <p:sp>
          <p:nvSpPr>
            <p:cNvPr id="17" name="Freihandform 16"/>
            <p:cNvSpPr>
              <a:spLocks noChangeArrowheads="1"/>
            </p:cNvSpPr>
            <p:nvPr/>
          </p:nvSpPr>
          <p:spPr bwMode="gray">
            <a:xfrm>
              <a:off x="4521612" y="3300407"/>
              <a:ext cx="425210" cy="425210"/>
            </a:xfrm>
            <a:custGeom>
              <a:avLst/>
              <a:gdLst>
                <a:gd name="connsiteX0" fmla="*/ 255377 w 1117772"/>
                <a:gd name="connsiteY0" fmla="*/ 508880 h 1117772"/>
                <a:gd name="connsiteX1" fmla="*/ 204080 w 1117772"/>
                <a:gd name="connsiteY1" fmla="*/ 558887 h 1117772"/>
                <a:gd name="connsiteX2" fmla="*/ 255377 w 1117772"/>
                <a:gd name="connsiteY2" fmla="*/ 608893 h 1117772"/>
                <a:gd name="connsiteX3" fmla="*/ 863345 w 1117772"/>
                <a:gd name="connsiteY3" fmla="*/ 608893 h 1117772"/>
                <a:gd name="connsiteX4" fmla="*/ 913692 w 1117772"/>
                <a:gd name="connsiteY4" fmla="*/ 558887 h 1117772"/>
                <a:gd name="connsiteX5" fmla="*/ 863345 w 1117772"/>
                <a:gd name="connsiteY5" fmla="*/ 508880 h 1117772"/>
                <a:gd name="connsiteX6" fmla="*/ 255377 w 1117772"/>
                <a:gd name="connsiteY6" fmla="*/ 508880 h 1117772"/>
                <a:gd name="connsiteX7" fmla="*/ 558886 w 1117772"/>
                <a:gd name="connsiteY7" fmla="*/ 0 h 1117772"/>
                <a:gd name="connsiteX8" fmla="*/ 1117772 w 1117772"/>
                <a:gd name="connsiteY8" fmla="*/ 558886 h 1117772"/>
                <a:gd name="connsiteX9" fmla="*/ 558886 w 1117772"/>
                <a:gd name="connsiteY9" fmla="*/ 1117772 h 1117772"/>
                <a:gd name="connsiteX10" fmla="*/ 0 w 1117772"/>
                <a:gd name="connsiteY10" fmla="*/ 558886 h 1117772"/>
                <a:gd name="connsiteX11" fmla="*/ 558886 w 1117772"/>
                <a:gd name="connsiteY11" fmla="*/ 0 h 111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7772" h="1117772">
                  <a:moveTo>
                    <a:pt x="255377" y="508880"/>
                  </a:moveTo>
                  <a:cubicBezTo>
                    <a:pt x="226879" y="508880"/>
                    <a:pt x="204080" y="531525"/>
                    <a:pt x="204080" y="558887"/>
                  </a:cubicBezTo>
                  <a:cubicBezTo>
                    <a:pt x="204080" y="586249"/>
                    <a:pt x="226879" y="608893"/>
                    <a:pt x="255377" y="608893"/>
                  </a:cubicBezTo>
                  <a:cubicBezTo>
                    <a:pt x="863345" y="608893"/>
                    <a:pt x="863345" y="608893"/>
                    <a:pt x="863345" y="608893"/>
                  </a:cubicBezTo>
                  <a:cubicBezTo>
                    <a:pt x="890893" y="608893"/>
                    <a:pt x="913692" y="586249"/>
                    <a:pt x="913692" y="558887"/>
                  </a:cubicBezTo>
                  <a:cubicBezTo>
                    <a:pt x="913692" y="531525"/>
                    <a:pt x="890893" y="508880"/>
                    <a:pt x="863345" y="508880"/>
                  </a:cubicBezTo>
                  <a:cubicBezTo>
                    <a:pt x="255377" y="508880"/>
                    <a:pt x="255377" y="508880"/>
                    <a:pt x="255377" y="508880"/>
                  </a:cubicBezTo>
                  <a:close/>
                  <a:moveTo>
                    <a:pt x="558886" y="0"/>
                  </a:moveTo>
                  <a:cubicBezTo>
                    <a:pt x="867550" y="0"/>
                    <a:pt x="1117772" y="250222"/>
                    <a:pt x="1117772" y="558886"/>
                  </a:cubicBezTo>
                  <a:cubicBezTo>
                    <a:pt x="1117772" y="867550"/>
                    <a:pt x="867550" y="1117772"/>
                    <a:pt x="558886" y="1117772"/>
                  </a:cubicBezTo>
                  <a:cubicBezTo>
                    <a:pt x="250222" y="1117772"/>
                    <a:pt x="0" y="867550"/>
                    <a:pt x="0" y="558886"/>
                  </a:cubicBezTo>
                  <a:cubicBezTo>
                    <a:pt x="0" y="250222"/>
                    <a:pt x="250222" y="0"/>
                    <a:pt x="558886" y="0"/>
                  </a:cubicBezTo>
                  <a:close/>
                </a:path>
              </a:pathLst>
            </a:custGeom>
            <a:solidFill>
              <a:srgbClr val="D0D0D0"/>
            </a:solidFill>
            <a:ln w="6350" algn="ctr">
              <a:noFill/>
              <a:round/>
              <a:headEnd/>
              <a:tailEnd/>
            </a:ln>
            <a:effectLst/>
          </p:spPr>
          <p:txBody>
            <a:bodyPr wrap="square" lIns="72000" tIns="72000" rIns="72000" bIns="72000" anchor="ctr">
              <a:noAutofit/>
            </a:bodyPr>
            <a:lstStyle/>
            <a:p>
              <a:pPr algn="ctr" defTabSz="829361">
                <a:lnSpc>
                  <a:spcPct val="90000"/>
                </a:lnSpc>
                <a:spcBef>
                  <a:spcPct val="0"/>
                </a:spcBef>
              </a:pPr>
              <a:endParaRPr lang="en-US">
                <a:solidFill>
                  <a:srgbClr val="FFFFFF"/>
                </a:solidFill>
                <a:latin typeface="TeleGrotesk Headline Ultra" pitchFamily="2" charset="0"/>
                <a:ea typeface="Arial Unicode MS"/>
                <a:cs typeface="Arial Unicode MS"/>
              </a:endParaRPr>
            </a:p>
          </p:txBody>
        </p:sp>
      </p:grpSp>
      <p:grpSp>
        <p:nvGrpSpPr>
          <p:cNvPr id="33" name="Gruppieren 32">
            <a:extLst>
              <a:ext uri="{FF2B5EF4-FFF2-40B4-BE49-F238E27FC236}">
                <a16:creationId xmlns:a16="http://schemas.microsoft.com/office/drawing/2014/main" id="{6A5AA04F-6053-143D-842E-273B09BA5B56}"/>
              </a:ext>
            </a:extLst>
          </p:cNvPr>
          <p:cNvGrpSpPr/>
          <p:nvPr/>
        </p:nvGrpSpPr>
        <p:grpSpPr>
          <a:xfrm>
            <a:off x="296401" y="5061409"/>
            <a:ext cx="10932961" cy="764715"/>
            <a:chOff x="296401" y="5061409"/>
            <a:chExt cx="10932961" cy="764715"/>
          </a:xfrm>
        </p:grpSpPr>
        <p:sp>
          <p:nvSpPr>
            <p:cNvPr id="7" name="AutoShape 9">
              <a:extLst>
                <a:ext uri="{FF2B5EF4-FFF2-40B4-BE49-F238E27FC236}">
                  <a16:creationId xmlns:a16="http://schemas.microsoft.com/office/drawing/2014/main" id="{A96CFA69-E572-6009-4509-F6E350C5F368}"/>
                </a:ext>
              </a:extLst>
            </p:cNvPr>
            <p:cNvSpPr>
              <a:spLocks noChangeArrowheads="1"/>
            </p:cNvSpPr>
            <p:nvPr/>
          </p:nvSpPr>
          <p:spPr bwMode="auto">
            <a:xfrm rot="10800000">
              <a:off x="1978124" y="5061409"/>
              <a:ext cx="2021353" cy="176868"/>
            </a:xfrm>
            <a:prstGeom prst="triangle">
              <a:avLst>
                <a:gd name="adj" fmla="val 50000"/>
              </a:avLst>
            </a:prstGeom>
            <a:solidFill>
              <a:schemeClr val="tx1"/>
            </a:solidFill>
            <a:ln w="9525">
              <a:noFill/>
              <a:miter lim="800000"/>
              <a:headEnd/>
              <a:tailEnd/>
            </a:ln>
            <a:effectLst/>
          </p:spPr>
          <p:txBody>
            <a:bodyPr wrap="none" lIns="82936" tIns="41468" rIns="82936" bIns="41468" anchor="ctr"/>
            <a:lstStyle/>
            <a:p>
              <a:endParaRPr lang="en-US"/>
            </a:p>
          </p:txBody>
        </p:sp>
        <p:sp>
          <p:nvSpPr>
            <p:cNvPr id="10" name="AutoShape 9">
              <a:extLst>
                <a:ext uri="{FF2B5EF4-FFF2-40B4-BE49-F238E27FC236}">
                  <a16:creationId xmlns:a16="http://schemas.microsoft.com/office/drawing/2014/main" id="{2CBEB285-EF9E-EBA6-7B26-76680063CBD8}"/>
                </a:ext>
              </a:extLst>
            </p:cNvPr>
            <p:cNvSpPr>
              <a:spLocks noChangeArrowheads="1"/>
            </p:cNvSpPr>
            <p:nvPr/>
          </p:nvSpPr>
          <p:spPr bwMode="auto">
            <a:xfrm rot="10800000">
              <a:off x="7521673" y="5061409"/>
              <a:ext cx="2021353" cy="176868"/>
            </a:xfrm>
            <a:prstGeom prst="triangle">
              <a:avLst>
                <a:gd name="adj" fmla="val 50000"/>
              </a:avLst>
            </a:prstGeom>
            <a:solidFill>
              <a:schemeClr val="tx1"/>
            </a:solidFill>
            <a:ln w="9525">
              <a:noFill/>
              <a:miter lim="800000"/>
              <a:headEnd/>
              <a:tailEnd/>
            </a:ln>
            <a:effectLst/>
          </p:spPr>
          <p:txBody>
            <a:bodyPr wrap="none" lIns="82936" tIns="41468" rIns="82936" bIns="41468" anchor="ctr"/>
            <a:lstStyle/>
            <a:p>
              <a:endParaRPr lang="en-US"/>
            </a:p>
          </p:txBody>
        </p:sp>
        <p:sp>
          <p:nvSpPr>
            <p:cNvPr id="11" name="Rechteck 10">
              <a:extLst>
                <a:ext uri="{FF2B5EF4-FFF2-40B4-BE49-F238E27FC236}">
                  <a16:creationId xmlns:a16="http://schemas.microsoft.com/office/drawing/2014/main" id="{2131CB2E-109F-D369-E250-96A5F0AA0B6B}"/>
                </a:ext>
              </a:extLst>
            </p:cNvPr>
            <p:cNvSpPr/>
            <p:nvPr/>
          </p:nvSpPr>
          <p:spPr bwMode="gray">
            <a:xfrm>
              <a:off x="296401" y="5354255"/>
              <a:ext cx="10932961" cy="471869"/>
            </a:xfrm>
            <a:prstGeom prst="rect">
              <a:avLst/>
            </a:prstGeom>
            <a:solidFill>
              <a:schemeClr val="tx1"/>
            </a:solidFill>
            <a:ln w="19050" algn="ctr">
              <a:solidFill>
                <a:srgbClr val="122769"/>
              </a:solidFill>
              <a:miter lim="800000"/>
              <a:headEnd/>
              <a:tailEnd/>
            </a:ln>
            <a:effectLst/>
          </p:spPr>
          <p:txBody>
            <a:bodyPr wrap="square" lIns="97956" tIns="97956" rIns="97956" bIns="97956" rtlCol="0" anchor="ctr" anchorCtr="0">
              <a:noAutofit/>
            </a:bodyPr>
            <a:lstStyle/>
            <a:p>
              <a:pPr algn="ctr" defTabSz="414765" fontAlgn="base">
                <a:lnSpc>
                  <a:spcPct val="90000"/>
                </a:lnSpc>
                <a:buClr>
                  <a:srgbClr val="E20074"/>
                </a:buClr>
                <a:buSzPct val="75000"/>
              </a:pPr>
              <a:r>
                <a:rPr lang="de-DE" b="1" dirty="0">
                  <a:solidFill>
                    <a:schemeClr val="bg1"/>
                  </a:solidFill>
                  <a:cs typeface="Arial"/>
                </a:rPr>
                <a:t>Firm Performance</a:t>
              </a:r>
            </a:p>
          </p:txBody>
        </p:sp>
        <p:grpSp>
          <p:nvGrpSpPr>
            <p:cNvPr id="30" name="Gruppieren 29">
              <a:extLst>
                <a:ext uri="{FF2B5EF4-FFF2-40B4-BE49-F238E27FC236}">
                  <a16:creationId xmlns:a16="http://schemas.microsoft.com/office/drawing/2014/main" id="{A86F5E8F-B7CE-1E40-C656-F5AFB9230AF1}"/>
                </a:ext>
              </a:extLst>
            </p:cNvPr>
            <p:cNvGrpSpPr/>
            <p:nvPr/>
          </p:nvGrpSpPr>
          <p:grpSpPr>
            <a:xfrm>
              <a:off x="8293489" y="5395889"/>
              <a:ext cx="477719" cy="392478"/>
              <a:chOff x="8339063" y="5383567"/>
              <a:chExt cx="477719" cy="392478"/>
            </a:xfrm>
          </p:grpSpPr>
          <p:sp>
            <p:nvSpPr>
              <p:cNvPr id="27" name="Oval 463">
                <a:extLst>
                  <a:ext uri="{FF2B5EF4-FFF2-40B4-BE49-F238E27FC236}">
                    <a16:creationId xmlns:a16="http://schemas.microsoft.com/office/drawing/2014/main" id="{79D6B189-E397-F53A-E988-198D3BE2F969}"/>
                  </a:ext>
                </a:extLst>
              </p:cNvPr>
              <p:cNvSpPr/>
              <p:nvPr/>
            </p:nvSpPr>
            <p:spPr bwMode="gray">
              <a:xfrm>
                <a:off x="8398378" y="5416954"/>
                <a:ext cx="359090" cy="359091"/>
              </a:xfrm>
              <a:prstGeom prst="ellipse">
                <a:avLst/>
              </a:prstGeom>
              <a:solidFill>
                <a:schemeClr val="bg2"/>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1" i="0" u="none" strike="noStrike" cap="none" normalizeH="0" baseline="0" dirty="0">
                  <a:ln>
                    <a:noFill/>
                  </a:ln>
                  <a:solidFill>
                    <a:schemeClr val="tx1"/>
                  </a:solidFill>
                  <a:effectLst/>
                  <a:latin typeface="Arial" charset="0"/>
                  <a:cs typeface="Times New Roman" pitchFamily="18" charset="0"/>
                </a:endParaRPr>
              </a:p>
            </p:txBody>
          </p:sp>
          <p:sp>
            <p:nvSpPr>
              <p:cNvPr id="13" name="Rechteck 12">
                <a:extLst>
                  <a:ext uri="{FF2B5EF4-FFF2-40B4-BE49-F238E27FC236}">
                    <a16:creationId xmlns:a16="http://schemas.microsoft.com/office/drawing/2014/main" id="{45D79A94-964B-1BF8-B8C2-5EC67967B9E6}"/>
                  </a:ext>
                </a:extLst>
              </p:cNvPr>
              <p:cNvSpPr/>
              <p:nvPr/>
            </p:nvSpPr>
            <p:spPr>
              <a:xfrm>
                <a:off x="8339063" y="5383567"/>
                <a:ext cx="477719" cy="359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sz="3200" dirty="0">
                    <a:solidFill>
                      <a:schemeClr val="tx1"/>
                    </a:solidFill>
                  </a:rPr>
                  <a:t>-</a:t>
                </a:r>
              </a:p>
            </p:txBody>
          </p:sp>
        </p:grpSp>
        <p:grpSp>
          <p:nvGrpSpPr>
            <p:cNvPr id="31" name="Gruppieren 30">
              <a:extLst>
                <a:ext uri="{FF2B5EF4-FFF2-40B4-BE49-F238E27FC236}">
                  <a16:creationId xmlns:a16="http://schemas.microsoft.com/office/drawing/2014/main" id="{2692FAC1-50B6-703A-1501-61161B938378}"/>
                </a:ext>
              </a:extLst>
            </p:cNvPr>
            <p:cNvGrpSpPr/>
            <p:nvPr/>
          </p:nvGrpSpPr>
          <p:grpSpPr>
            <a:xfrm>
              <a:off x="2750867" y="5408462"/>
              <a:ext cx="477719" cy="363453"/>
              <a:chOff x="2705293" y="5402615"/>
              <a:chExt cx="477719" cy="363453"/>
            </a:xfrm>
          </p:grpSpPr>
          <p:sp>
            <p:nvSpPr>
              <p:cNvPr id="28" name="Oval 463">
                <a:extLst>
                  <a:ext uri="{FF2B5EF4-FFF2-40B4-BE49-F238E27FC236}">
                    <a16:creationId xmlns:a16="http://schemas.microsoft.com/office/drawing/2014/main" id="{4247213F-51CA-2201-3CC2-DFDFC7DA493C}"/>
                  </a:ext>
                </a:extLst>
              </p:cNvPr>
              <p:cNvSpPr/>
              <p:nvPr/>
            </p:nvSpPr>
            <p:spPr bwMode="gray">
              <a:xfrm>
                <a:off x="2765131" y="5406977"/>
                <a:ext cx="359090" cy="359091"/>
              </a:xfrm>
              <a:prstGeom prst="ellipse">
                <a:avLst/>
              </a:prstGeom>
              <a:solidFill>
                <a:schemeClr val="bg2"/>
              </a:solidFill>
              <a:ln w="6350" cap="flat" cmpd="sng" algn="ctr">
                <a:noFill/>
                <a:prstDash val="solid"/>
                <a:round/>
                <a:headEnd type="none" w="med" len="med"/>
                <a:tailEnd type="none" w="med" len="med"/>
              </a:ln>
              <a:effectLst/>
            </p:spPr>
            <p:txBody>
              <a:bodyPr vert="horz" wrap="none" lIns="72000" tIns="72000" rIns="72000" bIns="7200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000" b="1" i="0" u="none" strike="noStrike" cap="none" normalizeH="0" baseline="0" dirty="0">
                  <a:ln>
                    <a:noFill/>
                  </a:ln>
                  <a:solidFill>
                    <a:schemeClr val="tx1"/>
                  </a:solidFill>
                  <a:effectLst/>
                  <a:latin typeface="Arial" charset="0"/>
                  <a:cs typeface="Times New Roman" pitchFamily="18" charset="0"/>
                </a:endParaRPr>
              </a:p>
            </p:txBody>
          </p:sp>
          <p:sp>
            <p:nvSpPr>
              <p:cNvPr id="12" name="Rechteck 11">
                <a:extLst>
                  <a:ext uri="{FF2B5EF4-FFF2-40B4-BE49-F238E27FC236}">
                    <a16:creationId xmlns:a16="http://schemas.microsoft.com/office/drawing/2014/main" id="{F10C78B4-41A3-01DA-93BB-46995A9821A1}"/>
                  </a:ext>
                </a:extLst>
              </p:cNvPr>
              <p:cNvSpPr/>
              <p:nvPr/>
            </p:nvSpPr>
            <p:spPr>
              <a:xfrm>
                <a:off x="2705293" y="5402615"/>
                <a:ext cx="477719" cy="3590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3200" dirty="0">
                    <a:solidFill>
                      <a:schemeClr val="tx1"/>
                    </a:solidFill>
                  </a:rPr>
                  <a:t>+</a:t>
                </a:r>
              </a:p>
            </p:txBody>
          </p:sp>
        </p:grpSp>
      </p:grpSp>
    </p:spTree>
    <p:custDataLst>
      <p:tags r:id="rId1"/>
    </p:custDataLst>
    <p:extLst>
      <p:ext uri="{BB962C8B-B14F-4D97-AF65-F5344CB8AC3E}">
        <p14:creationId xmlns:p14="http://schemas.microsoft.com/office/powerpoint/2010/main" val="854618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6113B80B-4B4A-FF41-DA64-CF7D9659A544}"/>
              </a:ext>
            </a:extLst>
          </p:cNvPr>
          <p:cNvSpPr>
            <a:spLocks noGrp="1"/>
          </p:cNvSpPr>
          <p:nvPr>
            <p:ph type="body" sz="quarter" idx="12"/>
          </p:nvPr>
        </p:nvSpPr>
        <p:spPr/>
        <p:txBody>
          <a:bodyPr/>
          <a:lstStyle/>
          <a:p>
            <a:endParaRPr lang="de-DE"/>
          </a:p>
        </p:txBody>
      </p:sp>
      <p:sp>
        <p:nvSpPr>
          <p:cNvPr id="3" name="Textplatzhalter 2">
            <a:extLst>
              <a:ext uri="{FF2B5EF4-FFF2-40B4-BE49-F238E27FC236}">
                <a16:creationId xmlns:a16="http://schemas.microsoft.com/office/drawing/2014/main" id="{24E85532-D4E1-43E7-94B6-9E8BDBAB6063}"/>
              </a:ext>
            </a:extLst>
          </p:cNvPr>
          <p:cNvSpPr>
            <a:spLocks noGrp="1"/>
          </p:cNvSpPr>
          <p:nvPr>
            <p:ph type="body" sz="quarter" idx="13"/>
          </p:nvPr>
        </p:nvSpPr>
        <p:spPr/>
        <p:txBody>
          <a:bodyPr/>
          <a:lstStyle/>
          <a:p>
            <a:endParaRPr lang="de-DE"/>
          </a:p>
        </p:txBody>
      </p:sp>
    </p:spTree>
    <p:extLst>
      <p:ext uri="{BB962C8B-B14F-4D97-AF65-F5344CB8AC3E}">
        <p14:creationId xmlns:p14="http://schemas.microsoft.com/office/powerpoint/2010/main" val="3231641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99DA8-87CD-3238-3392-85AE471FE444}"/>
            </a:ext>
          </a:extLst>
        </p:cNvPr>
        <p:cNvGrpSpPr/>
        <p:nvPr/>
      </p:nvGrpSpPr>
      <p:grpSpPr>
        <a:xfrm>
          <a:off x="0" y="0"/>
          <a:ext cx="0" cy="0"/>
          <a:chOff x="0" y="0"/>
          <a:chExt cx="0" cy="0"/>
        </a:xfrm>
      </p:grpSpPr>
      <p:sp>
        <p:nvSpPr>
          <p:cNvPr id="2" name="Textplatzhalter 1">
            <a:extLst>
              <a:ext uri="{FF2B5EF4-FFF2-40B4-BE49-F238E27FC236}">
                <a16:creationId xmlns:a16="http://schemas.microsoft.com/office/drawing/2014/main" id="{90527808-5F92-0054-140F-1DF4FE09F785}"/>
              </a:ext>
            </a:extLst>
          </p:cNvPr>
          <p:cNvSpPr>
            <a:spLocks noGrp="1"/>
          </p:cNvSpPr>
          <p:nvPr>
            <p:ph type="body" sz="quarter" idx="10"/>
          </p:nvPr>
        </p:nvSpPr>
        <p:spPr/>
        <p:txBody>
          <a:bodyPr/>
          <a:lstStyle/>
          <a:p>
            <a:r>
              <a:rPr lang="de-DE" dirty="0"/>
              <a:t>CEO Power</a:t>
            </a:r>
          </a:p>
        </p:txBody>
      </p:sp>
      <p:sp>
        <p:nvSpPr>
          <p:cNvPr id="3" name="Inhaltsplatzhalter 2">
            <a:extLst>
              <a:ext uri="{FF2B5EF4-FFF2-40B4-BE49-F238E27FC236}">
                <a16:creationId xmlns:a16="http://schemas.microsoft.com/office/drawing/2014/main" id="{BE6F91CC-9C1A-2F1D-108D-E176C3F47EAC}"/>
              </a:ext>
            </a:extLst>
          </p:cNvPr>
          <p:cNvSpPr>
            <a:spLocks noGrp="1"/>
          </p:cNvSpPr>
          <p:nvPr>
            <p:ph sz="quarter" idx="13"/>
          </p:nvPr>
        </p:nvSpPr>
        <p:spPr/>
        <p:txBody>
          <a:bodyPr/>
          <a:lstStyle/>
          <a:p>
            <a:r>
              <a:rPr lang="de-DE" dirty="0"/>
              <a:t>Hier einzelne Seite zu den negativen Effekten</a:t>
            </a:r>
          </a:p>
        </p:txBody>
      </p:sp>
      <p:sp>
        <p:nvSpPr>
          <p:cNvPr id="4" name="Fußzeilenplatzhalter 3">
            <a:extLst>
              <a:ext uri="{FF2B5EF4-FFF2-40B4-BE49-F238E27FC236}">
                <a16:creationId xmlns:a16="http://schemas.microsoft.com/office/drawing/2014/main" id="{217827B4-0728-26F6-6D4C-82F5252B0E06}"/>
              </a:ext>
            </a:extLst>
          </p:cNvPr>
          <p:cNvSpPr>
            <a:spLocks noGrp="1"/>
          </p:cNvSpPr>
          <p:nvPr>
            <p:ph type="ftr" sz="quarter" idx="3"/>
          </p:nvPr>
        </p:nvSpPr>
        <p:spPr/>
        <p:txBody>
          <a:bodyPr/>
          <a:lstStyle/>
          <a:p>
            <a:r>
              <a:rPr lang="de-DE"/>
              <a:t>Headline</a:t>
            </a:r>
            <a:endParaRPr lang="de-DE" dirty="0"/>
          </a:p>
        </p:txBody>
      </p:sp>
      <p:sp>
        <p:nvSpPr>
          <p:cNvPr id="6" name="Rechteck 5">
            <a:extLst>
              <a:ext uri="{FF2B5EF4-FFF2-40B4-BE49-F238E27FC236}">
                <a16:creationId xmlns:a16="http://schemas.microsoft.com/office/drawing/2014/main" id="{DB26B653-B790-DAB3-C65E-941059813A3C}"/>
              </a:ext>
            </a:extLst>
          </p:cNvPr>
          <p:cNvSpPr/>
          <p:nvPr/>
        </p:nvSpPr>
        <p:spPr>
          <a:xfrm>
            <a:off x="2766196" y="2715171"/>
            <a:ext cx="5988755" cy="17554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de-DE" sz="1200" dirty="0"/>
              <a:t>1</a:t>
            </a:r>
          </a:p>
          <a:p>
            <a:pPr marL="285750" indent="-285750">
              <a:buFont typeface="Arial" panose="020B0604020202020204" pitchFamily="34" charset="0"/>
              <a:buChar char="•"/>
            </a:pPr>
            <a:r>
              <a:rPr lang="de-DE" sz="1200" dirty="0"/>
              <a:t>2</a:t>
            </a:r>
          </a:p>
          <a:p>
            <a:pPr marL="285750" indent="-285750">
              <a:buFont typeface="Arial" panose="020B0604020202020204" pitchFamily="34" charset="0"/>
              <a:buChar char="•"/>
            </a:pPr>
            <a:r>
              <a:rPr lang="de-DE" sz="1200" dirty="0"/>
              <a:t>3</a:t>
            </a:r>
          </a:p>
        </p:txBody>
      </p:sp>
    </p:spTree>
    <p:extLst>
      <p:ext uri="{BB962C8B-B14F-4D97-AF65-F5344CB8AC3E}">
        <p14:creationId xmlns:p14="http://schemas.microsoft.com/office/powerpoint/2010/main" val="5358874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BEE647-7D50-6044-7E37-AD19694A31F8}"/>
            </a:ext>
          </a:extLst>
        </p:cNvPr>
        <p:cNvGrpSpPr/>
        <p:nvPr/>
      </p:nvGrpSpPr>
      <p:grpSpPr>
        <a:xfrm>
          <a:off x="0" y="0"/>
          <a:ext cx="0" cy="0"/>
          <a:chOff x="0" y="0"/>
          <a:chExt cx="0" cy="0"/>
        </a:xfrm>
      </p:grpSpPr>
      <p:sp>
        <p:nvSpPr>
          <p:cNvPr id="2" name="Textplatzhalter 1">
            <a:extLst>
              <a:ext uri="{FF2B5EF4-FFF2-40B4-BE49-F238E27FC236}">
                <a16:creationId xmlns:a16="http://schemas.microsoft.com/office/drawing/2014/main" id="{7183ECF7-9BAA-CEF3-C53B-4D998A19469B}"/>
              </a:ext>
            </a:extLst>
          </p:cNvPr>
          <p:cNvSpPr>
            <a:spLocks noGrp="1"/>
          </p:cNvSpPr>
          <p:nvPr>
            <p:ph type="body" sz="quarter" idx="10"/>
          </p:nvPr>
        </p:nvSpPr>
        <p:spPr/>
        <p:txBody>
          <a:bodyPr/>
          <a:lstStyle/>
          <a:p>
            <a:r>
              <a:rPr lang="de-DE" dirty="0" err="1"/>
              <a:t>Institutional</a:t>
            </a:r>
            <a:r>
              <a:rPr lang="de-DE" dirty="0"/>
              <a:t> Environment</a:t>
            </a:r>
          </a:p>
        </p:txBody>
      </p:sp>
      <p:sp>
        <p:nvSpPr>
          <p:cNvPr id="3" name="Inhaltsplatzhalter 2">
            <a:extLst>
              <a:ext uri="{FF2B5EF4-FFF2-40B4-BE49-F238E27FC236}">
                <a16:creationId xmlns:a16="http://schemas.microsoft.com/office/drawing/2014/main" id="{19E51EFB-516D-56D6-DC03-9B83E3CB20DC}"/>
              </a:ext>
            </a:extLst>
          </p:cNvPr>
          <p:cNvSpPr>
            <a:spLocks noGrp="1"/>
          </p:cNvSpPr>
          <p:nvPr>
            <p:ph sz="quarter" idx="13"/>
          </p:nvPr>
        </p:nvSpPr>
        <p:spPr/>
        <p:txBody>
          <a:bodyPr/>
          <a:lstStyle/>
          <a:p>
            <a:r>
              <a:rPr lang="de-DE" dirty="0"/>
              <a:t>Hier einzelne Seite zu den negativen Effekten</a:t>
            </a:r>
          </a:p>
        </p:txBody>
      </p:sp>
      <p:sp>
        <p:nvSpPr>
          <p:cNvPr id="4" name="Fußzeilenplatzhalter 3">
            <a:extLst>
              <a:ext uri="{FF2B5EF4-FFF2-40B4-BE49-F238E27FC236}">
                <a16:creationId xmlns:a16="http://schemas.microsoft.com/office/drawing/2014/main" id="{83004671-CDFB-E476-4E01-2DB1D59C51DE}"/>
              </a:ext>
            </a:extLst>
          </p:cNvPr>
          <p:cNvSpPr>
            <a:spLocks noGrp="1"/>
          </p:cNvSpPr>
          <p:nvPr>
            <p:ph type="ftr" sz="quarter" idx="3"/>
          </p:nvPr>
        </p:nvSpPr>
        <p:spPr/>
        <p:txBody>
          <a:bodyPr/>
          <a:lstStyle/>
          <a:p>
            <a:r>
              <a:rPr lang="de-DE"/>
              <a:t>Headline</a:t>
            </a:r>
            <a:endParaRPr lang="de-DE" dirty="0"/>
          </a:p>
        </p:txBody>
      </p:sp>
      <p:sp>
        <p:nvSpPr>
          <p:cNvPr id="5" name="Rechteck 4">
            <a:extLst>
              <a:ext uri="{FF2B5EF4-FFF2-40B4-BE49-F238E27FC236}">
                <a16:creationId xmlns:a16="http://schemas.microsoft.com/office/drawing/2014/main" id="{369E8B8A-6AAB-3DC4-56A7-824419225BC6}"/>
              </a:ext>
            </a:extLst>
          </p:cNvPr>
          <p:cNvSpPr/>
          <p:nvPr/>
        </p:nvSpPr>
        <p:spPr>
          <a:xfrm>
            <a:off x="2766196" y="2715171"/>
            <a:ext cx="5988755" cy="17554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de-DE" sz="1200" dirty="0"/>
              <a:t>1</a:t>
            </a:r>
          </a:p>
          <a:p>
            <a:pPr marL="285750" indent="-285750">
              <a:buFont typeface="Arial" panose="020B0604020202020204" pitchFamily="34" charset="0"/>
              <a:buChar char="•"/>
            </a:pPr>
            <a:r>
              <a:rPr lang="de-DE" sz="1200" dirty="0"/>
              <a:t>2</a:t>
            </a:r>
          </a:p>
          <a:p>
            <a:pPr marL="285750" indent="-285750">
              <a:buFont typeface="Arial" panose="020B0604020202020204" pitchFamily="34" charset="0"/>
              <a:buChar char="•"/>
            </a:pPr>
            <a:r>
              <a:rPr lang="de-DE" sz="1200" dirty="0"/>
              <a:t>3</a:t>
            </a:r>
          </a:p>
        </p:txBody>
      </p:sp>
    </p:spTree>
    <p:extLst>
      <p:ext uri="{BB962C8B-B14F-4D97-AF65-F5344CB8AC3E}">
        <p14:creationId xmlns:p14="http://schemas.microsoft.com/office/powerpoint/2010/main" val="5630426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9C500C5E-DB62-F3B6-9B7A-FA580E00406D}"/>
              </a:ext>
            </a:extLst>
          </p:cNvPr>
          <p:cNvSpPr>
            <a:spLocks noGrp="1"/>
          </p:cNvSpPr>
          <p:nvPr>
            <p:ph type="body" sz="quarter" idx="10"/>
          </p:nvPr>
        </p:nvSpPr>
        <p:spPr/>
        <p:txBody>
          <a:bodyPr/>
          <a:lstStyle/>
          <a:p>
            <a:r>
              <a:rPr lang="de-DE" dirty="0"/>
              <a:t>Forschungsmodell – </a:t>
            </a:r>
            <a:r>
              <a:rPr lang="de-DE" dirty="0" err="1"/>
              <a:t>Proposed</a:t>
            </a:r>
            <a:r>
              <a:rPr lang="de-DE" dirty="0"/>
              <a:t> </a:t>
            </a:r>
            <a:r>
              <a:rPr lang="de-DE" dirty="0" err="1"/>
              <a:t>Effects</a:t>
            </a:r>
            <a:endParaRPr lang="de-DE" dirty="0"/>
          </a:p>
        </p:txBody>
      </p:sp>
      <p:sp>
        <p:nvSpPr>
          <p:cNvPr id="4" name="Fußzeilenplatzhalter 3">
            <a:extLst>
              <a:ext uri="{FF2B5EF4-FFF2-40B4-BE49-F238E27FC236}">
                <a16:creationId xmlns:a16="http://schemas.microsoft.com/office/drawing/2014/main" id="{B7CF41BE-022E-2EB3-1D3B-4A82DE498AB9}"/>
              </a:ext>
            </a:extLst>
          </p:cNvPr>
          <p:cNvSpPr>
            <a:spLocks noGrp="1"/>
          </p:cNvSpPr>
          <p:nvPr>
            <p:ph type="ftr" sz="quarter" idx="3"/>
          </p:nvPr>
        </p:nvSpPr>
        <p:spPr/>
        <p:txBody>
          <a:bodyPr/>
          <a:lstStyle/>
          <a:p>
            <a:r>
              <a:rPr lang="de-DE" dirty="0"/>
              <a:t>Artikel 1: Corporate Networks</a:t>
            </a:r>
          </a:p>
        </p:txBody>
      </p:sp>
      <p:sp>
        <p:nvSpPr>
          <p:cNvPr id="34" name="Rechteck 33">
            <a:extLst>
              <a:ext uri="{FF2B5EF4-FFF2-40B4-BE49-F238E27FC236}">
                <a16:creationId xmlns:a16="http://schemas.microsoft.com/office/drawing/2014/main" id="{D16FAA81-887C-9C96-F340-F0823E92DC12}"/>
              </a:ext>
            </a:extLst>
          </p:cNvPr>
          <p:cNvSpPr/>
          <p:nvPr/>
        </p:nvSpPr>
        <p:spPr>
          <a:xfrm>
            <a:off x="348637" y="3836827"/>
            <a:ext cx="2637804" cy="7193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bg1"/>
                </a:solidFill>
                <a:cs typeface="Arial" panose="020B0604020202020204" pitchFamily="34" charset="0"/>
              </a:rPr>
              <a:t>Board Interlocks</a:t>
            </a:r>
          </a:p>
        </p:txBody>
      </p:sp>
      <p:sp>
        <p:nvSpPr>
          <p:cNvPr id="35" name="Rechteck 34">
            <a:extLst>
              <a:ext uri="{FF2B5EF4-FFF2-40B4-BE49-F238E27FC236}">
                <a16:creationId xmlns:a16="http://schemas.microsoft.com/office/drawing/2014/main" id="{9ADE4260-4559-F6D6-8E4D-D772A96D2CD9}"/>
              </a:ext>
            </a:extLst>
          </p:cNvPr>
          <p:cNvSpPr/>
          <p:nvPr/>
        </p:nvSpPr>
        <p:spPr>
          <a:xfrm>
            <a:off x="8535632" y="3836827"/>
            <a:ext cx="2637804" cy="7193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bg1"/>
                </a:solidFill>
                <a:cs typeface="Arial" panose="020B0604020202020204" pitchFamily="34" charset="0"/>
              </a:rPr>
              <a:t>Firm Performance</a:t>
            </a:r>
          </a:p>
        </p:txBody>
      </p:sp>
      <p:cxnSp>
        <p:nvCxnSpPr>
          <p:cNvPr id="36" name="Gewinkelte Verbindung 9">
            <a:extLst>
              <a:ext uri="{FF2B5EF4-FFF2-40B4-BE49-F238E27FC236}">
                <a16:creationId xmlns:a16="http://schemas.microsoft.com/office/drawing/2014/main" id="{75BB18F7-9A45-D770-434F-8B4C6484E5CC}"/>
              </a:ext>
            </a:extLst>
          </p:cNvPr>
          <p:cNvCxnSpPr>
            <a:stCxn id="34" idx="0"/>
            <a:endCxn id="35" idx="0"/>
          </p:cNvCxnSpPr>
          <p:nvPr/>
        </p:nvCxnSpPr>
        <p:spPr>
          <a:xfrm rot="5400000" flipH="1" flipV="1">
            <a:off x="5761036" y="-256670"/>
            <a:ext cx="12700" cy="8186995"/>
          </a:xfrm>
          <a:prstGeom prst="bentConnector3">
            <a:avLst>
              <a:gd name="adj1" fmla="val 1800000"/>
            </a:avLst>
          </a:prstGeom>
          <a:ln w="25400">
            <a:tailEnd type="triangle"/>
          </a:ln>
        </p:spPr>
        <p:style>
          <a:lnRef idx="1">
            <a:schemeClr val="dk1"/>
          </a:lnRef>
          <a:fillRef idx="0">
            <a:schemeClr val="dk1"/>
          </a:fillRef>
          <a:effectRef idx="0">
            <a:schemeClr val="dk1"/>
          </a:effectRef>
          <a:fontRef idx="minor">
            <a:schemeClr val="tx1"/>
          </a:fontRef>
        </p:style>
      </p:cxnSp>
      <p:sp>
        <p:nvSpPr>
          <p:cNvPr id="37" name="Rechteck 36">
            <a:extLst>
              <a:ext uri="{FF2B5EF4-FFF2-40B4-BE49-F238E27FC236}">
                <a16:creationId xmlns:a16="http://schemas.microsoft.com/office/drawing/2014/main" id="{791ED8BD-4C08-84C1-732E-645BB2A05711}"/>
              </a:ext>
            </a:extLst>
          </p:cNvPr>
          <p:cNvSpPr/>
          <p:nvPr/>
        </p:nvSpPr>
        <p:spPr>
          <a:xfrm>
            <a:off x="4702336" y="3197039"/>
            <a:ext cx="2117400" cy="3088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Main effect</a:t>
            </a:r>
          </a:p>
        </p:txBody>
      </p:sp>
      <p:grpSp>
        <p:nvGrpSpPr>
          <p:cNvPr id="63" name="Gruppieren 62">
            <a:extLst>
              <a:ext uri="{FF2B5EF4-FFF2-40B4-BE49-F238E27FC236}">
                <a16:creationId xmlns:a16="http://schemas.microsoft.com/office/drawing/2014/main" id="{7BA0B869-6734-E54C-AB01-6190E4416553}"/>
              </a:ext>
            </a:extLst>
          </p:cNvPr>
          <p:cNvGrpSpPr/>
          <p:nvPr/>
        </p:nvGrpSpPr>
        <p:grpSpPr>
          <a:xfrm>
            <a:off x="2531989" y="1862091"/>
            <a:ext cx="2638036" cy="2843022"/>
            <a:chOff x="2531989" y="1862091"/>
            <a:chExt cx="2638036" cy="2843022"/>
          </a:xfrm>
        </p:grpSpPr>
        <p:cxnSp>
          <p:nvCxnSpPr>
            <p:cNvPr id="39" name="Gerade Verbindung mit Pfeil 38">
              <a:extLst>
                <a:ext uri="{FF2B5EF4-FFF2-40B4-BE49-F238E27FC236}">
                  <a16:creationId xmlns:a16="http://schemas.microsoft.com/office/drawing/2014/main" id="{9F7417F7-2412-78D6-3275-ECEC2DE4FAE1}"/>
                </a:ext>
              </a:extLst>
            </p:cNvPr>
            <p:cNvCxnSpPr>
              <a:cxnSpLocks/>
              <a:stCxn id="40" idx="2"/>
            </p:cNvCxnSpPr>
            <p:nvPr/>
          </p:nvCxnSpPr>
          <p:spPr>
            <a:xfrm>
              <a:off x="3179989" y="2582091"/>
              <a:ext cx="210416" cy="177031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40" name="Rechteck 39">
              <a:extLst>
                <a:ext uri="{FF2B5EF4-FFF2-40B4-BE49-F238E27FC236}">
                  <a16:creationId xmlns:a16="http://schemas.microsoft.com/office/drawing/2014/main" id="{109DDBBC-8BB9-CBA1-7F17-36712A9ABB38}"/>
                </a:ext>
              </a:extLst>
            </p:cNvPr>
            <p:cNvSpPr/>
            <p:nvPr/>
          </p:nvSpPr>
          <p:spPr>
            <a:xfrm>
              <a:off x="2531989" y="1862091"/>
              <a:ext cx="1296000" cy="72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CEO Power</a:t>
              </a:r>
            </a:p>
          </p:txBody>
        </p:sp>
        <p:sp>
          <p:nvSpPr>
            <p:cNvPr id="41" name="Rechteck 40">
              <a:extLst>
                <a:ext uri="{FF2B5EF4-FFF2-40B4-BE49-F238E27FC236}">
                  <a16:creationId xmlns:a16="http://schemas.microsoft.com/office/drawing/2014/main" id="{C9080687-B908-9128-5FA5-4960CD317E9C}"/>
                </a:ext>
              </a:extLst>
            </p:cNvPr>
            <p:cNvSpPr/>
            <p:nvPr/>
          </p:nvSpPr>
          <p:spPr>
            <a:xfrm>
              <a:off x="3874025" y="1862091"/>
              <a:ext cx="1296000" cy="72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Institutional Environment</a:t>
              </a:r>
            </a:p>
          </p:txBody>
        </p:sp>
        <p:cxnSp>
          <p:nvCxnSpPr>
            <p:cNvPr id="43" name="Gerade Verbindung mit Pfeil 42">
              <a:extLst>
                <a:ext uri="{FF2B5EF4-FFF2-40B4-BE49-F238E27FC236}">
                  <a16:creationId xmlns:a16="http://schemas.microsoft.com/office/drawing/2014/main" id="{7B706AB2-8E96-429F-15DB-F8DA5E538EFF}"/>
                </a:ext>
              </a:extLst>
            </p:cNvPr>
            <p:cNvCxnSpPr>
              <a:cxnSpLocks/>
              <a:stCxn id="41" idx="2"/>
            </p:cNvCxnSpPr>
            <p:nvPr/>
          </p:nvCxnSpPr>
          <p:spPr>
            <a:xfrm>
              <a:off x="4522025" y="2582091"/>
              <a:ext cx="32826" cy="212302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4" name="Gerade Verbindung mit Pfeil 23">
              <a:extLst>
                <a:ext uri="{FF2B5EF4-FFF2-40B4-BE49-F238E27FC236}">
                  <a16:creationId xmlns:a16="http://schemas.microsoft.com/office/drawing/2014/main" id="{050AA420-B9D1-46DE-3266-53A83AA5AFEF}"/>
                </a:ext>
              </a:extLst>
            </p:cNvPr>
            <p:cNvCxnSpPr>
              <a:cxnSpLocks/>
              <a:stCxn id="40" idx="2"/>
            </p:cNvCxnSpPr>
            <p:nvPr/>
          </p:nvCxnSpPr>
          <p:spPr>
            <a:xfrm>
              <a:off x="3179989" y="2582091"/>
              <a:ext cx="30105" cy="150020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9" name="Gerade Verbindung mit Pfeil 28">
              <a:extLst>
                <a:ext uri="{FF2B5EF4-FFF2-40B4-BE49-F238E27FC236}">
                  <a16:creationId xmlns:a16="http://schemas.microsoft.com/office/drawing/2014/main" id="{FABC7265-5C23-1C2B-07C2-C1A8786CE94A}"/>
                </a:ext>
              </a:extLst>
            </p:cNvPr>
            <p:cNvCxnSpPr>
              <a:cxnSpLocks/>
              <a:stCxn id="41" idx="2"/>
            </p:cNvCxnSpPr>
            <p:nvPr/>
          </p:nvCxnSpPr>
          <p:spPr>
            <a:xfrm flipH="1">
              <a:off x="4408849" y="2582091"/>
              <a:ext cx="113176" cy="150020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grpSp>
        <p:nvGrpSpPr>
          <p:cNvPr id="64" name="Gruppieren 63">
            <a:extLst>
              <a:ext uri="{FF2B5EF4-FFF2-40B4-BE49-F238E27FC236}">
                <a16:creationId xmlns:a16="http://schemas.microsoft.com/office/drawing/2014/main" id="{28B104A8-9622-EA3E-60EC-5F7C89A69EBA}"/>
              </a:ext>
            </a:extLst>
          </p:cNvPr>
          <p:cNvGrpSpPr/>
          <p:nvPr/>
        </p:nvGrpSpPr>
        <p:grpSpPr>
          <a:xfrm>
            <a:off x="2860713" y="3836827"/>
            <a:ext cx="5674919" cy="1588286"/>
            <a:chOff x="2860713" y="3836827"/>
            <a:chExt cx="5674919" cy="1588286"/>
          </a:xfrm>
        </p:grpSpPr>
        <p:cxnSp>
          <p:nvCxnSpPr>
            <p:cNvPr id="48" name="Gerade Verbindung mit Pfeil 47">
              <a:extLst>
                <a:ext uri="{FF2B5EF4-FFF2-40B4-BE49-F238E27FC236}">
                  <a16:creationId xmlns:a16="http://schemas.microsoft.com/office/drawing/2014/main" id="{C6E75395-54D4-951C-72A9-E6193FA2ABF0}"/>
                </a:ext>
              </a:extLst>
            </p:cNvPr>
            <p:cNvCxnSpPr>
              <a:cxnSpLocks/>
              <a:stCxn id="34" idx="3"/>
              <a:endCxn id="35" idx="1"/>
            </p:cNvCxnSpPr>
            <p:nvPr/>
          </p:nvCxnSpPr>
          <p:spPr>
            <a:xfrm>
              <a:off x="2986441" y="4196478"/>
              <a:ext cx="554919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49" name="Rechteck 48">
              <a:extLst>
                <a:ext uri="{FF2B5EF4-FFF2-40B4-BE49-F238E27FC236}">
                  <a16:creationId xmlns:a16="http://schemas.microsoft.com/office/drawing/2014/main" id="{6B66AA4E-CB6A-710B-B17E-70B1942EF304}"/>
                </a:ext>
              </a:extLst>
            </p:cNvPr>
            <p:cNvSpPr/>
            <p:nvPr/>
          </p:nvSpPr>
          <p:spPr>
            <a:xfrm>
              <a:off x="4681037" y="4705113"/>
              <a:ext cx="2160000" cy="72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Agency Costs</a:t>
              </a:r>
            </a:p>
          </p:txBody>
        </p:sp>
        <p:sp>
          <p:nvSpPr>
            <p:cNvPr id="50" name="Rechteck 49">
              <a:extLst>
                <a:ext uri="{FF2B5EF4-FFF2-40B4-BE49-F238E27FC236}">
                  <a16:creationId xmlns:a16="http://schemas.microsoft.com/office/drawing/2014/main" id="{D43A41D9-E084-F946-681C-82BACFC045BE}"/>
                </a:ext>
              </a:extLst>
            </p:cNvPr>
            <p:cNvSpPr/>
            <p:nvPr/>
          </p:nvSpPr>
          <p:spPr>
            <a:xfrm>
              <a:off x="4681036" y="3836827"/>
              <a:ext cx="2160000" cy="72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Resource Provision</a:t>
              </a:r>
            </a:p>
          </p:txBody>
        </p:sp>
        <p:cxnSp>
          <p:nvCxnSpPr>
            <p:cNvPr id="51" name="Gerade Verbindung mit Pfeil 50">
              <a:extLst>
                <a:ext uri="{FF2B5EF4-FFF2-40B4-BE49-F238E27FC236}">
                  <a16:creationId xmlns:a16="http://schemas.microsoft.com/office/drawing/2014/main" id="{E28E1A87-5993-329D-7369-5AED39476F97}"/>
                </a:ext>
              </a:extLst>
            </p:cNvPr>
            <p:cNvCxnSpPr>
              <a:cxnSpLocks/>
              <a:stCxn id="34" idx="3"/>
              <a:endCxn id="49" idx="1"/>
            </p:cNvCxnSpPr>
            <p:nvPr/>
          </p:nvCxnSpPr>
          <p:spPr>
            <a:xfrm>
              <a:off x="2986441" y="4196478"/>
              <a:ext cx="1694596" cy="86863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2" name="Gerade Verbindung mit Pfeil 51">
              <a:extLst>
                <a:ext uri="{FF2B5EF4-FFF2-40B4-BE49-F238E27FC236}">
                  <a16:creationId xmlns:a16="http://schemas.microsoft.com/office/drawing/2014/main" id="{AF7901E0-9814-C37A-DDC9-DDCC49A6EA7D}"/>
                </a:ext>
              </a:extLst>
            </p:cNvPr>
            <p:cNvCxnSpPr>
              <a:cxnSpLocks/>
              <a:stCxn id="49" idx="3"/>
              <a:endCxn id="35" idx="1"/>
            </p:cNvCxnSpPr>
            <p:nvPr/>
          </p:nvCxnSpPr>
          <p:spPr>
            <a:xfrm flipV="1">
              <a:off x="6841037" y="4196478"/>
              <a:ext cx="1694595" cy="868635"/>
            </a:xfrm>
            <a:prstGeom prst="straightConnector1">
              <a:avLst/>
            </a:prstGeom>
            <a:ln w="12700">
              <a:tailEnd type="none"/>
            </a:ln>
          </p:spPr>
          <p:style>
            <a:lnRef idx="1">
              <a:schemeClr val="dk1"/>
            </a:lnRef>
            <a:fillRef idx="0">
              <a:schemeClr val="dk1"/>
            </a:fillRef>
            <a:effectRef idx="0">
              <a:schemeClr val="dk1"/>
            </a:effectRef>
            <a:fontRef idx="minor">
              <a:schemeClr val="tx1"/>
            </a:fontRef>
          </p:style>
        </p:cxnSp>
        <p:cxnSp>
          <p:nvCxnSpPr>
            <p:cNvPr id="58" name="Gerade Verbindung mit Pfeil 57">
              <a:extLst>
                <a:ext uri="{FF2B5EF4-FFF2-40B4-BE49-F238E27FC236}">
                  <a16:creationId xmlns:a16="http://schemas.microsoft.com/office/drawing/2014/main" id="{B18493D8-C2A2-901F-6A4F-92CD19B2DC56}"/>
                </a:ext>
              </a:extLst>
            </p:cNvPr>
            <p:cNvCxnSpPr>
              <a:cxnSpLocks/>
              <a:endCxn id="50" idx="1"/>
            </p:cNvCxnSpPr>
            <p:nvPr/>
          </p:nvCxnSpPr>
          <p:spPr>
            <a:xfrm>
              <a:off x="2860713" y="4185462"/>
              <a:ext cx="1820323" cy="1136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sp>
        <p:nvSpPr>
          <p:cNvPr id="11" name="Rechteck 10">
            <a:extLst>
              <a:ext uri="{FF2B5EF4-FFF2-40B4-BE49-F238E27FC236}">
                <a16:creationId xmlns:a16="http://schemas.microsoft.com/office/drawing/2014/main" id="{24441F24-610F-6B50-C390-827A63C43C95}"/>
              </a:ext>
            </a:extLst>
          </p:cNvPr>
          <p:cNvSpPr/>
          <p:nvPr/>
        </p:nvSpPr>
        <p:spPr>
          <a:xfrm>
            <a:off x="3662703" y="3880159"/>
            <a:ext cx="422644" cy="234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a:t>
            </a:r>
          </a:p>
        </p:txBody>
      </p:sp>
      <p:sp>
        <p:nvSpPr>
          <p:cNvPr id="12" name="Rechteck 11">
            <a:extLst>
              <a:ext uri="{FF2B5EF4-FFF2-40B4-BE49-F238E27FC236}">
                <a16:creationId xmlns:a16="http://schemas.microsoft.com/office/drawing/2014/main" id="{1C31F740-7C7E-D6F0-D652-92675CF4EB5C}"/>
              </a:ext>
            </a:extLst>
          </p:cNvPr>
          <p:cNvSpPr/>
          <p:nvPr/>
        </p:nvSpPr>
        <p:spPr>
          <a:xfrm>
            <a:off x="3662703" y="4278593"/>
            <a:ext cx="422644" cy="234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a:t>
            </a:r>
          </a:p>
        </p:txBody>
      </p:sp>
      <p:sp>
        <p:nvSpPr>
          <p:cNvPr id="13" name="Rechteck 12">
            <a:extLst>
              <a:ext uri="{FF2B5EF4-FFF2-40B4-BE49-F238E27FC236}">
                <a16:creationId xmlns:a16="http://schemas.microsoft.com/office/drawing/2014/main" id="{174ED3A1-F932-CCDA-E2D4-8122A954AB0F}"/>
              </a:ext>
            </a:extLst>
          </p:cNvPr>
          <p:cNvSpPr/>
          <p:nvPr/>
        </p:nvSpPr>
        <p:spPr>
          <a:xfrm>
            <a:off x="7477012" y="4309437"/>
            <a:ext cx="422644" cy="234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a:t>
            </a:r>
          </a:p>
        </p:txBody>
      </p:sp>
      <p:sp>
        <p:nvSpPr>
          <p:cNvPr id="14" name="Rechteck 13">
            <a:extLst>
              <a:ext uri="{FF2B5EF4-FFF2-40B4-BE49-F238E27FC236}">
                <a16:creationId xmlns:a16="http://schemas.microsoft.com/office/drawing/2014/main" id="{644162C3-2D0F-1CF8-E9C6-4C741568E979}"/>
              </a:ext>
            </a:extLst>
          </p:cNvPr>
          <p:cNvSpPr/>
          <p:nvPr/>
        </p:nvSpPr>
        <p:spPr>
          <a:xfrm>
            <a:off x="7477012" y="3880159"/>
            <a:ext cx="422644" cy="234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a:t>
            </a:r>
          </a:p>
        </p:txBody>
      </p:sp>
    </p:spTree>
    <p:extLst>
      <p:ext uri="{BB962C8B-B14F-4D97-AF65-F5344CB8AC3E}">
        <p14:creationId xmlns:p14="http://schemas.microsoft.com/office/powerpoint/2010/main" val="363649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3273C90D-0DE7-8281-DDD7-9FFC2AA1D152}"/>
              </a:ext>
            </a:extLst>
          </p:cNvPr>
          <p:cNvSpPr>
            <a:spLocks noGrp="1"/>
          </p:cNvSpPr>
          <p:nvPr>
            <p:ph type="body" sz="quarter" idx="10"/>
          </p:nvPr>
        </p:nvSpPr>
        <p:spPr/>
        <p:txBody>
          <a:bodyPr/>
          <a:lstStyle/>
          <a:p>
            <a:r>
              <a:rPr lang="de-DE" dirty="0"/>
              <a:t>Stichprobe</a:t>
            </a:r>
          </a:p>
        </p:txBody>
      </p:sp>
      <p:sp>
        <p:nvSpPr>
          <p:cNvPr id="3" name="Inhaltsplatzhalter 2">
            <a:extLst>
              <a:ext uri="{FF2B5EF4-FFF2-40B4-BE49-F238E27FC236}">
                <a16:creationId xmlns:a16="http://schemas.microsoft.com/office/drawing/2014/main" id="{63BC3692-B8F7-5FA2-84FF-5F56933B76F0}"/>
              </a:ext>
            </a:extLst>
          </p:cNvPr>
          <p:cNvSpPr>
            <a:spLocks noGrp="1"/>
          </p:cNvSpPr>
          <p:nvPr>
            <p:ph sz="quarter" idx="13"/>
          </p:nvPr>
        </p:nvSpPr>
        <p:spPr/>
        <p:txBody>
          <a:bodyPr/>
          <a:lstStyle/>
          <a:p>
            <a:endParaRPr lang="de-DE"/>
          </a:p>
        </p:txBody>
      </p:sp>
      <p:sp>
        <p:nvSpPr>
          <p:cNvPr id="4" name="Fußzeilenplatzhalter 3">
            <a:extLst>
              <a:ext uri="{FF2B5EF4-FFF2-40B4-BE49-F238E27FC236}">
                <a16:creationId xmlns:a16="http://schemas.microsoft.com/office/drawing/2014/main" id="{AD1AB2D8-0457-FBFF-2FCC-1C90FFE1A56D}"/>
              </a:ext>
            </a:extLst>
          </p:cNvPr>
          <p:cNvSpPr>
            <a:spLocks noGrp="1"/>
          </p:cNvSpPr>
          <p:nvPr>
            <p:ph type="ftr" sz="quarter" idx="3"/>
          </p:nvPr>
        </p:nvSpPr>
        <p:spPr/>
        <p:txBody>
          <a:bodyPr/>
          <a:lstStyle/>
          <a:p>
            <a:r>
              <a:rPr lang="de-DE"/>
              <a:t>Headline</a:t>
            </a:r>
            <a:endParaRPr lang="de-DE" dirty="0"/>
          </a:p>
        </p:txBody>
      </p:sp>
      <p:sp>
        <p:nvSpPr>
          <p:cNvPr id="5" name="Rechteck 4">
            <a:extLst>
              <a:ext uri="{FF2B5EF4-FFF2-40B4-BE49-F238E27FC236}">
                <a16:creationId xmlns:a16="http://schemas.microsoft.com/office/drawing/2014/main" id="{B71939D8-52DE-A560-4B71-CF222C1DFB51}"/>
              </a:ext>
            </a:extLst>
          </p:cNvPr>
          <p:cNvSpPr/>
          <p:nvPr/>
        </p:nvSpPr>
        <p:spPr>
          <a:xfrm>
            <a:off x="2766196" y="2715171"/>
            <a:ext cx="5988755" cy="17554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de-DE" sz="1200" dirty="0"/>
              <a:t>1</a:t>
            </a:r>
          </a:p>
          <a:p>
            <a:pPr marL="285750" indent="-285750">
              <a:buFont typeface="Arial" panose="020B0604020202020204" pitchFamily="34" charset="0"/>
              <a:buChar char="•"/>
            </a:pPr>
            <a:r>
              <a:rPr lang="de-DE" sz="1200" dirty="0"/>
              <a:t>2</a:t>
            </a:r>
          </a:p>
          <a:p>
            <a:pPr marL="285750" indent="-285750">
              <a:buFont typeface="Arial" panose="020B0604020202020204" pitchFamily="34" charset="0"/>
              <a:buChar char="•"/>
            </a:pPr>
            <a:r>
              <a:rPr lang="de-DE" sz="1200" dirty="0"/>
              <a:t>3</a:t>
            </a:r>
          </a:p>
        </p:txBody>
      </p:sp>
    </p:spTree>
    <p:extLst>
      <p:ext uri="{BB962C8B-B14F-4D97-AF65-F5344CB8AC3E}">
        <p14:creationId xmlns:p14="http://schemas.microsoft.com/office/powerpoint/2010/main" val="389755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DB1CE7A-E126-B77E-F2F5-D01EA84CA2CE}"/>
              </a:ext>
            </a:extLst>
          </p:cNvPr>
          <p:cNvSpPr>
            <a:spLocks noGrp="1"/>
          </p:cNvSpPr>
          <p:nvPr>
            <p:ph type="body" sz="quarter" idx="10"/>
          </p:nvPr>
        </p:nvSpPr>
        <p:spPr/>
        <p:txBody>
          <a:bodyPr/>
          <a:lstStyle/>
          <a:p>
            <a:r>
              <a:rPr lang="de-DE" dirty="0"/>
              <a:t>Stichprobe, Variablen &amp; Methode</a:t>
            </a:r>
          </a:p>
        </p:txBody>
      </p:sp>
      <p:sp>
        <p:nvSpPr>
          <p:cNvPr id="4" name="Fußzeilenplatzhalter 3">
            <a:extLst>
              <a:ext uri="{FF2B5EF4-FFF2-40B4-BE49-F238E27FC236}">
                <a16:creationId xmlns:a16="http://schemas.microsoft.com/office/drawing/2014/main" id="{471647EB-8DA4-EA37-D702-2D3827331569}"/>
              </a:ext>
            </a:extLst>
          </p:cNvPr>
          <p:cNvSpPr>
            <a:spLocks noGrp="1"/>
          </p:cNvSpPr>
          <p:nvPr>
            <p:ph type="ftr" sz="quarter" idx="3"/>
          </p:nvPr>
        </p:nvSpPr>
        <p:spPr/>
        <p:txBody>
          <a:bodyPr/>
          <a:lstStyle/>
          <a:p>
            <a:r>
              <a:rPr lang="de-DE" dirty="0"/>
              <a:t>Artikel 1: Corporate Networks</a:t>
            </a:r>
          </a:p>
        </p:txBody>
      </p:sp>
      <p:sp>
        <p:nvSpPr>
          <p:cNvPr id="5" name="TextBox 16">
            <a:extLst>
              <a:ext uri="{FF2B5EF4-FFF2-40B4-BE49-F238E27FC236}">
                <a16:creationId xmlns:a16="http://schemas.microsoft.com/office/drawing/2014/main" id="{66482D58-1A2F-A6D4-D27C-B00CFADB45B1}"/>
              </a:ext>
            </a:extLst>
          </p:cNvPr>
          <p:cNvSpPr txBox="1">
            <a:spLocks/>
          </p:cNvSpPr>
          <p:nvPr/>
        </p:nvSpPr>
        <p:spPr>
          <a:xfrm>
            <a:off x="288000" y="1930261"/>
            <a:ext cx="10945150" cy="771374"/>
          </a:xfrm>
          <a:prstGeom prst="rect">
            <a:avLst/>
          </a:prstGeom>
        </p:spPr>
        <p:txBody>
          <a:bodyPr vert="horz" lIns="0" tIns="72000" rIns="72000" bIns="72000" rtlCol="0">
            <a:noAutofit/>
          </a:bodyPr>
          <a:lstStyle>
            <a:lvl1pPr marL="0" indent="0" algn="l" defTabSz="457200" rtl="0" eaLnBrk="1" latinLnBrk="0" hangingPunct="1">
              <a:lnSpc>
                <a:spcPct val="104000"/>
              </a:lnSpc>
              <a:spcBef>
                <a:spcPts val="1200"/>
              </a:spcBef>
              <a:buFont typeface="Arial" panose="020B0604020202020204" pitchFamily="34" charset="0"/>
              <a:buNone/>
              <a:defRPr sz="1400" kern="1200">
                <a:solidFill>
                  <a:srgbClr val="4B4B4B"/>
                </a:solidFill>
                <a:latin typeface="+mn-lt"/>
                <a:ea typeface="+mn-ea"/>
                <a:cs typeface="+mn-cs"/>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baseline="0">
                <a:solidFill>
                  <a:srgbClr val="4B4B4B"/>
                </a:solidFill>
                <a:latin typeface="+mn-lt"/>
                <a:ea typeface="+mn-ea"/>
                <a:cs typeface="+mn-cs"/>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9pPr>
          </a:lstStyle>
          <a:p>
            <a:pPr marL="465750" lvl="1" indent="-285750">
              <a:lnSpc>
                <a:spcPct val="100000"/>
              </a:lnSpc>
              <a:buFont typeface="Arial" panose="020B0604020202020204" pitchFamily="34" charset="0"/>
              <a:buChar char="•"/>
            </a:pPr>
            <a:r>
              <a:rPr lang="en-US" dirty="0"/>
              <a:t>89 </a:t>
            </a:r>
            <a:r>
              <a:rPr lang="en-US" dirty="0" err="1"/>
              <a:t>Studien</a:t>
            </a:r>
            <a:r>
              <a:rPr lang="en-US" dirty="0"/>
              <a:t> (140 </a:t>
            </a:r>
            <a:r>
              <a:rPr lang="en-US" dirty="0" err="1"/>
              <a:t>Effekt-Stärken</a:t>
            </a:r>
            <a:r>
              <a:rPr lang="en-US" dirty="0"/>
              <a:t>; Pearson </a:t>
            </a:r>
            <a:r>
              <a:rPr lang="en-US" dirty="0" err="1"/>
              <a:t>Korrelationskoeffizienten</a:t>
            </a:r>
            <a:r>
              <a:rPr lang="en-US" dirty="0"/>
              <a:t>)</a:t>
            </a:r>
          </a:p>
          <a:p>
            <a:pPr marL="465750" lvl="1" indent="-285750">
              <a:lnSpc>
                <a:spcPct val="100000"/>
              </a:lnSpc>
              <a:buFont typeface="Arial" panose="020B0604020202020204" pitchFamily="34" charset="0"/>
              <a:buChar char="•"/>
            </a:pPr>
            <a:r>
              <a:rPr lang="en-US" dirty="0"/>
              <a:t>95% </a:t>
            </a:r>
            <a:r>
              <a:rPr lang="en-US" dirty="0" err="1"/>
              <a:t>Publizierte</a:t>
            </a:r>
            <a:r>
              <a:rPr lang="en-US" dirty="0"/>
              <a:t> Artikel</a:t>
            </a:r>
          </a:p>
          <a:p>
            <a:pPr marL="465750" lvl="1" indent="-285750">
              <a:lnSpc>
                <a:spcPct val="100000"/>
              </a:lnSpc>
              <a:buFont typeface="Arial" panose="020B0604020202020204" pitchFamily="34" charset="0"/>
              <a:buChar char="•"/>
            </a:pPr>
            <a:r>
              <a:rPr lang="en-US" dirty="0"/>
              <a:t>29 Länder</a:t>
            </a:r>
          </a:p>
        </p:txBody>
      </p:sp>
      <p:sp>
        <p:nvSpPr>
          <p:cNvPr id="6" name="TextBox 16">
            <a:extLst>
              <a:ext uri="{FF2B5EF4-FFF2-40B4-BE49-F238E27FC236}">
                <a16:creationId xmlns:a16="http://schemas.microsoft.com/office/drawing/2014/main" id="{6F83B2A3-15CD-7665-B2CD-9D51D6AB2280}"/>
              </a:ext>
            </a:extLst>
          </p:cNvPr>
          <p:cNvSpPr txBox="1">
            <a:spLocks/>
          </p:cNvSpPr>
          <p:nvPr/>
        </p:nvSpPr>
        <p:spPr>
          <a:xfrm>
            <a:off x="287999" y="3357448"/>
            <a:ext cx="11108749" cy="1306227"/>
          </a:xfrm>
          <a:prstGeom prst="rect">
            <a:avLst/>
          </a:prstGeom>
        </p:spPr>
        <p:txBody>
          <a:bodyPr vert="horz" lIns="0" tIns="72000" rIns="72000" bIns="72000" rtlCol="0">
            <a:noAutofit/>
          </a:bodyPr>
          <a:lstStyle>
            <a:lvl1pPr marL="0" indent="0" algn="l" defTabSz="457200" rtl="0" eaLnBrk="1" latinLnBrk="0" hangingPunct="1">
              <a:lnSpc>
                <a:spcPct val="104000"/>
              </a:lnSpc>
              <a:spcBef>
                <a:spcPts val="1200"/>
              </a:spcBef>
              <a:buFont typeface="Arial" panose="020B0604020202020204" pitchFamily="34" charset="0"/>
              <a:buNone/>
              <a:defRPr sz="1400" kern="1200">
                <a:solidFill>
                  <a:srgbClr val="4B4B4B"/>
                </a:solidFill>
                <a:latin typeface="+mn-lt"/>
                <a:ea typeface="+mn-ea"/>
                <a:cs typeface="+mn-cs"/>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baseline="0">
                <a:solidFill>
                  <a:srgbClr val="4B4B4B"/>
                </a:solidFill>
                <a:latin typeface="+mn-lt"/>
                <a:ea typeface="+mn-ea"/>
                <a:cs typeface="+mn-cs"/>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9pPr>
          </a:lstStyle>
          <a:p>
            <a:pPr marL="465750" lvl="1" indent="-285750">
              <a:lnSpc>
                <a:spcPct val="100000"/>
              </a:lnSpc>
              <a:buFont typeface="Arial" panose="020B0604020202020204" pitchFamily="34" charset="0"/>
              <a:buChar char="•"/>
            </a:pPr>
            <a:r>
              <a:rPr lang="en-US" b="1" dirty="0"/>
              <a:t>Board Interlocks:</a:t>
            </a:r>
            <a:r>
              <a:rPr lang="en-US" dirty="0"/>
              <a:t> Degree Centrality</a:t>
            </a:r>
          </a:p>
          <a:p>
            <a:pPr marL="465750" lvl="1" indent="-285750">
              <a:lnSpc>
                <a:spcPct val="100000"/>
              </a:lnSpc>
              <a:buFont typeface="Arial" panose="020B0604020202020204" pitchFamily="34" charset="0"/>
              <a:buChar char="•"/>
            </a:pPr>
            <a:r>
              <a:rPr lang="en-US" b="1" dirty="0"/>
              <a:t>Firm Performance:</a:t>
            </a:r>
            <a:r>
              <a:rPr lang="en-US" dirty="0"/>
              <a:t> </a:t>
            </a:r>
            <a:r>
              <a:rPr lang="en-US" dirty="0" err="1"/>
              <a:t>Rechungswesen-basierte</a:t>
            </a:r>
            <a:r>
              <a:rPr lang="en-US" dirty="0"/>
              <a:t> </a:t>
            </a:r>
            <a:r>
              <a:rPr lang="en-US" dirty="0" err="1"/>
              <a:t>Variablen</a:t>
            </a:r>
            <a:r>
              <a:rPr lang="en-US" dirty="0"/>
              <a:t> (ROA, ROE) and </a:t>
            </a:r>
            <a:r>
              <a:rPr lang="en-US" dirty="0" err="1"/>
              <a:t>Markt-basierte</a:t>
            </a:r>
            <a:r>
              <a:rPr lang="en-US" dirty="0"/>
              <a:t> </a:t>
            </a:r>
            <a:r>
              <a:rPr lang="en-US" dirty="0" err="1"/>
              <a:t>Variablen</a:t>
            </a:r>
            <a:r>
              <a:rPr lang="en-US" dirty="0"/>
              <a:t> (Tobin’s Q, M/B-ratio, Stock return)</a:t>
            </a:r>
          </a:p>
          <a:p>
            <a:pPr marL="465750" lvl="1" indent="-285750">
              <a:lnSpc>
                <a:spcPct val="100000"/>
              </a:lnSpc>
              <a:buFont typeface="Arial" panose="020B0604020202020204" pitchFamily="34" charset="0"/>
              <a:buChar char="•"/>
            </a:pPr>
            <a:r>
              <a:rPr lang="en-US" b="1" dirty="0"/>
              <a:t>CEO Power: </a:t>
            </a:r>
            <a:r>
              <a:rPr lang="en-US" dirty="0"/>
              <a:t>Composite Index </a:t>
            </a:r>
            <a:r>
              <a:rPr lang="en-US" sz="1000" dirty="0"/>
              <a:t>(Zhu &amp; Chen, 2015)</a:t>
            </a:r>
          </a:p>
          <a:p>
            <a:pPr marL="465750" lvl="1" indent="-285750">
              <a:lnSpc>
                <a:spcPct val="100000"/>
              </a:lnSpc>
              <a:buFont typeface="Arial" panose="020B0604020202020204" pitchFamily="34" charset="0"/>
              <a:buChar char="•"/>
            </a:pPr>
            <a:r>
              <a:rPr lang="en-US" b="1" dirty="0"/>
              <a:t>Informal Institutional Environment: </a:t>
            </a:r>
            <a:r>
              <a:rPr lang="en-US" dirty="0"/>
              <a:t>Composite Index </a:t>
            </a:r>
            <a:r>
              <a:rPr lang="en-US" sz="1000" dirty="0"/>
              <a:t>(Crossland &amp; Hambrick, 2011; Jeong &amp; Harrison, 2017)</a:t>
            </a:r>
          </a:p>
          <a:p>
            <a:pPr marL="465750" lvl="1" indent="-285750">
              <a:lnSpc>
                <a:spcPct val="100000"/>
              </a:lnSpc>
              <a:buFont typeface="Arial" panose="020B0604020202020204" pitchFamily="34" charset="0"/>
              <a:buChar char="•"/>
            </a:pPr>
            <a:r>
              <a:rPr lang="en-US" b="1" dirty="0"/>
              <a:t>Formal Institutional Environment: </a:t>
            </a:r>
            <a:r>
              <a:rPr lang="en-US" dirty="0"/>
              <a:t>Composite Index </a:t>
            </a:r>
            <a:r>
              <a:rPr lang="en-US" sz="1000" dirty="0"/>
              <a:t>(Crossland &amp; Hambrick, 2011; Jeong &amp; Harrison, 2017)</a:t>
            </a:r>
          </a:p>
        </p:txBody>
      </p:sp>
      <p:sp>
        <p:nvSpPr>
          <p:cNvPr id="7" name="Rectangle 5">
            <a:extLst>
              <a:ext uri="{FF2B5EF4-FFF2-40B4-BE49-F238E27FC236}">
                <a16:creationId xmlns:a16="http://schemas.microsoft.com/office/drawing/2014/main" id="{E17DA0CF-0FF6-E7A2-8946-AF678377B535}"/>
              </a:ext>
            </a:extLst>
          </p:cNvPr>
          <p:cNvSpPr>
            <a:spLocks noChangeArrowheads="1"/>
          </p:cNvSpPr>
          <p:nvPr/>
        </p:nvSpPr>
        <p:spPr bwMode="auto">
          <a:xfrm>
            <a:off x="289865" y="2980823"/>
            <a:ext cx="10944000" cy="360000"/>
          </a:xfrm>
          <a:prstGeom prst="rect">
            <a:avLst/>
          </a:prstGeom>
          <a:solidFill>
            <a:srgbClr val="122769"/>
          </a:solidFill>
          <a:ln w="12700" algn="ctr">
            <a:noFill/>
            <a:miter lim="800000"/>
            <a:headEnd/>
            <a:tailEnd/>
          </a:ln>
          <a:effectLst/>
        </p:spPr>
        <p:txBody>
          <a:bodyPr wrap="square" lIns="108000" tIns="72000" rIns="72000" bIns="72000" anchor="ctr">
            <a:noAutofit/>
          </a:bodyPr>
          <a:lstStyle/>
          <a:p>
            <a:pPr>
              <a:lnSpc>
                <a:spcPct val="104000"/>
              </a:lnSpc>
              <a:buClrTx/>
              <a:buSzTx/>
              <a:buFontTx/>
              <a:buNone/>
            </a:pPr>
            <a:r>
              <a:rPr lang="en-US" sz="1600" b="1" dirty="0" err="1">
                <a:solidFill>
                  <a:schemeClr val="bg1"/>
                </a:solidFill>
                <a:cs typeface="Arial"/>
              </a:rPr>
              <a:t>Variablen</a:t>
            </a:r>
            <a:endParaRPr lang="en-US" sz="1600" b="1" dirty="0">
              <a:solidFill>
                <a:schemeClr val="bg1"/>
              </a:solidFill>
              <a:cs typeface="Arial"/>
            </a:endParaRPr>
          </a:p>
        </p:txBody>
      </p:sp>
      <p:sp>
        <p:nvSpPr>
          <p:cNvPr id="8" name="Rectangle 5">
            <a:extLst>
              <a:ext uri="{FF2B5EF4-FFF2-40B4-BE49-F238E27FC236}">
                <a16:creationId xmlns:a16="http://schemas.microsoft.com/office/drawing/2014/main" id="{D501BEE5-74FE-53B3-FFDC-061784CA93DD}"/>
              </a:ext>
            </a:extLst>
          </p:cNvPr>
          <p:cNvSpPr>
            <a:spLocks noChangeArrowheads="1"/>
          </p:cNvSpPr>
          <p:nvPr/>
        </p:nvSpPr>
        <p:spPr bwMode="auto">
          <a:xfrm>
            <a:off x="289865" y="1603077"/>
            <a:ext cx="10944000" cy="360000"/>
          </a:xfrm>
          <a:prstGeom prst="rect">
            <a:avLst/>
          </a:prstGeom>
          <a:solidFill>
            <a:srgbClr val="122769"/>
          </a:solidFill>
          <a:ln w="12700" algn="ctr">
            <a:noFill/>
            <a:miter lim="800000"/>
            <a:headEnd/>
            <a:tailEnd/>
          </a:ln>
          <a:effectLst/>
        </p:spPr>
        <p:txBody>
          <a:bodyPr wrap="square" lIns="108000" tIns="72000" rIns="72000" bIns="72000" anchor="ctr">
            <a:noAutofit/>
          </a:bodyPr>
          <a:lstStyle/>
          <a:p>
            <a:pPr>
              <a:lnSpc>
                <a:spcPct val="104000"/>
              </a:lnSpc>
              <a:buClrTx/>
              <a:buSzTx/>
              <a:buFontTx/>
              <a:buNone/>
            </a:pPr>
            <a:r>
              <a:rPr lang="en-US" sz="1600" b="1" dirty="0" err="1">
                <a:solidFill>
                  <a:schemeClr val="bg1"/>
                </a:solidFill>
                <a:cs typeface="Arial"/>
              </a:rPr>
              <a:t>Stichprobe</a:t>
            </a:r>
            <a:endParaRPr lang="en-US" sz="1600" b="1" dirty="0">
              <a:solidFill>
                <a:schemeClr val="bg1"/>
              </a:solidFill>
              <a:cs typeface="Arial"/>
            </a:endParaRPr>
          </a:p>
        </p:txBody>
      </p:sp>
      <p:sp>
        <p:nvSpPr>
          <p:cNvPr id="9" name="TextBox 16">
            <a:extLst>
              <a:ext uri="{FF2B5EF4-FFF2-40B4-BE49-F238E27FC236}">
                <a16:creationId xmlns:a16="http://schemas.microsoft.com/office/drawing/2014/main" id="{8504C07A-1638-4242-4D0D-D1BE5A47C4D6}"/>
              </a:ext>
            </a:extLst>
          </p:cNvPr>
          <p:cNvSpPr txBox="1">
            <a:spLocks/>
          </p:cNvSpPr>
          <p:nvPr/>
        </p:nvSpPr>
        <p:spPr>
          <a:xfrm>
            <a:off x="288715" y="5275020"/>
            <a:ext cx="10945150" cy="923565"/>
          </a:xfrm>
          <a:prstGeom prst="rect">
            <a:avLst/>
          </a:prstGeom>
        </p:spPr>
        <p:txBody>
          <a:bodyPr vert="horz" lIns="0" tIns="72000" rIns="72000" bIns="72000" rtlCol="0">
            <a:noAutofit/>
          </a:bodyPr>
          <a:lstStyle>
            <a:lvl1pPr marL="0" indent="0" algn="l" defTabSz="457200" rtl="0" eaLnBrk="1" latinLnBrk="0" hangingPunct="1">
              <a:lnSpc>
                <a:spcPct val="104000"/>
              </a:lnSpc>
              <a:spcBef>
                <a:spcPts val="1200"/>
              </a:spcBef>
              <a:buFont typeface="Arial" panose="020B0604020202020204" pitchFamily="34" charset="0"/>
              <a:buNone/>
              <a:defRPr sz="1400" kern="1200">
                <a:solidFill>
                  <a:srgbClr val="4B4B4B"/>
                </a:solidFill>
                <a:latin typeface="+mn-lt"/>
                <a:ea typeface="+mn-ea"/>
                <a:cs typeface="+mn-cs"/>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baseline="0">
                <a:solidFill>
                  <a:srgbClr val="4B4B4B"/>
                </a:solidFill>
                <a:latin typeface="+mn-lt"/>
                <a:ea typeface="+mn-ea"/>
                <a:cs typeface="+mn-cs"/>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9pPr>
          </a:lstStyle>
          <a:p>
            <a:pPr marL="465750" lvl="1" indent="-285750">
              <a:lnSpc>
                <a:spcPct val="100000"/>
              </a:lnSpc>
              <a:buFont typeface="Arial" panose="020B0604020202020204" pitchFamily="34" charset="0"/>
              <a:buChar char="•"/>
            </a:pPr>
            <a:r>
              <a:rPr lang="en-US" dirty="0"/>
              <a:t>Multi-level meta-regression </a:t>
            </a:r>
            <a:r>
              <a:rPr lang="en-US" sz="1000" dirty="0"/>
              <a:t>(Konstantopoulos, 2011)</a:t>
            </a:r>
          </a:p>
          <a:p>
            <a:pPr marL="465750" lvl="1" indent="-285750">
              <a:lnSpc>
                <a:spcPct val="100000"/>
              </a:lnSpc>
              <a:buFont typeface="Arial" panose="020B0604020202020204" pitchFamily="34" charset="0"/>
              <a:buChar char="•"/>
            </a:pPr>
            <a:r>
              <a:rPr lang="en-US" dirty="0"/>
              <a:t>Meta-analytical Structural Equation Modeling - OSMASEM </a:t>
            </a:r>
            <a:r>
              <a:rPr lang="en-US" sz="1000" dirty="0"/>
              <a:t>(Oort &amp; Jak, 2016)</a:t>
            </a:r>
          </a:p>
        </p:txBody>
      </p:sp>
      <p:sp>
        <p:nvSpPr>
          <p:cNvPr id="10" name="Rectangle 5">
            <a:extLst>
              <a:ext uri="{FF2B5EF4-FFF2-40B4-BE49-F238E27FC236}">
                <a16:creationId xmlns:a16="http://schemas.microsoft.com/office/drawing/2014/main" id="{768C135E-9F38-9E2A-596D-6C12863E4319}"/>
              </a:ext>
            </a:extLst>
          </p:cNvPr>
          <p:cNvSpPr>
            <a:spLocks noChangeArrowheads="1"/>
          </p:cNvSpPr>
          <p:nvPr/>
        </p:nvSpPr>
        <p:spPr bwMode="auto">
          <a:xfrm>
            <a:off x="289865" y="4915021"/>
            <a:ext cx="10944000" cy="360000"/>
          </a:xfrm>
          <a:prstGeom prst="rect">
            <a:avLst/>
          </a:prstGeom>
          <a:solidFill>
            <a:srgbClr val="122769"/>
          </a:solidFill>
          <a:ln w="12700" algn="ctr">
            <a:noFill/>
            <a:miter lim="800000"/>
            <a:headEnd/>
            <a:tailEnd/>
          </a:ln>
          <a:effectLst/>
        </p:spPr>
        <p:txBody>
          <a:bodyPr wrap="square" lIns="108000" tIns="72000" rIns="72000" bIns="72000" anchor="ctr">
            <a:noAutofit/>
          </a:bodyPr>
          <a:lstStyle/>
          <a:p>
            <a:pPr>
              <a:lnSpc>
                <a:spcPct val="104000"/>
              </a:lnSpc>
              <a:buClrTx/>
              <a:buSzTx/>
              <a:buFontTx/>
              <a:buNone/>
            </a:pPr>
            <a:r>
              <a:rPr lang="en-US" sz="1600" b="1" dirty="0" err="1">
                <a:solidFill>
                  <a:schemeClr val="bg1"/>
                </a:solidFill>
                <a:cs typeface="Arial"/>
              </a:rPr>
              <a:t>Methode</a:t>
            </a:r>
            <a:endParaRPr lang="en-US" sz="1600" b="1" dirty="0">
              <a:solidFill>
                <a:schemeClr val="bg1"/>
              </a:solidFill>
              <a:cs typeface="Arial"/>
            </a:endParaRPr>
          </a:p>
        </p:txBody>
      </p:sp>
    </p:spTree>
    <p:extLst>
      <p:ext uri="{BB962C8B-B14F-4D97-AF65-F5344CB8AC3E}">
        <p14:creationId xmlns:p14="http://schemas.microsoft.com/office/powerpoint/2010/main" val="22076497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A8F9D74-FB1F-BCE8-6756-FA75C10E26E8}"/>
              </a:ext>
            </a:extLst>
          </p:cNvPr>
          <p:cNvSpPr>
            <a:spLocks noGrp="1"/>
          </p:cNvSpPr>
          <p:nvPr>
            <p:ph type="body" sz="quarter" idx="10"/>
          </p:nvPr>
        </p:nvSpPr>
        <p:spPr/>
        <p:txBody>
          <a:bodyPr/>
          <a:lstStyle/>
          <a:p>
            <a:r>
              <a:rPr lang="en-US" dirty="0" err="1"/>
              <a:t>Ergebnisse</a:t>
            </a:r>
            <a:endParaRPr lang="en-US" dirty="0"/>
          </a:p>
          <a:p>
            <a:r>
              <a:rPr lang="en-US" dirty="0"/>
              <a:t>Haupt-</a:t>
            </a:r>
            <a:r>
              <a:rPr lang="en-US" dirty="0" err="1"/>
              <a:t>Effekt</a:t>
            </a:r>
            <a:r>
              <a:rPr lang="en-US" dirty="0"/>
              <a:t> &amp; Moderator-</a:t>
            </a:r>
            <a:r>
              <a:rPr lang="en-US" dirty="0" err="1"/>
              <a:t>Analyse</a:t>
            </a:r>
            <a:endParaRPr lang="de-DE" dirty="0"/>
          </a:p>
        </p:txBody>
      </p:sp>
      <p:sp>
        <p:nvSpPr>
          <p:cNvPr id="4" name="Fußzeilenplatzhalter 3">
            <a:extLst>
              <a:ext uri="{FF2B5EF4-FFF2-40B4-BE49-F238E27FC236}">
                <a16:creationId xmlns:a16="http://schemas.microsoft.com/office/drawing/2014/main" id="{07C2E285-1618-8370-9146-30114AD0DEA8}"/>
              </a:ext>
            </a:extLst>
          </p:cNvPr>
          <p:cNvSpPr>
            <a:spLocks noGrp="1"/>
          </p:cNvSpPr>
          <p:nvPr>
            <p:ph type="ftr" sz="quarter" idx="3"/>
          </p:nvPr>
        </p:nvSpPr>
        <p:spPr/>
        <p:txBody>
          <a:bodyPr/>
          <a:lstStyle/>
          <a:p>
            <a:r>
              <a:rPr lang="de-DE" dirty="0"/>
              <a:t>Artikel 1: Corporate Networks</a:t>
            </a:r>
          </a:p>
        </p:txBody>
      </p:sp>
      <p:sp>
        <p:nvSpPr>
          <p:cNvPr id="5" name="AutoShape 5">
            <a:extLst>
              <a:ext uri="{FF2B5EF4-FFF2-40B4-BE49-F238E27FC236}">
                <a16:creationId xmlns:a16="http://schemas.microsoft.com/office/drawing/2014/main" id="{B756BC74-0D41-ACCF-E156-FC0D7D9F5F93}"/>
              </a:ext>
            </a:extLst>
          </p:cNvPr>
          <p:cNvSpPr>
            <a:spLocks noChangeArrowheads="1"/>
          </p:cNvSpPr>
          <p:nvPr>
            <p:custDataLst>
              <p:tags r:id="rId1"/>
            </p:custDataLst>
          </p:nvPr>
        </p:nvSpPr>
        <p:spPr bwMode="gray">
          <a:xfrm>
            <a:off x="288926" y="1609200"/>
            <a:ext cx="1322703" cy="360000"/>
          </a:xfrm>
          <a:prstGeom prst="rect">
            <a:avLst/>
          </a:prstGeom>
          <a:solidFill>
            <a:srgbClr val="122769"/>
          </a:solidFill>
          <a:ln w="12700" algn="ctr">
            <a:noFill/>
            <a:miter lim="800000"/>
            <a:headEnd/>
            <a:tailEnd/>
          </a:ln>
          <a:effectLst/>
        </p:spPr>
        <p:txBody>
          <a:bodyPr wrap="square" lIns="108000" tIns="72000" rIns="72000" bIns="72000" anchor="ctr">
            <a:noAutofit/>
          </a:bodyPr>
          <a:lstStyle/>
          <a:p>
            <a:pPr>
              <a:lnSpc>
                <a:spcPct val="104000"/>
              </a:lnSpc>
            </a:pPr>
            <a:r>
              <a:rPr lang="en-US" sz="1600" b="1" dirty="0" err="1">
                <a:solidFill>
                  <a:schemeClr val="bg1"/>
                </a:solidFill>
                <a:cs typeface="Arial"/>
              </a:rPr>
              <a:t>Hypothese</a:t>
            </a:r>
            <a:endParaRPr lang="en-US" sz="1600" b="1" dirty="0">
              <a:solidFill>
                <a:schemeClr val="bg1"/>
              </a:solidFill>
              <a:cs typeface="Arial"/>
            </a:endParaRPr>
          </a:p>
        </p:txBody>
      </p:sp>
      <p:sp>
        <p:nvSpPr>
          <p:cNvPr id="6" name="AutoShape 5">
            <a:extLst>
              <a:ext uri="{FF2B5EF4-FFF2-40B4-BE49-F238E27FC236}">
                <a16:creationId xmlns:a16="http://schemas.microsoft.com/office/drawing/2014/main" id="{39121FB3-D3DD-8634-2378-3CB7C4A90E6E}"/>
              </a:ext>
            </a:extLst>
          </p:cNvPr>
          <p:cNvSpPr>
            <a:spLocks noChangeArrowheads="1"/>
          </p:cNvSpPr>
          <p:nvPr>
            <p:custDataLst>
              <p:tags r:id="rId2"/>
            </p:custDataLst>
          </p:nvPr>
        </p:nvSpPr>
        <p:spPr bwMode="gray">
          <a:xfrm>
            <a:off x="1760434" y="1609200"/>
            <a:ext cx="4918841" cy="360000"/>
          </a:xfrm>
          <a:prstGeom prst="rect">
            <a:avLst/>
          </a:prstGeom>
          <a:solidFill>
            <a:srgbClr val="122769"/>
          </a:solidFill>
          <a:ln w="12700" algn="ctr">
            <a:noFill/>
            <a:miter lim="800000"/>
            <a:headEnd/>
            <a:tailEnd/>
          </a:ln>
          <a:effectLst/>
        </p:spPr>
        <p:txBody>
          <a:bodyPr wrap="square" lIns="108000" tIns="72000" rIns="72000" bIns="72000" anchor="ctr">
            <a:noAutofit/>
          </a:bodyPr>
          <a:lstStyle/>
          <a:p>
            <a:pPr>
              <a:lnSpc>
                <a:spcPct val="104000"/>
              </a:lnSpc>
            </a:pPr>
            <a:r>
              <a:rPr lang="en-US" sz="1600" b="1" dirty="0">
                <a:solidFill>
                  <a:schemeClr val="bg1"/>
                </a:solidFill>
                <a:cs typeface="Arial"/>
              </a:rPr>
              <a:t>Variable</a:t>
            </a:r>
          </a:p>
        </p:txBody>
      </p:sp>
      <p:sp>
        <p:nvSpPr>
          <p:cNvPr id="7" name="AutoShape 5">
            <a:extLst>
              <a:ext uri="{FF2B5EF4-FFF2-40B4-BE49-F238E27FC236}">
                <a16:creationId xmlns:a16="http://schemas.microsoft.com/office/drawing/2014/main" id="{6F71D391-E195-4D0B-C119-AE4CFA936C18}"/>
              </a:ext>
            </a:extLst>
          </p:cNvPr>
          <p:cNvSpPr>
            <a:spLocks noChangeArrowheads="1"/>
          </p:cNvSpPr>
          <p:nvPr>
            <p:custDataLst>
              <p:tags r:id="rId3"/>
            </p:custDataLst>
          </p:nvPr>
        </p:nvSpPr>
        <p:spPr bwMode="gray">
          <a:xfrm>
            <a:off x="6769116" y="1609200"/>
            <a:ext cx="2182088" cy="360000"/>
          </a:xfrm>
          <a:prstGeom prst="rect">
            <a:avLst/>
          </a:prstGeom>
          <a:solidFill>
            <a:srgbClr val="122769"/>
          </a:solidFill>
          <a:ln w="12700" algn="ctr">
            <a:noFill/>
            <a:miter lim="800000"/>
            <a:headEnd/>
            <a:tailEnd/>
          </a:ln>
          <a:effectLst/>
        </p:spPr>
        <p:txBody>
          <a:bodyPr wrap="square" lIns="108000" tIns="72000" rIns="72000" bIns="72000" anchor="ctr">
            <a:noAutofit/>
          </a:bodyPr>
          <a:lstStyle/>
          <a:p>
            <a:pPr>
              <a:lnSpc>
                <a:spcPct val="104000"/>
              </a:lnSpc>
            </a:pPr>
            <a:r>
              <a:rPr lang="en-US" sz="1600" b="1" dirty="0" err="1">
                <a:solidFill>
                  <a:schemeClr val="bg1"/>
                </a:solidFill>
                <a:cs typeface="Arial"/>
              </a:rPr>
              <a:t>Effekt</a:t>
            </a:r>
            <a:endParaRPr lang="en-US" sz="1600" b="1" dirty="0">
              <a:solidFill>
                <a:schemeClr val="bg1"/>
              </a:solidFill>
              <a:cs typeface="Arial"/>
            </a:endParaRPr>
          </a:p>
        </p:txBody>
      </p:sp>
      <p:sp>
        <p:nvSpPr>
          <p:cNvPr id="8" name="AutoShape 5">
            <a:extLst>
              <a:ext uri="{FF2B5EF4-FFF2-40B4-BE49-F238E27FC236}">
                <a16:creationId xmlns:a16="http://schemas.microsoft.com/office/drawing/2014/main" id="{DF4B3FA2-88F2-027F-2991-FED2B2806AA0}"/>
              </a:ext>
            </a:extLst>
          </p:cNvPr>
          <p:cNvSpPr>
            <a:spLocks noChangeArrowheads="1"/>
          </p:cNvSpPr>
          <p:nvPr>
            <p:custDataLst>
              <p:tags r:id="rId4"/>
            </p:custDataLst>
          </p:nvPr>
        </p:nvSpPr>
        <p:spPr bwMode="gray">
          <a:xfrm>
            <a:off x="9048013" y="1609200"/>
            <a:ext cx="2182088" cy="360000"/>
          </a:xfrm>
          <a:prstGeom prst="rect">
            <a:avLst/>
          </a:prstGeom>
          <a:solidFill>
            <a:srgbClr val="122769"/>
          </a:solidFill>
          <a:ln w="12700" algn="ctr">
            <a:noFill/>
            <a:miter lim="800000"/>
            <a:headEnd/>
            <a:tailEnd/>
          </a:ln>
          <a:effectLst/>
        </p:spPr>
        <p:txBody>
          <a:bodyPr wrap="square" lIns="108000" tIns="72000" rIns="72000" bIns="72000" anchor="ctr">
            <a:noAutofit/>
          </a:bodyPr>
          <a:lstStyle/>
          <a:p>
            <a:pPr>
              <a:lnSpc>
                <a:spcPct val="104000"/>
              </a:lnSpc>
            </a:pPr>
            <a:r>
              <a:rPr lang="de-DE" sz="1600" b="1" dirty="0">
                <a:solidFill>
                  <a:schemeClr val="bg1"/>
                </a:solidFill>
                <a:cs typeface="Arial"/>
              </a:rPr>
              <a:t>Signifikanz</a:t>
            </a:r>
            <a:endParaRPr lang="en-US" sz="1600" b="1" dirty="0">
              <a:solidFill>
                <a:schemeClr val="bg1"/>
              </a:solidFill>
              <a:cs typeface="Arial"/>
            </a:endParaRPr>
          </a:p>
        </p:txBody>
      </p:sp>
      <p:sp>
        <p:nvSpPr>
          <p:cNvPr id="10" name="AutoShape 5">
            <a:extLst>
              <a:ext uri="{FF2B5EF4-FFF2-40B4-BE49-F238E27FC236}">
                <a16:creationId xmlns:a16="http://schemas.microsoft.com/office/drawing/2014/main" id="{FA01607C-C95A-C254-F5A4-66CEFB8DA488}"/>
              </a:ext>
            </a:extLst>
          </p:cNvPr>
          <p:cNvSpPr>
            <a:spLocks noChangeArrowheads="1"/>
          </p:cNvSpPr>
          <p:nvPr>
            <p:custDataLst>
              <p:tags r:id="rId5"/>
            </p:custDataLst>
          </p:nvPr>
        </p:nvSpPr>
        <p:spPr bwMode="gray">
          <a:xfrm>
            <a:off x="288926" y="2055969"/>
            <a:ext cx="1322703" cy="792009"/>
          </a:xfrm>
          <a:prstGeom prst="rect">
            <a:avLst/>
          </a:prstGeom>
          <a:solidFill>
            <a:schemeClr val="bg2">
              <a:lumMod val="20000"/>
              <a:lumOff val="80000"/>
            </a:schemeClr>
          </a:solidFill>
          <a:ln w="12700" algn="ctr">
            <a:solidFill>
              <a:schemeClr val="bg2">
                <a:lumMod val="20000"/>
                <a:lumOff val="80000"/>
              </a:schemeClr>
            </a:solidFill>
            <a:miter lim="800000"/>
            <a:headEnd/>
            <a:tailEnd/>
          </a:ln>
          <a:effectLst/>
        </p:spPr>
        <p:txBody>
          <a:bodyPr lIns="108000" tIns="72000" rIns="72000" bIns="72000" anchor="ctr">
            <a:noAutofit/>
          </a:bodyPr>
          <a:lstStyle/>
          <a:p>
            <a:pPr algn="ctr" defTabSz="783285" eaLnBrk="0" hangingPunct="0">
              <a:lnSpc>
                <a:spcPct val="104000"/>
              </a:lnSpc>
              <a:spcBef>
                <a:spcPct val="0"/>
              </a:spcBef>
            </a:pPr>
            <a:r>
              <a:rPr lang="en-US" sz="1600" b="1" dirty="0">
                <a:latin typeface="Arial"/>
                <a:ea typeface="Arial Unicode MS"/>
                <a:cs typeface="Arial"/>
              </a:rPr>
              <a:t>H1</a:t>
            </a:r>
          </a:p>
        </p:txBody>
      </p:sp>
      <p:sp>
        <p:nvSpPr>
          <p:cNvPr id="11" name="AutoShape 5">
            <a:extLst>
              <a:ext uri="{FF2B5EF4-FFF2-40B4-BE49-F238E27FC236}">
                <a16:creationId xmlns:a16="http://schemas.microsoft.com/office/drawing/2014/main" id="{EA0964E2-6E67-12C5-D35E-ED93D2B95011}"/>
              </a:ext>
            </a:extLst>
          </p:cNvPr>
          <p:cNvSpPr>
            <a:spLocks noChangeArrowheads="1"/>
          </p:cNvSpPr>
          <p:nvPr>
            <p:custDataLst>
              <p:tags r:id="rId6"/>
            </p:custDataLst>
          </p:nvPr>
        </p:nvSpPr>
        <p:spPr bwMode="gray">
          <a:xfrm>
            <a:off x="288926" y="2945507"/>
            <a:ext cx="1322703" cy="792009"/>
          </a:xfrm>
          <a:prstGeom prst="rect">
            <a:avLst/>
          </a:prstGeom>
          <a:solidFill>
            <a:schemeClr val="bg2">
              <a:lumMod val="20000"/>
              <a:lumOff val="80000"/>
            </a:schemeClr>
          </a:solidFill>
          <a:ln w="12700" algn="ctr">
            <a:solidFill>
              <a:schemeClr val="bg2">
                <a:lumMod val="20000"/>
                <a:lumOff val="80000"/>
              </a:schemeClr>
            </a:solidFill>
            <a:miter lim="800000"/>
            <a:headEnd/>
            <a:tailEnd/>
          </a:ln>
          <a:effectLst/>
        </p:spPr>
        <p:txBody>
          <a:bodyPr lIns="108000" tIns="72000" rIns="72000" bIns="72000" anchor="ctr">
            <a:noAutofit/>
          </a:bodyPr>
          <a:lstStyle/>
          <a:p>
            <a:pPr algn="ctr" defTabSz="783285" eaLnBrk="0" hangingPunct="0">
              <a:lnSpc>
                <a:spcPct val="104000"/>
              </a:lnSpc>
              <a:spcBef>
                <a:spcPct val="0"/>
              </a:spcBef>
            </a:pPr>
            <a:r>
              <a:rPr lang="en-US" sz="1600" b="1" dirty="0">
                <a:ea typeface="Arial Unicode MS"/>
                <a:cs typeface="Arial"/>
              </a:rPr>
              <a:t>H2a</a:t>
            </a:r>
            <a:endParaRPr lang="en-US" sz="1600" b="1" dirty="0">
              <a:latin typeface="Arial"/>
              <a:ea typeface="Arial Unicode MS"/>
              <a:cs typeface="Arial"/>
            </a:endParaRPr>
          </a:p>
        </p:txBody>
      </p:sp>
      <p:sp>
        <p:nvSpPr>
          <p:cNvPr id="12" name="AutoShape 5">
            <a:extLst>
              <a:ext uri="{FF2B5EF4-FFF2-40B4-BE49-F238E27FC236}">
                <a16:creationId xmlns:a16="http://schemas.microsoft.com/office/drawing/2014/main" id="{8CCC7522-95D3-7F43-AA58-BF600CABCB7D}"/>
              </a:ext>
            </a:extLst>
          </p:cNvPr>
          <p:cNvSpPr>
            <a:spLocks noChangeArrowheads="1"/>
          </p:cNvSpPr>
          <p:nvPr>
            <p:custDataLst>
              <p:tags r:id="rId7"/>
            </p:custDataLst>
          </p:nvPr>
        </p:nvSpPr>
        <p:spPr bwMode="gray">
          <a:xfrm>
            <a:off x="288926" y="3835044"/>
            <a:ext cx="1322703" cy="792009"/>
          </a:xfrm>
          <a:prstGeom prst="rect">
            <a:avLst/>
          </a:prstGeom>
          <a:solidFill>
            <a:schemeClr val="bg2">
              <a:lumMod val="20000"/>
              <a:lumOff val="80000"/>
            </a:schemeClr>
          </a:solidFill>
          <a:ln w="12700" algn="ctr">
            <a:solidFill>
              <a:schemeClr val="bg2">
                <a:lumMod val="20000"/>
                <a:lumOff val="80000"/>
              </a:schemeClr>
            </a:solidFill>
            <a:miter lim="800000"/>
            <a:headEnd/>
            <a:tailEnd/>
          </a:ln>
          <a:effectLst/>
        </p:spPr>
        <p:txBody>
          <a:bodyPr lIns="108000" tIns="72000" rIns="72000" bIns="72000" anchor="ctr">
            <a:noAutofit/>
          </a:bodyPr>
          <a:lstStyle/>
          <a:p>
            <a:pPr algn="ctr" defTabSz="783285" eaLnBrk="0" hangingPunct="0">
              <a:lnSpc>
                <a:spcPct val="104000"/>
              </a:lnSpc>
              <a:spcBef>
                <a:spcPct val="0"/>
              </a:spcBef>
            </a:pPr>
            <a:r>
              <a:rPr lang="en-US" sz="1600" b="1" dirty="0">
                <a:ea typeface="Arial Unicode MS"/>
                <a:cs typeface="Arial"/>
              </a:rPr>
              <a:t>H2b</a:t>
            </a:r>
            <a:endParaRPr lang="en-US" sz="1600" b="1" dirty="0">
              <a:latin typeface="Arial"/>
              <a:ea typeface="Arial Unicode MS"/>
              <a:cs typeface="Arial"/>
            </a:endParaRPr>
          </a:p>
        </p:txBody>
      </p:sp>
      <p:sp>
        <p:nvSpPr>
          <p:cNvPr id="13" name="AutoShape 5">
            <a:extLst>
              <a:ext uri="{FF2B5EF4-FFF2-40B4-BE49-F238E27FC236}">
                <a16:creationId xmlns:a16="http://schemas.microsoft.com/office/drawing/2014/main" id="{01B54214-52F8-69FD-227E-F665BBCA0BFC}"/>
              </a:ext>
            </a:extLst>
          </p:cNvPr>
          <p:cNvSpPr>
            <a:spLocks noChangeArrowheads="1"/>
          </p:cNvSpPr>
          <p:nvPr>
            <p:custDataLst>
              <p:tags r:id="rId8"/>
            </p:custDataLst>
          </p:nvPr>
        </p:nvSpPr>
        <p:spPr bwMode="gray">
          <a:xfrm>
            <a:off x="288926" y="4724583"/>
            <a:ext cx="1322703" cy="792009"/>
          </a:xfrm>
          <a:prstGeom prst="rect">
            <a:avLst/>
          </a:prstGeom>
          <a:solidFill>
            <a:schemeClr val="bg2">
              <a:lumMod val="20000"/>
              <a:lumOff val="80000"/>
            </a:schemeClr>
          </a:solidFill>
          <a:ln w="12700" algn="ctr">
            <a:solidFill>
              <a:schemeClr val="bg2">
                <a:lumMod val="20000"/>
                <a:lumOff val="80000"/>
              </a:schemeClr>
            </a:solidFill>
            <a:miter lim="800000"/>
            <a:headEnd/>
            <a:tailEnd/>
          </a:ln>
          <a:effectLst/>
        </p:spPr>
        <p:txBody>
          <a:bodyPr lIns="108000" tIns="72000" rIns="72000" bIns="72000" anchor="ctr">
            <a:noAutofit/>
          </a:bodyPr>
          <a:lstStyle/>
          <a:p>
            <a:pPr algn="ctr" defTabSz="783285" eaLnBrk="0" hangingPunct="0">
              <a:lnSpc>
                <a:spcPct val="104000"/>
              </a:lnSpc>
              <a:spcBef>
                <a:spcPct val="0"/>
              </a:spcBef>
            </a:pPr>
            <a:r>
              <a:rPr lang="en-US" sz="1600" b="1" dirty="0">
                <a:ea typeface="Arial Unicode MS"/>
                <a:cs typeface="Arial"/>
              </a:rPr>
              <a:t>H2c</a:t>
            </a:r>
            <a:endParaRPr lang="en-US" sz="1600" b="1" dirty="0">
              <a:latin typeface="Arial"/>
              <a:ea typeface="Arial Unicode MS"/>
              <a:cs typeface="Arial"/>
            </a:endParaRPr>
          </a:p>
        </p:txBody>
      </p:sp>
      <p:sp>
        <p:nvSpPr>
          <p:cNvPr id="14" name="AutoShape 5">
            <a:extLst>
              <a:ext uri="{FF2B5EF4-FFF2-40B4-BE49-F238E27FC236}">
                <a16:creationId xmlns:a16="http://schemas.microsoft.com/office/drawing/2014/main" id="{0D3B02D6-5126-9566-41D3-75C9F87272BB}"/>
              </a:ext>
            </a:extLst>
          </p:cNvPr>
          <p:cNvSpPr>
            <a:spLocks noChangeArrowheads="1"/>
          </p:cNvSpPr>
          <p:nvPr>
            <p:custDataLst>
              <p:tags r:id="rId9"/>
            </p:custDataLst>
          </p:nvPr>
        </p:nvSpPr>
        <p:spPr bwMode="gray">
          <a:xfrm>
            <a:off x="1760220" y="2045684"/>
            <a:ext cx="9472929" cy="792009"/>
          </a:xfrm>
          <a:prstGeom prst="rect">
            <a:avLst/>
          </a:prstGeom>
          <a:solidFill>
            <a:schemeClr val="bg1"/>
          </a:solidFill>
          <a:ln w="19050" algn="ctr">
            <a:solidFill>
              <a:schemeClr val="bg2"/>
            </a:solidFill>
            <a:miter lim="800000"/>
            <a:headEnd/>
            <a:tailEnd/>
          </a:ln>
          <a:effectLst/>
        </p:spPr>
        <p:txBody>
          <a:bodyPr lIns="108000" tIns="72000" rIns="72000" bIns="72000" anchor="ctr">
            <a:noAutofit/>
          </a:bodyPr>
          <a:lstStyle/>
          <a:p>
            <a:pPr algn="ctr" defTabSz="783285" eaLnBrk="0" hangingPunct="0">
              <a:lnSpc>
                <a:spcPct val="85000"/>
              </a:lnSpc>
              <a:spcBef>
                <a:spcPct val="20000"/>
              </a:spcBef>
            </a:pPr>
            <a:endParaRPr lang="en-US" sz="1600">
              <a:solidFill>
                <a:schemeClr val="tx2"/>
              </a:solidFill>
              <a:latin typeface="Arial"/>
              <a:ea typeface="Arial Unicode MS"/>
              <a:cs typeface="Arial"/>
            </a:endParaRPr>
          </a:p>
        </p:txBody>
      </p:sp>
      <p:sp>
        <p:nvSpPr>
          <p:cNvPr id="15" name="Rectangle 21">
            <a:extLst>
              <a:ext uri="{FF2B5EF4-FFF2-40B4-BE49-F238E27FC236}">
                <a16:creationId xmlns:a16="http://schemas.microsoft.com/office/drawing/2014/main" id="{193F3F71-A1F9-339E-1172-C1C057D06B8F}"/>
              </a:ext>
            </a:extLst>
          </p:cNvPr>
          <p:cNvSpPr>
            <a:spLocks noChangeArrowheads="1"/>
          </p:cNvSpPr>
          <p:nvPr/>
        </p:nvSpPr>
        <p:spPr bwMode="gray">
          <a:xfrm>
            <a:off x="9048013" y="2048058"/>
            <a:ext cx="2182088" cy="792009"/>
          </a:xfrm>
          <a:prstGeom prst="rect">
            <a:avLst/>
          </a:prstGeom>
          <a:noFill/>
          <a:ln w="9525" algn="ctr">
            <a:noFill/>
            <a:miter lim="800000"/>
            <a:headEnd/>
            <a:tailEnd/>
          </a:ln>
        </p:spPr>
        <p:txBody>
          <a:bodyPr lIns="108000" tIns="72000" rIns="72000" bIns="72000" anchor="ctr">
            <a:noAutofit/>
          </a:bodyPr>
          <a:lstStyle/>
          <a:p>
            <a:pPr algn="ctr" defTabSz="829361">
              <a:lnSpc>
                <a:spcPct val="104000"/>
              </a:lnSpc>
              <a:spcBef>
                <a:spcPts val="272"/>
              </a:spcBef>
            </a:pPr>
            <a:r>
              <a:rPr lang="en-US" sz="1600" i="1" dirty="0">
                <a:solidFill>
                  <a:srgbClr val="4B4B4B"/>
                </a:solidFill>
                <a:cs typeface="Arial"/>
              </a:rPr>
              <a:t>p</a:t>
            </a:r>
            <a:r>
              <a:rPr lang="en-US" sz="1600" dirty="0">
                <a:solidFill>
                  <a:srgbClr val="4B4B4B"/>
                </a:solidFill>
                <a:cs typeface="Arial"/>
              </a:rPr>
              <a:t> ≤ .001</a:t>
            </a:r>
            <a:endParaRPr lang="en-US" sz="1600" dirty="0">
              <a:solidFill>
                <a:schemeClr val="tx2"/>
              </a:solidFill>
              <a:cs typeface="Arial"/>
            </a:endParaRPr>
          </a:p>
        </p:txBody>
      </p:sp>
      <p:sp>
        <p:nvSpPr>
          <p:cNvPr id="16" name="Rectangle 21">
            <a:extLst>
              <a:ext uri="{FF2B5EF4-FFF2-40B4-BE49-F238E27FC236}">
                <a16:creationId xmlns:a16="http://schemas.microsoft.com/office/drawing/2014/main" id="{D5DD0B5A-227A-672B-C0C7-3717DA2A6618}"/>
              </a:ext>
            </a:extLst>
          </p:cNvPr>
          <p:cNvSpPr>
            <a:spLocks noChangeArrowheads="1"/>
          </p:cNvSpPr>
          <p:nvPr/>
        </p:nvSpPr>
        <p:spPr bwMode="gray">
          <a:xfrm>
            <a:off x="1771650" y="2048058"/>
            <a:ext cx="4903470" cy="792009"/>
          </a:xfrm>
          <a:prstGeom prst="rect">
            <a:avLst/>
          </a:prstGeom>
          <a:noFill/>
          <a:ln w="9525" algn="ctr">
            <a:noFill/>
            <a:miter lim="800000"/>
            <a:headEnd/>
            <a:tailEnd/>
          </a:ln>
        </p:spPr>
        <p:txBody>
          <a:bodyPr lIns="108000" tIns="72000" rIns="72000" bIns="72000" anchor="ctr">
            <a:noAutofit/>
          </a:bodyPr>
          <a:lstStyle/>
          <a:p>
            <a:pPr defTabSz="829361">
              <a:lnSpc>
                <a:spcPct val="104000"/>
              </a:lnSpc>
              <a:spcBef>
                <a:spcPts val="272"/>
              </a:spcBef>
            </a:pPr>
            <a:r>
              <a:rPr lang="en-US" sz="1600" dirty="0">
                <a:solidFill>
                  <a:srgbClr val="4B4B4B"/>
                </a:solidFill>
              </a:rPr>
              <a:t>Main effect</a:t>
            </a:r>
          </a:p>
        </p:txBody>
      </p:sp>
      <p:sp>
        <p:nvSpPr>
          <p:cNvPr id="17" name="Rectangle 21">
            <a:extLst>
              <a:ext uri="{FF2B5EF4-FFF2-40B4-BE49-F238E27FC236}">
                <a16:creationId xmlns:a16="http://schemas.microsoft.com/office/drawing/2014/main" id="{C18B41E0-22A2-E496-D62C-6DD10CEFC31C}"/>
              </a:ext>
            </a:extLst>
          </p:cNvPr>
          <p:cNvSpPr>
            <a:spLocks noChangeArrowheads="1"/>
          </p:cNvSpPr>
          <p:nvPr/>
        </p:nvSpPr>
        <p:spPr bwMode="gray">
          <a:xfrm>
            <a:off x="6769116" y="2048058"/>
            <a:ext cx="2182088" cy="792009"/>
          </a:xfrm>
          <a:prstGeom prst="rect">
            <a:avLst/>
          </a:prstGeom>
          <a:noFill/>
          <a:ln w="9525" algn="ctr">
            <a:noFill/>
            <a:miter lim="800000"/>
            <a:headEnd/>
            <a:tailEnd/>
          </a:ln>
        </p:spPr>
        <p:txBody>
          <a:bodyPr lIns="108000" tIns="72000" rIns="72000" bIns="72000" anchor="ctr">
            <a:noAutofit/>
          </a:bodyPr>
          <a:lstStyle/>
          <a:p>
            <a:pPr algn="ctr" defTabSz="829361">
              <a:lnSpc>
                <a:spcPct val="104000"/>
              </a:lnSpc>
              <a:spcBef>
                <a:spcPts val="272"/>
              </a:spcBef>
            </a:pPr>
            <a:r>
              <a:rPr lang="en-US" sz="1600" b="1" dirty="0">
                <a:solidFill>
                  <a:schemeClr val="accent3"/>
                </a:solidFill>
              </a:rPr>
              <a:t>+</a:t>
            </a:r>
            <a:endParaRPr lang="en-US" sz="1600" b="1" dirty="0">
              <a:solidFill>
                <a:schemeClr val="accent3"/>
              </a:solidFill>
              <a:latin typeface="Arial"/>
              <a:cs typeface="Arial"/>
            </a:endParaRPr>
          </a:p>
        </p:txBody>
      </p:sp>
      <p:sp>
        <p:nvSpPr>
          <p:cNvPr id="18" name="AutoShape 5">
            <a:extLst>
              <a:ext uri="{FF2B5EF4-FFF2-40B4-BE49-F238E27FC236}">
                <a16:creationId xmlns:a16="http://schemas.microsoft.com/office/drawing/2014/main" id="{B688359B-1DB4-B229-9F48-7C06C6369701}"/>
              </a:ext>
            </a:extLst>
          </p:cNvPr>
          <p:cNvSpPr>
            <a:spLocks noChangeArrowheads="1"/>
          </p:cNvSpPr>
          <p:nvPr>
            <p:custDataLst>
              <p:tags r:id="rId10"/>
            </p:custDataLst>
          </p:nvPr>
        </p:nvSpPr>
        <p:spPr bwMode="gray">
          <a:xfrm>
            <a:off x="1760220" y="2945507"/>
            <a:ext cx="9472929" cy="792009"/>
          </a:xfrm>
          <a:prstGeom prst="rect">
            <a:avLst/>
          </a:prstGeom>
          <a:solidFill>
            <a:schemeClr val="bg1"/>
          </a:solidFill>
          <a:ln w="19050" algn="ctr">
            <a:solidFill>
              <a:schemeClr val="bg2"/>
            </a:solidFill>
            <a:miter lim="800000"/>
            <a:headEnd/>
            <a:tailEnd/>
          </a:ln>
          <a:effectLst/>
        </p:spPr>
        <p:txBody>
          <a:bodyPr lIns="108000" tIns="72000" rIns="72000" bIns="72000" anchor="ctr">
            <a:noAutofit/>
          </a:bodyPr>
          <a:lstStyle/>
          <a:p>
            <a:pPr algn="ctr" defTabSz="783285" eaLnBrk="0" hangingPunct="0">
              <a:lnSpc>
                <a:spcPct val="85000"/>
              </a:lnSpc>
              <a:spcBef>
                <a:spcPct val="20000"/>
              </a:spcBef>
            </a:pPr>
            <a:endParaRPr lang="en-US" sz="1600">
              <a:solidFill>
                <a:schemeClr val="tx2"/>
              </a:solidFill>
              <a:latin typeface="Arial"/>
              <a:ea typeface="Arial Unicode MS"/>
              <a:cs typeface="Arial"/>
            </a:endParaRPr>
          </a:p>
        </p:txBody>
      </p:sp>
      <p:sp>
        <p:nvSpPr>
          <p:cNvPr id="19" name="Rectangle 21">
            <a:extLst>
              <a:ext uri="{FF2B5EF4-FFF2-40B4-BE49-F238E27FC236}">
                <a16:creationId xmlns:a16="http://schemas.microsoft.com/office/drawing/2014/main" id="{6D498CBC-4CBE-B601-4827-B5321BF80677}"/>
              </a:ext>
            </a:extLst>
          </p:cNvPr>
          <p:cNvSpPr>
            <a:spLocks noChangeArrowheads="1"/>
          </p:cNvSpPr>
          <p:nvPr/>
        </p:nvSpPr>
        <p:spPr bwMode="gray">
          <a:xfrm>
            <a:off x="9048013" y="2945507"/>
            <a:ext cx="2182088" cy="792009"/>
          </a:xfrm>
          <a:prstGeom prst="rect">
            <a:avLst/>
          </a:prstGeom>
          <a:noFill/>
          <a:ln w="9525" algn="ctr">
            <a:noFill/>
            <a:miter lim="800000"/>
            <a:headEnd/>
            <a:tailEnd/>
          </a:ln>
        </p:spPr>
        <p:txBody>
          <a:bodyPr lIns="108000" tIns="72000" rIns="72000" bIns="72000" anchor="ctr">
            <a:noAutofit/>
          </a:bodyPr>
          <a:lstStyle/>
          <a:p>
            <a:pPr algn="ctr" defTabSz="829361">
              <a:lnSpc>
                <a:spcPct val="104000"/>
              </a:lnSpc>
              <a:spcBef>
                <a:spcPts val="272"/>
              </a:spcBef>
            </a:pPr>
            <a:r>
              <a:rPr lang="en-US" sz="1600" i="1" dirty="0">
                <a:solidFill>
                  <a:srgbClr val="4B4B4B"/>
                </a:solidFill>
                <a:cs typeface="Arial"/>
              </a:rPr>
              <a:t>p</a:t>
            </a:r>
            <a:r>
              <a:rPr lang="en-US" sz="1600" dirty="0">
                <a:solidFill>
                  <a:srgbClr val="4B4B4B"/>
                </a:solidFill>
                <a:cs typeface="Arial"/>
              </a:rPr>
              <a:t> ≤ .001</a:t>
            </a:r>
            <a:endParaRPr lang="en-US" sz="1600" dirty="0">
              <a:solidFill>
                <a:schemeClr val="tx2"/>
              </a:solidFill>
              <a:cs typeface="Arial"/>
            </a:endParaRPr>
          </a:p>
        </p:txBody>
      </p:sp>
      <p:sp>
        <p:nvSpPr>
          <p:cNvPr id="20" name="Rectangle 21">
            <a:extLst>
              <a:ext uri="{FF2B5EF4-FFF2-40B4-BE49-F238E27FC236}">
                <a16:creationId xmlns:a16="http://schemas.microsoft.com/office/drawing/2014/main" id="{723B8E9B-110B-7216-FE7B-E558D0B61C54}"/>
              </a:ext>
            </a:extLst>
          </p:cNvPr>
          <p:cNvSpPr>
            <a:spLocks noChangeArrowheads="1"/>
          </p:cNvSpPr>
          <p:nvPr/>
        </p:nvSpPr>
        <p:spPr bwMode="gray">
          <a:xfrm>
            <a:off x="1771650" y="2945507"/>
            <a:ext cx="4903470" cy="792009"/>
          </a:xfrm>
          <a:prstGeom prst="rect">
            <a:avLst/>
          </a:prstGeom>
          <a:noFill/>
          <a:ln w="9525" algn="ctr">
            <a:noFill/>
            <a:miter lim="800000"/>
            <a:headEnd/>
            <a:tailEnd/>
          </a:ln>
        </p:spPr>
        <p:txBody>
          <a:bodyPr lIns="108000" tIns="72000" rIns="72000" bIns="72000" anchor="ctr">
            <a:noAutofit/>
          </a:bodyPr>
          <a:lstStyle/>
          <a:p>
            <a:pPr defTabSz="829361">
              <a:lnSpc>
                <a:spcPct val="104000"/>
              </a:lnSpc>
              <a:spcBef>
                <a:spcPts val="272"/>
              </a:spcBef>
            </a:pPr>
            <a:r>
              <a:rPr lang="en-US" sz="1600" dirty="0">
                <a:solidFill>
                  <a:srgbClr val="4B4B4B"/>
                </a:solidFill>
              </a:rPr>
              <a:t>CEO power</a:t>
            </a:r>
            <a:endParaRPr lang="en-US" sz="1600" dirty="0">
              <a:solidFill>
                <a:schemeClr val="tx2"/>
              </a:solidFill>
              <a:latin typeface="Arial"/>
              <a:cs typeface="Arial"/>
            </a:endParaRPr>
          </a:p>
        </p:txBody>
      </p:sp>
      <p:sp>
        <p:nvSpPr>
          <p:cNvPr id="21" name="Rectangle 21">
            <a:extLst>
              <a:ext uri="{FF2B5EF4-FFF2-40B4-BE49-F238E27FC236}">
                <a16:creationId xmlns:a16="http://schemas.microsoft.com/office/drawing/2014/main" id="{F632E6A1-8343-C77F-3D4E-2CA3662DF318}"/>
              </a:ext>
            </a:extLst>
          </p:cNvPr>
          <p:cNvSpPr>
            <a:spLocks noChangeArrowheads="1"/>
          </p:cNvSpPr>
          <p:nvPr/>
        </p:nvSpPr>
        <p:spPr bwMode="gray">
          <a:xfrm>
            <a:off x="6769116" y="2945507"/>
            <a:ext cx="2182088" cy="792009"/>
          </a:xfrm>
          <a:prstGeom prst="rect">
            <a:avLst/>
          </a:prstGeom>
          <a:noFill/>
          <a:ln w="9525" algn="ctr">
            <a:noFill/>
            <a:miter lim="800000"/>
            <a:headEnd/>
            <a:tailEnd/>
          </a:ln>
        </p:spPr>
        <p:txBody>
          <a:bodyPr lIns="108000" tIns="72000" rIns="72000" bIns="72000" anchor="ctr">
            <a:noAutofit/>
          </a:bodyPr>
          <a:lstStyle/>
          <a:p>
            <a:pPr algn="ctr" defTabSz="829361">
              <a:lnSpc>
                <a:spcPct val="104000"/>
              </a:lnSpc>
              <a:spcBef>
                <a:spcPts val="272"/>
              </a:spcBef>
            </a:pPr>
            <a:r>
              <a:rPr lang="en-US" sz="1600" b="1" dirty="0">
                <a:solidFill>
                  <a:srgbClr val="C00000"/>
                </a:solidFill>
              </a:rPr>
              <a:t>-</a:t>
            </a:r>
            <a:endParaRPr lang="en-US" sz="1600" b="1" dirty="0">
              <a:solidFill>
                <a:srgbClr val="C00000"/>
              </a:solidFill>
              <a:latin typeface="Arial"/>
              <a:cs typeface="Arial"/>
            </a:endParaRPr>
          </a:p>
        </p:txBody>
      </p:sp>
      <p:sp>
        <p:nvSpPr>
          <p:cNvPr id="22" name="AutoShape 5">
            <a:extLst>
              <a:ext uri="{FF2B5EF4-FFF2-40B4-BE49-F238E27FC236}">
                <a16:creationId xmlns:a16="http://schemas.microsoft.com/office/drawing/2014/main" id="{91133066-367C-3527-08AF-E033A09B581F}"/>
              </a:ext>
            </a:extLst>
          </p:cNvPr>
          <p:cNvSpPr>
            <a:spLocks noChangeArrowheads="1"/>
          </p:cNvSpPr>
          <p:nvPr>
            <p:custDataLst>
              <p:tags r:id="rId11"/>
            </p:custDataLst>
          </p:nvPr>
        </p:nvSpPr>
        <p:spPr bwMode="gray">
          <a:xfrm>
            <a:off x="1760220" y="3835044"/>
            <a:ext cx="9472929" cy="792009"/>
          </a:xfrm>
          <a:prstGeom prst="rect">
            <a:avLst/>
          </a:prstGeom>
          <a:solidFill>
            <a:schemeClr val="bg1"/>
          </a:solidFill>
          <a:ln w="19050" algn="ctr">
            <a:solidFill>
              <a:schemeClr val="bg2"/>
            </a:solidFill>
            <a:miter lim="800000"/>
            <a:headEnd/>
            <a:tailEnd/>
          </a:ln>
          <a:effectLst/>
        </p:spPr>
        <p:txBody>
          <a:bodyPr lIns="108000" tIns="72000" rIns="72000" bIns="72000" anchor="ctr">
            <a:noAutofit/>
          </a:bodyPr>
          <a:lstStyle/>
          <a:p>
            <a:pPr algn="ctr" defTabSz="783285" eaLnBrk="0" hangingPunct="0">
              <a:lnSpc>
                <a:spcPct val="85000"/>
              </a:lnSpc>
              <a:spcBef>
                <a:spcPct val="20000"/>
              </a:spcBef>
            </a:pPr>
            <a:endParaRPr lang="en-US" sz="1600" dirty="0">
              <a:solidFill>
                <a:schemeClr val="tx2"/>
              </a:solidFill>
              <a:latin typeface="Arial"/>
              <a:ea typeface="Arial Unicode MS"/>
              <a:cs typeface="Arial"/>
            </a:endParaRPr>
          </a:p>
        </p:txBody>
      </p:sp>
      <p:sp>
        <p:nvSpPr>
          <p:cNvPr id="23" name="Rectangle 21">
            <a:extLst>
              <a:ext uri="{FF2B5EF4-FFF2-40B4-BE49-F238E27FC236}">
                <a16:creationId xmlns:a16="http://schemas.microsoft.com/office/drawing/2014/main" id="{798CCD76-1315-48EC-7C0E-636ABF20732F}"/>
              </a:ext>
            </a:extLst>
          </p:cNvPr>
          <p:cNvSpPr>
            <a:spLocks noChangeArrowheads="1"/>
          </p:cNvSpPr>
          <p:nvPr/>
        </p:nvSpPr>
        <p:spPr bwMode="gray">
          <a:xfrm>
            <a:off x="9048013" y="3835044"/>
            <a:ext cx="2182088" cy="792009"/>
          </a:xfrm>
          <a:prstGeom prst="rect">
            <a:avLst/>
          </a:prstGeom>
          <a:noFill/>
          <a:ln w="9525" algn="ctr">
            <a:noFill/>
            <a:miter lim="800000"/>
            <a:headEnd/>
            <a:tailEnd/>
          </a:ln>
        </p:spPr>
        <p:txBody>
          <a:bodyPr lIns="108000" tIns="72000" rIns="72000" bIns="72000" anchor="ctr">
            <a:noAutofit/>
          </a:bodyPr>
          <a:lstStyle/>
          <a:p>
            <a:pPr algn="ctr" defTabSz="829361">
              <a:lnSpc>
                <a:spcPct val="104000"/>
              </a:lnSpc>
              <a:spcBef>
                <a:spcPts val="272"/>
              </a:spcBef>
            </a:pPr>
            <a:r>
              <a:rPr lang="en-US" sz="1600" i="1" dirty="0">
                <a:solidFill>
                  <a:srgbClr val="4B4B4B"/>
                </a:solidFill>
                <a:cs typeface="Arial"/>
              </a:rPr>
              <a:t>p</a:t>
            </a:r>
            <a:r>
              <a:rPr lang="en-US" sz="1600" dirty="0">
                <a:solidFill>
                  <a:srgbClr val="4B4B4B"/>
                </a:solidFill>
                <a:cs typeface="Arial"/>
              </a:rPr>
              <a:t> ≤ .001</a:t>
            </a:r>
            <a:endParaRPr lang="en-US" sz="1600" dirty="0">
              <a:solidFill>
                <a:schemeClr val="tx2"/>
              </a:solidFill>
              <a:cs typeface="Arial"/>
            </a:endParaRPr>
          </a:p>
        </p:txBody>
      </p:sp>
      <p:sp>
        <p:nvSpPr>
          <p:cNvPr id="24" name="Rectangle 21">
            <a:extLst>
              <a:ext uri="{FF2B5EF4-FFF2-40B4-BE49-F238E27FC236}">
                <a16:creationId xmlns:a16="http://schemas.microsoft.com/office/drawing/2014/main" id="{2C0768B9-4A93-12DE-FC21-8E3722F751BA}"/>
              </a:ext>
            </a:extLst>
          </p:cNvPr>
          <p:cNvSpPr>
            <a:spLocks noChangeArrowheads="1"/>
          </p:cNvSpPr>
          <p:nvPr/>
        </p:nvSpPr>
        <p:spPr bwMode="gray">
          <a:xfrm>
            <a:off x="1771650" y="3835044"/>
            <a:ext cx="4903470" cy="792009"/>
          </a:xfrm>
          <a:prstGeom prst="rect">
            <a:avLst/>
          </a:prstGeom>
          <a:noFill/>
          <a:ln w="9525" algn="ctr">
            <a:noFill/>
            <a:miter lim="800000"/>
            <a:headEnd/>
            <a:tailEnd/>
          </a:ln>
        </p:spPr>
        <p:txBody>
          <a:bodyPr lIns="108000" tIns="72000" rIns="72000" bIns="72000" anchor="ctr">
            <a:noAutofit/>
          </a:bodyPr>
          <a:lstStyle/>
          <a:p>
            <a:pPr defTabSz="829361">
              <a:lnSpc>
                <a:spcPct val="104000"/>
              </a:lnSpc>
              <a:spcBef>
                <a:spcPts val="272"/>
              </a:spcBef>
            </a:pPr>
            <a:r>
              <a:rPr lang="en-US" sz="1600" dirty="0">
                <a:solidFill>
                  <a:srgbClr val="4B4B4B"/>
                </a:solidFill>
              </a:rPr>
              <a:t>Formal Institutional Environment</a:t>
            </a:r>
            <a:endParaRPr lang="en-US" sz="1600" dirty="0">
              <a:solidFill>
                <a:schemeClr val="tx2"/>
              </a:solidFill>
              <a:latin typeface="Arial"/>
              <a:cs typeface="Arial"/>
            </a:endParaRPr>
          </a:p>
        </p:txBody>
      </p:sp>
      <p:sp>
        <p:nvSpPr>
          <p:cNvPr id="25" name="Rectangle 21">
            <a:extLst>
              <a:ext uri="{FF2B5EF4-FFF2-40B4-BE49-F238E27FC236}">
                <a16:creationId xmlns:a16="http://schemas.microsoft.com/office/drawing/2014/main" id="{B0DD98B9-9243-CB7F-C428-04DF0EDADA4B}"/>
              </a:ext>
            </a:extLst>
          </p:cNvPr>
          <p:cNvSpPr>
            <a:spLocks noChangeArrowheads="1"/>
          </p:cNvSpPr>
          <p:nvPr/>
        </p:nvSpPr>
        <p:spPr bwMode="gray">
          <a:xfrm>
            <a:off x="6769116" y="3835044"/>
            <a:ext cx="2182088" cy="792009"/>
          </a:xfrm>
          <a:prstGeom prst="rect">
            <a:avLst/>
          </a:prstGeom>
          <a:noFill/>
          <a:ln w="9525" algn="ctr">
            <a:noFill/>
            <a:miter lim="800000"/>
            <a:headEnd/>
            <a:tailEnd/>
          </a:ln>
        </p:spPr>
        <p:txBody>
          <a:bodyPr lIns="108000" tIns="72000" rIns="72000" bIns="72000" anchor="ctr">
            <a:noAutofit/>
          </a:bodyPr>
          <a:lstStyle/>
          <a:p>
            <a:pPr algn="ctr" defTabSz="829361">
              <a:lnSpc>
                <a:spcPct val="104000"/>
              </a:lnSpc>
              <a:spcBef>
                <a:spcPts val="272"/>
              </a:spcBef>
            </a:pPr>
            <a:r>
              <a:rPr lang="en-US" sz="1600" b="1" dirty="0">
                <a:solidFill>
                  <a:schemeClr val="accent3"/>
                </a:solidFill>
              </a:rPr>
              <a:t>+</a:t>
            </a:r>
            <a:endParaRPr lang="en-US" sz="1600" b="1" dirty="0">
              <a:solidFill>
                <a:schemeClr val="accent3"/>
              </a:solidFill>
              <a:latin typeface="Arial"/>
              <a:cs typeface="Arial"/>
            </a:endParaRPr>
          </a:p>
        </p:txBody>
      </p:sp>
      <p:sp>
        <p:nvSpPr>
          <p:cNvPr id="26" name="AutoShape 5">
            <a:extLst>
              <a:ext uri="{FF2B5EF4-FFF2-40B4-BE49-F238E27FC236}">
                <a16:creationId xmlns:a16="http://schemas.microsoft.com/office/drawing/2014/main" id="{41D7D042-6ECD-4E8C-C89C-ED7ACD171A93}"/>
              </a:ext>
            </a:extLst>
          </p:cNvPr>
          <p:cNvSpPr>
            <a:spLocks noChangeArrowheads="1"/>
          </p:cNvSpPr>
          <p:nvPr>
            <p:custDataLst>
              <p:tags r:id="rId12"/>
            </p:custDataLst>
          </p:nvPr>
        </p:nvSpPr>
        <p:spPr bwMode="gray">
          <a:xfrm>
            <a:off x="1760220" y="4724583"/>
            <a:ext cx="9472929" cy="792009"/>
          </a:xfrm>
          <a:prstGeom prst="rect">
            <a:avLst/>
          </a:prstGeom>
          <a:solidFill>
            <a:schemeClr val="bg1"/>
          </a:solidFill>
          <a:ln w="19050" algn="ctr">
            <a:solidFill>
              <a:schemeClr val="bg2"/>
            </a:solidFill>
            <a:miter lim="800000"/>
            <a:headEnd/>
            <a:tailEnd/>
          </a:ln>
          <a:effectLst/>
        </p:spPr>
        <p:txBody>
          <a:bodyPr lIns="108000" tIns="72000" rIns="72000" bIns="72000" anchor="ctr">
            <a:noAutofit/>
          </a:bodyPr>
          <a:lstStyle/>
          <a:p>
            <a:pPr algn="ctr" defTabSz="783285" eaLnBrk="0" hangingPunct="0">
              <a:lnSpc>
                <a:spcPct val="85000"/>
              </a:lnSpc>
              <a:spcBef>
                <a:spcPct val="20000"/>
              </a:spcBef>
            </a:pPr>
            <a:endParaRPr lang="en-US" sz="1600">
              <a:solidFill>
                <a:schemeClr val="tx2"/>
              </a:solidFill>
              <a:latin typeface="Arial"/>
              <a:ea typeface="Arial Unicode MS"/>
              <a:cs typeface="Arial"/>
            </a:endParaRPr>
          </a:p>
        </p:txBody>
      </p:sp>
      <p:sp>
        <p:nvSpPr>
          <p:cNvPr id="27" name="Rectangle 21">
            <a:extLst>
              <a:ext uri="{FF2B5EF4-FFF2-40B4-BE49-F238E27FC236}">
                <a16:creationId xmlns:a16="http://schemas.microsoft.com/office/drawing/2014/main" id="{E963CB11-AB5C-1971-3797-71C26EB4FCC6}"/>
              </a:ext>
            </a:extLst>
          </p:cNvPr>
          <p:cNvSpPr>
            <a:spLocks noChangeArrowheads="1"/>
          </p:cNvSpPr>
          <p:nvPr/>
        </p:nvSpPr>
        <p:spPr bwMode="gray">
          <a:xfrm>
            <a:off x="9048013" y="4724583"/>
            <a:ext cx="2182088" cy="792009"/>
          </a:xfrm>
          <a:prstGeom prst="rect">
            <a:avLst/>
          </a:prstGeom>
          <a:noFill/>
          <a:ln w="9525" algn="ctr">
            <a:noFill/>
            <a:miter lim="800000"/>
            <a:headEnd/>
            <a:tailEnd/>
          </a:ln>
        </p:spPr>
        <p:txBody>
          <a:bodyPr lIns="108000" tIns="72000" rIns="72000" bIns="72000" anchor="ctr">
            <a:noAutofit/>
          </a:bodyPr>
          <a:lstStyle/>
          <a:p>
            <a:pPr algn="ctr" defTabSz="829361">
              <a:lnSpc>
                <a:spcPct val="104000"/>
              </a:lnSpc>
              <a:spcBef>
                <a:spcPts val="272"/>
              </a:spcBef>
            </a:pPr>
            <a:r>
              <a:rPr lang="en-US" sz="1600" i="1" dirty="0">
                <a:solidFill>
                  <a:srgbClr val="4B4B4B"/>
                </a:solidFill>
                <a:cs typeface="Arial"/>
              </a:rPr>
              <a:t>p</a:t>
            </a:r>
            <a:r>
              <a:rPr lang="en-US" sz="1600" dirty="0">
                <a:solidFill>
                  <a:srgbClr val="4B4B4B"/>
                </a:solidFill>
                <a:cs typeface="Arial"/>
              </a:rPr>
              <a:t> ≤ .05</a:t>
            </a:r>
            <a:endParaRPr lang="en-US" sz="1600" dirty="0">
              <a:solidFill>
                <a:schemeClr val="tx2"/>
              </a:solidFill>
              <a:cs typeface="Arial"/>
            </a:endParaRPr>
          </a:p>
        </p:txBody>
      </p:sp>
      <p:sp>
        <p:nvSpPr>
          <p:cNvPr id="28" name="Rectangle 21">
            <a:extLst>
              <a:ext uri="{FF2B5EF4-FFF2-40B4-BE49-F238E27FC236}">
                <a16:creationId xmlns:a16="http://schemas.microsoft.com/office/drawing/2014/main" id="{3F37E644-3185-957A-65E9-75382958EB39}"/>
              </a:ext>
            </a:extLst>
          </p:cNvPr>
          <p:cNvSpPr>
            <a:spLocks noChangeArrowheads="1"/>
          </p:cNvSpPr>
          <p:nvPr/>
        </p:nvSpPr>
        <p:spPr bwMode="gray">
          <a:xfrm>
            <a:off x="1771650" y="4724583"/>
            <a:ext cx="4903470" cy="792009"/>
          </a:xfrm>
          <a:prstGeom prst="rect">
            <a:avLst/>
          </a:prstGeom>
          <a:noFill/>
          <a:ln w="9525" algn="ctr">
            <a:noFill/>
            <a:miter lim="800000"/>
            <a:headEnd/>
            <a:tailEnd/>
          </a:ln>
        </p:spPr>
        <p:txBody>
          <a:bodyPr lIns="108000" tIns="72000" rIns="72000" bIns="72000" anchor="ctr">
            <a:noAutofit/>
          </a:bodyPr>
          <a:lstStyle/>
          <a:p>
            <a:pPr defTabSz="829361">
              <a:lnSpc>
                <a:spcPct val="104000"/>
              </a:lnSpc>
              <a:spcBef>
                <a:spcPts val="272"/>
              </a:spcBef>
            </a:pPr>
            <a:r>
              <a:rPr lang="en-US" sz="1600" dirty="0">
                <a:solidFill>
                  <a:srgbClr val="4B4B4B"/>
                </a:solidFill>
              </a:rPr>
              <a:t>Informal Institutional Environment</a:t>
            </a:r>
            <a:endParaRPr lang="en-US" sz="1600" dirty="0">
              <a:solidFill>
                <a:schemeClr val="tx2"/>
              </a:solidFill>
              <a:cs typeface="Arial"/>
            </a:endParaRPr>
          </a:p>
        </p:txBody>
      </p:sp>
      <p:sp>
        <p:nvSpPr>
          <p:cNvPr id="29" name="Rectangle 21">
            <a:extLst>
              <a:ext uri="{FF2B5EF4-FFF2-40B4-BE49-F238E27FC236}">
                <a16:creationId xmlns:a16="http://schemas.microsoft.com/office/drawing/2014/main" id="{2B29A3D9-3560-EB28-C671-3BEA6ACCADF4}"/>
              </a:ext>
            </a:extLst>
          </p:cNvPr>
          <p:cNvSpPr>
            <a:spLocks noChangeArrowheads="1"/>
          </p:cNvSpPr>
          <p:nvPr/>
        </p:nvSpPr>
        <p:spPr bwMode="gray">
          <a:xfrm>
            <a:off x="6769116" y="4724583"/>
            <a:ext cx="2182088" cy="792009"/>
          </a:xfrm>
          <a:prstGeom prst="rect">
            <a:avLst/>
          </a:prstGeom>
          <a:noFill/>
          <a:ln w="9525" algn="ctr">
            <a:noFill/>
            <a:miter lim="800000"/>
            <a:headEnd/>
            <a:tailEnd/>
          </a:ln>
        </p:spPr>
        <p:txBody>
          <a:bodyPr lIns="108000" tIns="72000" rIns="72000" bIns="72000" anchor="ctr">
            <a:noAutofit/>
          </a:bodyPr>
          <a:lstStyle/>
          <a:p>
            <a:pPr algn="ctr" defTabSz="829361">
              <a:lnSpc>
                <a:spcPct val="104000"/>
              </a:lnSpc>
              <a:spcBef>
                <a:spcPts val="272"/>
              </a:spcBef>
            </a:pPr>
            <a:r>
              <a:rPr lang="en-US" sz="1600" b="1" dirty="0">
                <a:solidFill>
                  <a:schemeClr val="accent3"/>
                </a:solidFill>
              </a:rPr>
              <a:t>+</a:t>
            </a:r>
            <a:endParaRPr lang="en-US" sz="1600" b="1" dirty="0">
              <a:solidFill>
                <a:schemeClr val="accent3"/>
              </a:solidFill>
              <a:latin typeface="Arial"/>
              <a:cs typeface="Arial"/>
            </a:endParaRPr>
          </a:p>
        </p:txBody>
      </p:sp>
      <p:sp>
        <p:nvSpPr>
          <p:cNvPr id="3" name="Rechteck 2">
            <a:extLst>
              <a:ext uri="{FF2B5EF4-FFF2-40B4-BE49-F238E27FC236}">
                <a16:creationId xmlns:a16="http://schemas.microsoft.com/office/drawing/2014/main" id="{B466881E-BDA8-921B-6752-EE9F8C7B7D9C}"/>
              </a:ext>
            </a:extLst>
          </p:cNvPr>
          <p:cNvSpPr/>
          <p:nvPr/>
        </p:nvSpPr>
        <p:spPr>
          <a:xfrm>
            <a:off x="3764625" y="2183271"/>
            <a:ext cx="3573780" cy="23164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4668376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7A8F9D74-FB1F-BCE8-6756-FA75C10E26E8}"/>
              </a:ext>
            </a:extLst>
          </p:cNvPr>
          <p:cNvSpPr>
            <a:spLocks noGrp="1"/>
          </p:cNvSpPr>
          <p:nvPr>
            <p:ph type="body" sz="quarter" idx="10"/>
          </p:nvPr>
        </p:nvSpPr>
        <p:spPr/>
        <p:txBody>
          <a:bodyPr/>
          <a:lstStyle/>
          <a:p>
            <a:r>
              <a:rPr lang="en-US" dirty="0" err="1"/>
              <a:t>Ergebnisse</a:t>
            </a:r>
            <a:endParaRPr lang="en-US" dirty="0"/>
          </a:p>
          <a:p>
            <a:r>
              <a:rPr lang="en-US" dirty="0"/>
              <a:t>Mediator-</a:t>
            </a:r>
            <a:r>
              <a:rPr lang="en-US" dirty="0" err="1"/>
              <a:t>Analyse</a:t>
            </a:r>
            <a:endParaRPr lang="de-DE" dirty="0"/>
          </a:p>
        </p:txBody>
      </p:sp>
      <p:sp>
        <p:nvSpPr>
          <p:cNvPr id="4" name="Fußzeilenplatzhalter 3">
            <a:extLst>
              <a:ext uri="{FF2B5EF4-FFF2-40B4-BE49-F238E27FC236}">
                <a16:creationId xmlns:a16="http://schemas.microsoft.com/office/drawing/2014/main" id="{07C2E285-1618-8370-9146-30114AD0DEA8}"/>
              </a:ext>
            </a:extLst>
          </p:cNvPr>
          <p:cNvSpPr>
            <a:spLocks noGrp="1"/>
          </p:cNvSpPr>
          <p:nvPr>
            <p:ph type="ftr" sz="quarter" idx="3"/>
          </p:nvPr>
        </p:nvSpPr>
        <p:spPr/>
        <p:txBody>
          <a:bodyPr/>
          <a:lstStyle/>
          <a:p>
            <a:r>
              <a:rPr lang="de-DE" dirty="0"/>
              <a:t>Artikel 1: Corporate Networks</a:t>
            </a:r>
          </a:p>
        </p:txBody>
      </p:sp>
      <p:sp>
        <p:nvSpPr>
          <p:cNvPr id="5" name="AutoShape 5">
            <a:extLst>
              <a:ext uri="{FF2B5EF4-FFF2-40B4-BE49-F238E27FC236}">
                <a16:creationId xmlns:a16="http://schemas.microsoft.com/office/drawing/2014/main" id="{B756BC74-0D41-ACCF-E156-FC0D7D9F5F93}"/>
              </a:ext>
            </a:extLst>
          </p:cNvPr>
          <p:cNvSpPr>
            <a:spLocks noChangeArrowheads="1"/>
          </p:cNvSpPr>
          <p:nvPr>
            <p:custDataLst>
              <p:tags r:id="rId1"/>
            </p:custDataLst>
          </p:nvPr>
        </p:nvSpPr>
        <p:spPr bwMode="gray">
          <a:xfrm>
            <a:off x="288926" y="1609200"/>
            <a:ext cx="1322703" cy="360000"/>
          </a:xfrm>
          <a:prstGeom prst="rect">
            <a:avLst/>
          </a:prstGeom>
          <a:solidFill>
            <a:srgbClr val="122769"/>
          </a:solidFill>
          <a:ln w="12700" algn="ctr">
            <a:noFill/>
            <a:miter lim="800000"/>
            <a:headEnd/>
            <a:tailEnd/>
          </a:ln>
          <a:effectLst/>
        </p:spPr>
        <p:txBody>
          <a:bodyPr wrap="square" lIns="108000" tIns="72000" rIns="72000" bIns="72000" anchor="ctr">
            <a:noAutofit/>
          </a:bodyPr>
          <a:lstStyle/>
          <a:p>
            <a:pPr>
              <a:lnSpc>
                <a:spcPct val="104000"/>
              </a:lnSpc>
            </a:pPr>
            <a:r>
              <a:rPr lang="en-US" sz="1600" b="1" dirty="0" err="1">
                <a:solidFill>
                  <a:schemeClr val="bg1"/>
                </a:solidFill>
                <a:cs typeface="Arial"/>
              </a:rPr>
              <a:t>Hypothese</a:t>
            </a:r>
            <a:endParaRPr lang="en-US" sz="1600" b="1" dirty="0">
              <a:solidFill>
                <a:schemeClr val="bg1"/>
              </a:solidFill>
              <a:cs typeface="Arial"/>
            </a:endParaRPr>
          </a:p>
        </p:txBody>
      </p:sp>
      <p:sp>
        <p:nvSpPr>
          <p:cNvPr id="6" name="AutoShape 5">
            <a:extLst>
              <a:ext uri="{FF2B5EF4-FFF2-40B4-BE49-F238E27FC236}">
                <a16:creationId xmlns:a16="http://schemas.microsoft.com/office/drawing/2014/main" id="{39121FB3-D3DD-8634-2378-3CB7C4A90E6E}"/>
              </a:ext>
            </a:extLst>
          </p:cNvPr>
          <p:cNvSpPr>
            <a:spLocks noChangeArrowheads="1"/>
          </p:cNvSpPr>
          <p:nvPr>
            <p:custDataLst>
              <p:tags r:id="rId2"/>
            </p:custDataLst>
          </p:nvPr>
        </p:nvSpPr>
        <p:spPr bwMode="gray">
          <a:xfrm>
            <a:off x="1760434" y="1609200"/>
            <a:ext cx="6504971" cy="360000"/>
          </a:xfrm>
          <a:prstGeom prst="rect">
            <a:avLst/>
          </a:prstGeom>
          <a:solidFill>
            <a:srgbClr val="122769"/>
          </a:solidFill>
          <a:ln w="12700" algn="ctr">
            <a:noFill/>
            <a:miter lim="800000"/>
            <a:headEnd/>
            <a:tailEnd/>
          </a:ln>
          <a:effectLst/>
        </p:spPr>
        <p:txBody>
          <a:bodyPr wrap="square" lIns="108000" tIns="72000" rIns="72000" bIns="72000" anchor="ctr">
            <a:noAutofit/>
          </a:bodyPr>
          <a:lstStyle/>
          <a:p>
            <a:pPr>
              <a:lnSpc>
                <a:spcPct val="104000"/>
              </a:lnSpc>
            </a:pPr>
            <a:r>
              <a:rPr lang="en-US" sz="1600" b="1" dirty="0" err="1">
                <a:solidFill>
                  <a:schemeClr val="bg1"/>
                </a:solidFill>
                <a:cs typeface="Arial"/>
              </a:rPr>
              <a:t>Pfad</a:t>
            </a:r>
            <a:endParaRPr lang="en-US" sz="1600" b="1" dirty="0">
              <a:solidFill>
                <a:schemeClr val="bg1"/>
              </a:solidFill>
              <a:cs typeface="Arial"/>
            </a:endParaRPr>
          </a:p>
        </p:txBody>
      </p:sp>
      <p:sp>
        <p:nvSpPr>
          <p:cNvPr id="7" name="AutoShape 5">
            <a:extLst>
              <a:ext uri="{FF2B5EF4-FFF2-40B4-BE49-F238E27FC236}">
                <a16:creationId xmlns:a16="http://schemas.microsoft.com/office/drawing/2014/main" id="{6F71D391-E195-4D0B-C119-AE4CFA936C18}"/>
              </a:ext>
            </a:extLst>
          </p:cNvPr>
          <p:cNvSpPr>
            <a:spLocks noChangeArrowheads="1"/>
          </p:cNvSpPr>
          <p:nvPr>
            <p:custDataLst>
              <p:tags r:id="rId3"/>
            </p:custDataLst>
          </p:nvPr>
        </p:nvSpPr>
        <p:spPr bwMode="gray">
          <a:xfrm>
            <a:off x="8375904" y="1609200"/>
            <a:ext cx="1416548" cy="360000"/>
          </a:xfrm>
          <a:prstGeom prst="rect">
            <a:avLst/>
          </a:prstGeom>
          <a:solidFill>
            <a:srgbClr val="122769"/>
          </a:solidFill>
          <a:ln w="12700" algn="ctr">
            <a:noFill/>
            <a:miter lim="800000"/>
            <a:headEnd/>
            <a:tailEnd/>
          </a:ln>
          <a:effectLst/>
        </p:spPr>
        <p:txBody>
          <a:bodyPr wrap="square" lIns="108000" tIns="72000" rIns="72000" bIns="72000" anchor="ctr">
            <a:noAutofit/>
          </a:bodyPr>
          <a:lstStyle/>
          <a:p>
            <a:pPr>
              <a:lnSpc>
                <a:spcPct val="104000"/>
              </a:lnSpc>
            </a:pPr>
            <a:r>
              <a:rPr lang="en-US" sz="1600" b="1" dirty="0" err="1">
                <a:solidFill>
                  <a:schemeClr val="bg1"/>
                </a:solidFill>
                <a:cs typeface="Arial"/>
              </a:rPr>
              <a:t>Effekt</a:t>
            </a:r>
            <a:endParaRPr lang="en-US" sz="1600" b="1" dirty="0">
              <a:solidFill>
                <a:schemeClr val="bg1"/>
              </a:solidFill>
              <a:cs typeface="Arial"/>
            </a:endParaRPr>
          </a:p>
        </p:txBody>
      </p:sp>
      <p:sp>
        <p:nvSpPr>
          <p:cNvPr id="8" name="AutoShape 5">
            <a:extLst>
              <a:ext uri="{FF2B5EF4-FFF2-40B4-BE49-F238E27FC236}">
                <a16:creationId xmlns:a16="http://schemas.microsoft.com/office/drawing/2014/main" id="{DF4B3FA2-88F2-027F-2991-FED2B2806AA0}"/>
              </a:ext>
            </a:extLst>
          </p:cNvPr>
          <p:cNvSpPr>
            <a:spLocks noChangeArrowheads="1"/>
          </p:cNvSpPr>
          <p:nvPr>
            <p:custDataLst>
              <p:tags r:id="rId4"/>
            </p:custDataLst>
          </p:nvPr>
        </p:nvSpPr>
        <p:spPr bwMode="gray">
          <a:xfrm>
            <a:off x="9902951" y="1609200"/>
            <a:ext cx="1327149" cy="360000"/>
          </a:xfrm>
          <a:prstGeom prst="rect">
            <a:avLst/>
          </a:prstGeom>
          <a:solidFill>
            <a:srgbClr val="122769"/>
          </a:solidFill>
          <a:ln w="12700" algn="ctr">
            <a:noFill/>
            <a:miter lim="800000"/>
            <a:headEnd/>
            <a:tailEnd/>
          </a:ln>
          <a:effectLst/>
        </p:spPr>
        <p:txBody>
          <a:bodyPr wrap="square" lIns="108000" tIns="72000" rIns="72000" bIns="72000" anchor="ctr">
            <a:noAutofit/>
          </a:bodyPr>
          <a:lstStyle/>
          <a:p>
            <a:pPr>
              <a:lnSpc>
                <a:spcPct val="104000"/>
              </a:lnSpc>
            </a:pPr>
            <a:r>
              <a:rPr lang="de-DE" sz="1600" b="1" dirty="0">
                <a:solidFill>
                  <a:schemeClr val="bg1"/>
                </a:solidFill>
                <a:cs typeface="Arial"/>
              </a:rPr>
              <a:t>Signifikanz</a:t>
            </a:r>
            <a:endParaRPr lang="en-US" sz="1600" b="1" dirty="0">
              <a:solidFill>
                <a:schemeClr val="bg1"/>
              </a:solidFill>
              <a:cs typeface="Arial"/>
            </a:endParaRPr>
          </a:p>
        </p:txBody>
      </p:sp>
      <p:sp>
        <p:nvSpPr>
          <p:cNvPr id="3" name="AutoShape 5">
            <a:extLst>
              <a:ext uri="{FF2B5EF4-FFF2-40B4-BE49-F238E27FC236}">
                <a16:creationId xmlns:a16="http://schemas.microsoft.com/office/drawing/2014/main" id="{271604D1-DB20-975B-76B3-A4582D6552DC}"/>
              </a:ext>
            </a:extLst>
          </p:cNvPr>
          <p:cNvSpPr>
            <a:spLocks noChangeArrowheads="1"/>
          </p:cNvSpPr>
          <p:nvPr>
            <p:custDataLst>
              <p:tags r:id="rId5"/>
            </p:custDataLst>
          </p:nvPr>
        </p:nvSpPr>
        <p:spPr bwMode="gray">
          <a:xfrm>
            <a:off x="288926" y="4316606"/>
            <a:ext cx="1322703" cy="1014151"/>
          </a:xfrm>
          <a:prstGeom prst="rect">
            <a:avLst/>
          </a:prstGeom>
          <a:solidFill>
            <a:schemeClr val="bg2">
              <a:lumMod val="20000"/>
              <a:lumOff val="80000"/>
            </a:schemeClr>
          </a:solidFill>
          <a:ln w="12700" algn="ctr">
            <a:solidFill>
              <a:schemeClr val="bg2">
                <a:lumMod val="20000"/>
                <a:lumOff val="80000"/>
              </a:schemeClr>
            </a:solidFill>
            <a:miter lim="800000"/>
            <a:headEnd/>
            <a:tailEnd/>
          </a:ln>
          <a:effectLst/>
        </p:spPr>
        <p:txBody>
          <a:bodyPr lIns="108000" tIns="72000" rIns="72000" bIns="72000" anchor="ctr">
            <a:noAutofit/>
          </a:bodyPr>
          <a:lstStyle/>
          <a:p>
            <a:pPr algn="ctr" defTabSz="783285" eaLnBrk="0" hangingPunct="0">
              <a:lnSpc>
                <a:spcPct val="104000"/>
              </a:lnSpc>
              <a:spcBef>
                <a:spcPct val="0"/>
              </a:spcBef>
            </a:pPr>
            <a:r>
              <a:rPr lang="en-US" sz="1600" b="1" dirty="0">
                <a:ea typeface="Arial Unicode MS"/>
                <a:cs typeface="Arial"/>
              </a:rPr>
              <a:t>H5</a:t>
            </a:r>
            <a:endParaRPr lang="en-US" sz="1600" b="1" dirty="0">
              <a:latin typeface="Arial"/>
              <a:ea typeface="Arial Unicode MS"/>
              <a:cs typeface="Arial"/>
            </a:endParaRPr>
          </a:p>
        </p:txBody>
      </p:sp>
      <p:sp>
        <p:nvSpPr>
          <p:cNvPr id="9" name="AutoShape 5">
            <a:extLst>
              <a:ext uri="{FF2B5EF4-FFF2-40B4-BE49-F238E27FC236}">
                <a16:creationId xmlns:a16="http://schemas.microsoft.com/office/drawing/2014/main" id="{2EF1AC3E-E086-44D8-68D4-C3D2955AEA89}"/>
              </a:ext>
            </a:extLst>
          </p:cNvPr>
          <p:cNvSpPr>
            <a:spLocks noChangeArrowheads="1"/>
          </p:cNvSpPr>
          <p:nvPr>
            <p:custDataLst>
              <p:tags r:id="rId6"/>
            </p:custDataLst>
          </p:nvPr>
        </p:nvSpPr>
        <p:spPr bwMode="gray">
          <a:xfrm>
            <a:off x="1760220" y="2045684"/>
            <a:ext cx="9472929" cy="457124"/>
          </a:xfrm>
          <a:prstGeom prst="rect">
            <a:avLst/>
          </a:prstGeom>
          <a:solidFill>
            <a:schemeClr val="bg1"/>
          </a:solidFill>
          <a:ln w="19050" algn="ctr">
            <a:solidFill>
              <a:schemeClr val="bg2"/>
            </a:solidFill>
            <a:miter lim="800000"/>
            <a:headEnd/>
            <a:tailEnd/>
          </a:ln>
          <a:effectLst/>
        </p:spPr>
        <p:txBody>
          <a:bodyPr lIns="108000" tIns="72000" rIns="72000" bIns="72000" anchor="ctr">
            <a:noAutofit/>
          </a:bodyPr>
          <a:lstStyle/>
          <a:p>
            <a:pPr algn="ctr" defTabSz="783285" eaLnBrk="0" hangingPunct="0">
              <a:lnSpc>
                <a:spcPct val="85000"/>
              </a:lnSpc>
              <a:spcBef>
                <a:spcPct val="20000"/>
              </a:spcBef>
            </a:pPr>
            <a:endParaRPr lang="en-US" sz="1600">
              <a:solidFill>
                <a:schemeClr val="tx2"/>
              </a:solidFill>
              <a:latin typeface="Arial"/>
              <a:ea typeface="Arial Unicode MS"/>
              <a:cs typeface="Arial"/>
            </a:endParaRPr>
          </a:p>
        </p:txBody>
      </p:sp>
      <p:sp>
        <p:nvSpPr>
          <p:cNvPr id="30" name="Rectangle 21">
            <a:extLst>
              <a:ext uri="{FF2B5EF4-FFF2-40B4-BE49-F238E27FC236}">
                <a16:creationId xmlns:a16="http://schemas.microsoft.com/office/drawing/2014/main" id="{8D50101C-8AB6-5D83-7318-981BCD1B7A09}"/>
              </a:ext>
            </a:extLst>
          </p:cNvPr>
          <p:cNvSpPr>
            <a:spLocks noChangeArrowheads="1"/>
          </p:cNvSpPr>
          <p:nvPr/>
        </p:nvSpPr>
        <p:spPr bwMode="gray">
          <a:xfrm>
            <a:off x="10166464" y="2047054"/>
            <a:ext cx="1063635" cy="457124"/>
          </a:xfrm>
          <a:prstGeom prst="rect">
            <a:avLst/>
          </a:prstGeom>
          <a:noFill/>
          <a:ln w="9525" algn="ctr">
            <a:noFill/>
            <a:miter lim="800000"/>
            <a:headEnd/>
            <a:tailEnd/>
          </a:ln>
        </p:spPr>
        <p:txBody>
          <a:bodyPr lIns="108000" tIns="72000" rIns="72000" bIns="72000" anchor="ctr">
            <a:noAutofit/>
          </a:bodyPr>
          <a:lstStyle/>
          <a:p>
            <a:pPr defTabSz="829361">
              <a:lnSpc>
                <a:spcPct val="104000"/>
              </a:lnSpc>
              <a:spcBef>
                <a:spcPts val="272"/>
              </a:spcBef>
            </a:pPr>
            <a:r>
              <a:rPr lang="en-US" sz="1600" i="1" dirty="0">
                <a:solidFill>
                  <a:srgbClr val="4B4B4B"/>
                </a:solidFill>
                <a:cs typeface="Arial"/>
              </a:rPr>
              <a:t>p</a:t>
            </a:r>
            <a:r>
              <a:rPr lang="en-US" sz="1600" dirty="0">
                <a:solidFill>
                  <a:srgbClr val="4B4B4B"/>
                </a:solidFill>
                <a:cs typeface="Arial"/>
              </a:rPr>
              <a:t> ≤ .01</a:t>
            </a:r>
            <a:endParaRPr lang="en-US" sz="1600" dirty="0">
              <a:solidFill>
                <a:schemeClr val="tx2"/>
              </a:solidFill>
              <a:cs typeface="Arial"/>
            </a:endParaRPr>
          </a:p>
        </p:txBody>
      </p:sp>
      <p:sp>
        <p:nvSpPr>
          <p:cNvPr id="31" name="Rectangle 21">
            <a:extLst>
              <a:ext uri="{FF2B5EF4-FFF2-40B4-BE49-F238E27FC236}">
                <a16:creationId xmlns:a16="http://schemas.microsoft.com/office/drawing/2014/main" id="{12DE34BE-D41A-A41B-28CA-C7A33ACFEC83}"/>
              </a:ext>
            </a:extLst>
          </p:cNvPr>
          <p:cNvSpPr>
            <a:spLocks noChangeArrowheads="1"/>
          </p:cNvSpPr>
          <p:nvPr/>
        </p:nvSpPr>
        <p:spPr bwMode="gray">
          <a:xfrm>
            <a:off x="1729033" y="2047054"/>
            <a:ext cx="3467862" cy="457124"/>
          </a:xfrm>
          <a:prstGeom prst="rect">
            <a:avLst/>
          </a:prstGeom>
          <a:noFill/>
          <a:ln w="9525" algn="ctr">
            <a:noFill/>
            <a:miter lim="800000"/>
            <a:headEnd/>
            <a:tailEnd/>
          </a:ln>
        </p:spPr>
        <p:txBody>
          <a:bodyPr lIns="108000" tIns="72000" rIns="72000" bIns="72000" anchor="ctr">
            <a:noAutofit/>
          </a:bodyPr>
          <a:lstStyle/>
          <a:p>
            <a:pPr defTabSz="829361">
              <a:lnSpc>
                <a:spcPct val="104000"/>
              </a:lnSpc>
              <a:spcBef>
                <a:spcPts val="272"/>
              </a:spcBef>
            </a:pPr>
            <a:r>
              <a:rPr lang="en-US" sz="1600" dirty="0">
                <a:solidFill>
                  <a:srgbClr val="4B4B4B"/>
                </a:solidFill>
              </a:rPr>
              <a:t>Board interlocks</a:t>
            </a:r>
          </a:p>
        </p:txBody>
      </p:sp>
      <p:sp>
        <p:nvSpPr>
          <p:cNvPr id="32" name="Rectangle 21">
            <a:extLst>
              <a:ext uri="{FF2B5EF4-FFF2-40B4-BE49-F238E27FC236}">
                <a16:creationId xmlns:a16="http://schemas.microsoft.com/office/drawing/2014/main" id="{A2DCF605-D2BC-E5EC-D756-901CD2DE1746}"/>
              </a:ext>
            </a:extLst>
          </p:cNvPr>
          <p:cNvSpPr>
            <a:spLocks noChangeArrowheads="1"/>
          </p:cNvSpPr>
          <p:nvPr/>
        </p:nvSpPr>
        <p:spPr bwMode="gray">
          <a:xfrm>
            <a:off x="8375904" y="2047054"/>
            <a:ext cx="1416548" cy="457124"/>
          </a:xfrm>
          <a:prstGeom prst="rect">
            <a:avLst/>
          </a:prstGeom>
          <a:noFill/>
          <a:ln w="9525" algn="ctr">
            <a:noFill/>
            <a:miter lim="800000"/>
            <a:headEnd/>
            <a:tailEnd/>
          </a:ln>
        </p:spPr>
        <p:txBody>
          <a:bodyPr lIns="108000" tIns="72000" rIns="72000" bIns="72000" anchor="ctr">
            <a:noAutofit/>
          </a:bodyPr>
          <a:lstStyle/>
          <a:p>
            <a:pPr algn="ctr" defTabSz="829361">
              <a:lnSpc>
                <a:spcPct val="104000"/>
              </a:lnSpc>
              <a:spcBef>
                <a:spcPts val="272"/>
              </a:spcBef>
            </a:pPr>
            <a:r>
              <a:rPr lang="en-US" sz="1600" b="1">
                <a:solidFill>
                  <a:schemeClr val="accent3"/>
                </a:solidFill>
              </a:rPr>
              <a:t>+</a:t>
            </a:r>
            <a:endParaRPr lang="en-US" sz="1600" b="1">
              <a:solidFill>
                <a:schemeClr val="accent3"/>
              </a:solidFill>
              <a:latin typeface="Arial"/>
              <a:cs typeface="Arial"/>
            </a:endParaRPr>
          </a:p>
        </p:txBody>
      </p:sp>
      <p:sp>
        <p:nvSpPr>
          <p:cNvPr id="33" name="AutoShape 5">
            <a:extLst>
              <a:ext uri="{FF2B5EF4-FFF2-40B4-BE49-F238E27FC236}">
                <a16:creationId xmlns:a16="http://schemas.microsoft.com/office/drawing/2014/main" id="{9A7632F7-DCA7-90A9-415F-43F1FC4827A2}"/>
              </a:ext>
            </a:extLst>
          </p:cNvPr>
          <p:cNvSpPr>
            <a:spLocks noChangeArrowheads="1"/>
          </p:cNvSpPr>
          <p:nvPr>
            <p:custDataLst>
              <p:tags r:id="rId7"/>
            </p:custDataLst>
          </p:nvPr>
        </p:nvSpPr>
        <p:spPr bwMode="gray">
          <a:xfrm>
            <a:off x="1760220" y="2614216"/>
            <a:ext cx="9472929" cy="457124"/>
          </a:xfrm>
          <a:prstGeom prst="rect">
            <a:avLst/>
          </a:prstGeom>
          <a:solidFill>
            <a:schemeClr val="bg1"/>
          </a:solidFill>
          <a:ln w="19050" algn="ctr">
            <a:solidFill>
              <a:schemeClr val="bg2"/>
            </a:solidFill>
            <a:miter lim="800000"/>
            <a:headEnd/>
            <a:tailEnd/>
          </a:ln>
          <a:effectLst/>
        </p:spPr>
        <p:txBody>
          <a:bodyPr lIns="108000" tIns="72000" rIns="72000" bIns="72000" anchor="ctr">
            <a:noAutofit/>
          </a:bodyPr>
          <a:lstStyle/>
          <a:p>
            <a:pPr algn="ctr" defTabSz="783285" eaLnBrk="0" hangingPunct="0">
              <a:lnSpc>
                <a:spcPct val="85000"/>
              </a:lnSpc>
              <a:spcBef>
                <a:spcPct val="20000"/>
              </a:spcBef>
            </a:pPr>
            <a:endParaRPr lang="en-US" sz="1600">
              <a:solidFill>
                <a:schemeClr val="tx2"/>
              </a:solidFill>
              <a:latin typeface="Arial"/>
              <a:ea typeface="Arial Unicode MS"/>
              <a:cs typeface="Arial"/>
            </a:endParaRPr>
          </a:p>
        </p:txBody>
      </p:sp>
      <p:sp>
        <p:nvSpPr>
          <p:cNvPr id="34" name="Rectangle 21">
            <a:extLst>
              <a:ext uri="{FF2B5EF4-FFF2-40B4-BE49-F238E27FC236}">
                <a16:creationId xmlns:a16="http://schemas.microsoft.com/office/drawing/2014/main" id="{498D0C24-EE63-AC94-50D2-B4653AE98FE5}"/>
              </a:ext>
            </a:extLst>
          </p:cNvPr>
          <p:cNvSpPr>
            <a:spLocks noChangeArrowheads="1"/>
          </p:cNvSpPr>
          <p:nvPr/>
        </p:nvSpPr>
        <p:spPr bwMode="gray">
          <a:xfrm>
            <a:off x="9902952" y="2616955"/>
            <a:ext cx="1327148" cy="457124"/>
          </a:xfrm>
          <a:prstGeom prst="rect">
            <a:avLst/>
          </a:prstGeom>
          <a:noFill/>
          <a:ln w="9525" algn="ctr">
            <a:noFill/>
            <a:miter lim="800000"/>
            <a:headEnd/>
            <a:tailEnd/>
          </a:ln>
        </p:spPr>
        <p:txBody>
          <a:bodyPr lIns="108000" tIns="72000" rIns="72000" bIns="72000" anchor="ctr">
            <a:noAutofit/>
          </a:bodyPr>
          <a:lstStyle/>
          <a:p>
            <a:pPr algn="ctr" defTabSz="829361">
              <a:lnSpc>
                <a:spcPct val="104000"/>
              </a:lnSpc>
              <a:spcBef>
                <a:spcPts val="272"/>
              </a:spcBef>
            </a:pPr>
            <a:r>
              <a:rPr lang="en-US" sz="1600" i="1" dirty="0" err="1">
                <a:solidFill>
                  <a:srgbClr val="4B4B4B"/>
                </a:solidFill>
                <a:cs typeface="Arial"/>
              </a:rPr>
              <a:t>n.s</a:t>
            </a:r>
            <a:r>
              <a:rPr lang="en-US" sz="1600" i="1" dirty="0">
                <a:solidFill>
                  <a:srgbClr val="4B4B4B"/>
                </a:solidFill>
                <a:cs typeface="Arial"/>
              </a:rPr>
              <a:t>.</a:t>
            </a:r>
            <a:endParaRPr lang="en-US" sz="1600" dirty="0">
              <a:solidFill>
                <a:schemeClr val="tx2"/>
              </a:solidFill>
              <a:cs typeface="Arial"/>
            </a:endParaRPr>
          </a:p>
        </p:txBody>
      </p:sp>
      <p:sp>
        <p:nvSpPr>
          <p:cNvPr id="35" name="Rectangle 21">
            <a:extLst>
              <a:ext uri="{FF2B5EF4-FFF2-40B4-BE49-F238E27FC236}">
                <a16:creationId xmlns:a16="http://schemas.microsoft.com/office/drawing/2014/main" id="{49479ABD-2CD1-27A2-6966-005BCD956F20}"/>
              </a:ext>
            </a:extLst>
          </p:cNvPr>
          <p:cNvSpPr>
            <a:spLocks noChangeArrowheads="1"/>
          </p:cNvSpPr>
          <p:nvPr/>
        </p:nvSpPr>
        <p:spPr bwMode="gray">
          <a:xfrm>
            <a:off x="1729033" y="2616955"/>
            <a:ext cx="3467862" cy="457124"/>
          </a:xfrm>
          <a:prstGeom prst="rect">
            <a:avLst/>
          </a:prstGeom>
          <a:noFill/>
          <a:ln w="9525" algn="ctr">
            <a:noFill/>
            <a:miter lim="800000"/>
            <a:headEnd/>
            <a:tailEnd/>
          </a:ln>
        </p:spPr>
        <p:txBody>
          <a:bodyPr lIns="108000" tIns="72000" rIns="72000" bIns="72000" anchor="ctr">
            <a:noAutofit/>
          </a:bodyPr>
          <a:lstStyle/>
          <a:p>
            <a:pPr defTabSz="829361">
              <a:lnSpc>
                <a:spcPct val="104000"/>
              </a:lnSpc>
              <a:spcBef>
                <a:spcPts val="272"/>
              </a:spcBef>
            </a:pPr>
            <a:r>
              <a:rPr lang="en-US" sz="1600" dirty="0">
                <a:solidFill>
                  <a:srgbClr val="4B4B4B"/>
                </a:solidFill>
              </a:rPr>
              <a:t>Internal growth strategies</a:t>
            </a:r>
          </a:p>
        </p:txBody>
      </p:sp>
      <p:sp>
        <p:nvSpPr>
          <p:cNvPr id="36" name="Rectangle 21">
            <a:extLst>
              <a:ext uri="{FF2B5EF4-FFF2-40B4-BE49-F238E27FC236}">
                <a16:creationId xmlns:a16="http://schemas.microsoft.com/office/drawing/2014/main" id="{78053B7A-A2E1-72FC-3EE1-63C31C2B8272}"/>
              </a:ext>
            </a:extLst>
          </p:cNvPr>
          <p:cNvSpPr>
            <a:spLocks noChangeArrowheads="1"/>
          </p:cNvSpPr>
          <p:nvPr/>
        </p:nvSpPr>
        <p:spPr bwMode="gray">
          <a:xfrm>
            <a:off x="8375904" y="2616955"/>
            <a:ext cx="1416548" cy="457124"/>
          </a:xfrm>
          <a:prstGeom prst="rect">
            <a:avLst/>
          </a:prstGeom>
          <a:noFill/>
          <a:ln w="9525" algn="ctr">
            <a:noFill/>
            <a:miter lim="800000"/>
            <a:headEnd/>
            <a:tailEnd/>
          </a:ln>
        </p:spPr>
        <p:txBody>
          <a:bodyPr lIns="108000" tIns="72000" rIns="72000" bIns="72000" anchor="ctr">
            <a:noAutofit/>
          </a:bodyPr>
          <a:lstStyle/>
          <a:p>
            <a:pPr algn="ctr" defTabSz="829361">
              <a:lnSpc>
                <a:spcPct val="104000"/>
              </a:lnSpc>
              <a:spcBef>
                <a:spcPts val="272"/>
              </a:spcBef>
            </a:pPr>
            <a:r>
              <a:rPr lang="en-US" sz="1600" b="1">
                <a:solidFill>
                  <a:schemeClr val="accent3"/>
                </a:solidFill>
              </a:rPr>
              <a:t>+</a:t>
            </a:r>
            <a:endParaRPr lang="en-US" sz="1600" b="1">
              <a:solidFill>
                <a:schemeClr val="accent3"/>
              </a:solidFill>
              <a:cs typeface="Arial"/>
            </a:endParaRPr>
          </a:p>
        </p:txBody>
      </p:sp>
      <p:sp>
        <p:nvSpPr>
          <p:cNvPr id="37" name="AutoShape 5">
            <a:extLst>
              <a:ext uri="{FF2B5EF4-FFF2-40B4-BE49-F238E27FC236}">
                <a16:creationId xmlns:a16="http://schemas.microsoft.com/office/drawing/2014/main" id="{03EAB54D-7990-E3C9-3132-4CCF67245E55}"/>
              </a:ext>
            </a:extLst>
          </p:cNvPr>
          <p:cNvSpPr>
            <a:spLocks noChangeArrowheads="1"/>
          </p:cNvSpPr>
          <p:nvPr>
            <p:custDataLst>
              <p:tags r:id="rId8"/>
            </p:custDataLst>
          </p:nvPr>
        </p:nvSpPr>
        <p:spPr bwMode="gray">
          <a:xfrm>
            <a:off x="1760220" y="3177266"/>
            <a:ext cx="9472929" cy="457124"/>
          </a:xfrm>
          <a:prstGeom prst="rect">
            <a:avLst/>
          </a:prstGeom>
          <a:solidFill>
            <a:schemeClr val="bg1"/>
          </a:solidFill>
          <a:ln w="19050" algn="ctr">
            <a:solidFill>
              <a:schemeClr val="bg2"/>
            </a:solidFill>
            <a:miter lim="800000"/>
            <a:headEnd/>
            <a:tailEnd/>
          </a:ln>
          <a:effectLst/>
        </p:spPr>
        <p:txBody>
          <a:bodyPr lIns="108000" tIns="72000" rIns="72000" bIns="72000" anchor="ctr">
            <a:noAutofit/>
          </a:bodyPr>
          <a:lstStyle/>
          <a:p>
            <a:pPr algn="ctr" defTabSz="783285" eaLnBrk="0" hangingPunct="0">
              <a:lnSpc>
                <a:spcPct val="85000"/>
              </a:lnSpc>
              <a:spcBef>
                <a:spcPct val="20000"/>
              </a:spcBef>
            </a:pPr>
            <a:endParaRPr lang="en-US" sz="1600">
              <a:solidFill>
                <a:schemeClr val="tx2"/>
              </a:solidFill>
              <a:latin typeface="Arial"/>
              <a:ea typeface="Arial Unicode MS"/>
              <a:cs typeface="Arial"/>
            </a:endParaRPr>
          </a:p>
        </p:txBody>
      </p:sp>
      <p:sp>
        <p:nvSpPr>
          <p:cNvPr id="38" name="Rectangle 21">
            <a:extLst>
              <a:ext uri="{FF2B5EF4-FFF2-40B4-BE49-F238E27FC236}">
                <a16:creationId xmlns:a16="http://schemas.microsoft.com/office/drawing/2014/main" id="{D7977AD9-F848-FF8C-42BB-2B71A07959ED}"/>
              </a:ext>
            </a:extLst>
          </p:cNvPr>
          <p:cNvSpPr>
            <a:spLocks noChangeArrowheads="1"/>
          </p:cNvSpPr>
          <p:nvPr/>
        </p:nvSpPr>
        <p:spPr bwMode="gray">
          <a:xfrm>
            <a:off x="10166464" y="3181374"/>
            <a:ext cx="1063635" cy="457124"/>
          </a:xfrm>
          <a:prstGeom prst="rect">
            <a:avLst/>
          </a:prstGeom>
          <a:noFill/>
          <a:ln w="9525" algn="ctr">
            <a:noFill/>
            <a:miter lim="800000"/>
            <a:headEnd/>
            <a:tailEnd/>
          </a:ln>
        </p:spPr>
        <p:txBody>
          <a:bodyPr lIns="108000" tIns="72000" rIns="72000" bIns="72000" anchor="ctr">
            <a:noAutofit/>
          </a:bodyPr>
          <a:lstStyle/>
          <a:p>
            <a:pPr defTabSz="829361">
              <a:lnSpc>
                <a:spcPct val="104000"/>
              </a:lnSpc>
              <a:spcBef>
                <a:spcPts val="272"/>
              </a:spcBef>
            </a:pPr>
            <a:r>
              <a:rPr lang="en-US" sz="1600" i="1" dirty="0">
                <a:solidFill>
                  <a:srgbClr val="4B4B4B"/>
                </a:solidFill>
                <a:cs typeface="Arial"/>
              </a:rPr>
              <a:t>p</a:t>
            </a:r>
            <a:r>
              <a:rPr lang="en-US" sz="1600" dirty="0">
                <a:solidFill>
                  <a:srgbClr val="4B4B4B"/>
                </a:solidFill>
                <a:cs typeface="Arial"/>
              </a:rPr>
              <a:t> ≤ .01</a:t>
            </a:r>
            <a:endParaRPr lang="en-US" sz="1600" dirty="0">
              <a:solidFill>
                <a:schemeClr val="tx2"/>
              </a:solidFill>
              <a:cs typeface="Arial"/>
            </a:endParaRPr>
          </a:p>
        </p:txBody>
      </p:sp>
      <p:sp>
        <p:nvSpPr>
          <p:cNvPr id="39" name="Rectangle 21">
            <a:extLst>
              <a:ext uri="{FF2B5EF4-FFF2-40B4-BE49-F238E27FC236}">
                <a16:creationId xmlns:a16="http://schemas.microsoft.com/office/drawing/2014/main" id="{3EA6001C-96F4-F3D4-4C55-842B705F6D04}"/>
              </a:ext>
            </a:extLst>
          </p:cNvPr>
          <p:cNvSpPr>
            <a:spLocks noChangeArrowheads="1"/>
          </p:cNvSpPr>
          <p:nvPr/>
        </p:nvSpPr>
        <p:spPr bwMode="gray">
          <a:xfrm>
            <a:off x="1729033" y="3181374"/>
            <a:ext cx="3467862" cy="457124"/>
          </a:xfrm>
          <a:prstGeom prst="rect">
            <a:avLst/>
          </a:prstGeom>
          <a:noFill/>
          <a:ln w="9525" algn="ctr">
            <a:noFill/>
            <a:miter lim="800000"/>
            <a:headEnd/>
            <a:tailEnd/>
          </a:ln>
        </p:spPr>
        <p:txBody>
          <a:bodyPr lIns="108000" tIns="72000" rIns="72000" bIns="72000" anchor="ctr">
            <a:noAutofit/>
          </a:bodyPr>
          <a:lstStyle/>
          <a:p>
            <a:pPr defTabSz="829361">
              <a:lnSpc>
                <a:spcPct val="104000"/>
              </a:lnSpc>
              <a:spcBef>
                <a:spcPts val="272"/>
              </a:spcBef>
            </a:pPr>
            <a:r>
              <a:rPr lang="en-US" sz="1600" dirty="0">
                <a:solidFill>
                  <a:srgbClr val="4B4B4B"/>
                </a:solidFill>
              </a:rPr>
              <a:t>Board interlocks</a:t>
            </a:r>
          </a:p>
        </p:txBody>
      </p:sp>
      <p:sp>
        <p:nvSpPr>
          <p:cNvPr id="40" name="Rectangle 21">
            <a:extLst>
              <a:ext uri="{FF2B5EF4-FFF2-40B4-BE49-F238E27FC236}">
                <a16:creationId xmlns:a16="http://schemas.microsoft.com/office/drawing/2014/main" id="{36AEF63C-5DD3-5379-BAD7-7F079656E5A4}"/>
              </a:ext>
            </a:extLst>
          </p:cNvPr>
          <p:cNvSpPr>
            <a:spLocks noChangeArrowheads="1"/>
          </p:cNvSpPr>
          <p:nvPr/>
        </p:nvSpPr>
        <p:spPr bwMode="gray">
          <a:xfrm>
            <a:off x="8375904" y="3181374"/>
            <a:ext cx="1416548" cy="457124"/>
          </a:xfrm>
          <a:prstGeom prst="rect">
            <a:avLst/>
          </a:prstGeom>
          <a:noFill/>
          <a:ln w="9525" algn="ctr">
            <a:noFill/>
            <a:miter lim="800000"/>
            <a:headEnd/>
            <a:tailEnd/>
          </a:ln>
        </p:spPr>
        <p:txBody>
          <a:bodyPr lIns="108000" tIns="72000" rIns="72000" bIns="72000" anchor="ctr">
            <a:noAutofit/>
          </a:bodyPr>
          <a:lstStyle/>
          <a:p>
            <a:pPr algn="ctr" defTabSz="829361">
              <a:lnSpc>
                <a:spcPct val="104000"/>
              </a:lnSpc>
              <a:spcBef>
                <a:spcPts val="272"/>
              </a:spcBef>
            </a:pPr>
            <a:r>
              <a:rPr lang="en-US" sz="1600" b="1">
                <a:solidFill>
                  <a:schemeClr val="accent3"/>
                </a:solidFill>
              </a:rPr>
              <a:t>+</a:t>
            </a:r>
            <a:endParaRPr lang="en-US" sz="1600" b="1">
              <a:solidFill>
                <a:schemeClr val="accent3"/>
              </a:solidFill>
              <a:cs typeface="Arial"/>
            </a:endParaRPr>
          </a:p>
        </p:txBody>
      </p:sp>
      <p:sp>
        <p:nvSpPr>
          <p:cNvPr id="41" name="AutoShape 5">
            <a:extLst>
              <a:ext uri="{FF2B5EF4-FFF2-40B4-BE49-F238E27FC236}">
                <a16:creationId xmlns:a16="http://schemas.microsoft.com/office/drawing/2014/main" id="{70CA6498-1FCC-EDDC-1AAC-F944DD704D13}"/>
              </a:ext>
            </a:extLst>
          </p:cNvPr>
          <p:cNvSpPr>
            <a:spLocks noChangeArrowheads="1"/>
          </p:cNvSpPr>
          <p:nvPr>
            <p:custDataLst>
              <p:tags r:id="rId9"/>
            </p:custDataLst>
          </p:nvPr>
        </p:nvSpPr>
        <p:spPr bwMode="gray">
          <a:xfrm>
            <a:off x="1760220" y="3741686"/>
            <a:ext cx="9472929" cy="457124"/>
          </a:xfrm>
          <a:prstGeom prst="rect">
            <a:avLst/>
          </a:prstGeom>
          <a:solidFill>
            <a:schemeClr val="bg1"/>
          </a:solidFill>
          <a:ln w="19050" algn="ctr">
            <a:solidFill>
              <a:schemeClr val="bg2"/>
            </a:solidFill>
            <a:miter lim="800000"/>
            <a:headEnd/>
            <a:tailEnd/>
          </a:ln>
          <a:effectLst/>
        </p:spPr>
        <p:txBody>
          <a:bodyPr lIns="108000" tIns="72000" rIns="72000" bIns="72000" anchor="ctr">
            <a:noAutofit/>
          </a:bodyPr>
          <a:lstStyle/>
          <a:p>
            <a:pPr algn="ctr" defTabSz="783285" eaLnBrk="0" hangingPunct="0">
              <a:lnSpc>
                <a:spcPct val="85000"/>
              </a:lnSpc>
              <a:spcBef>
                <a:spcPct val="20000"/>
              </a:spcBef>
            </a:pPr>
            <a:endParaRPr lang="en-US" sz="1600">
              <a:solidFill>
                <a:schemeClr val="tx2"/>
              </a:solidFill>
              <a:latin typeface="Arial"/>
              <a:ea typeface="Arial Unicode MS"/>
              <a:cs typeface="Arial"/>
            </a:endParaRPr>
          </a:p>
        </p:txBody>
      </p:sp>
      <p:sp>
        <p:nvSpPr>
          <p:cNvPr id="42" name="Rectangle 21">
            <a:extLst>
              <a:ext uri="{FF2B5EF4-FFF2-40B4-BE49-F238E27FC236}">
                <a16:creationId xmlns:a16="http://schemas.microsoft.com/office/drawing/2014/main" id="{8D6EF882-2F36-72EA-93B0-5EECF1167D17}"/>
              </a:ext>
            </a:extLst>
          </p:cNvPr>
          <p:cNvSpPr>
            <a:spLocks noChangeArrowheads="1"/>
          </p:cNvSpPr>
          <p:nvPr/>
        </p:nvSpPr>
        <p:spPr bwMode="gray">
          <a:xfrm>
            <a:off x="10166464" y="3747164"/>
            <a:ext cx="1063635" cy="457124"/>
          </a:xfrm>
          <a:prstGeom prst="rect">
            <a:avLst/>
          </a:prstGeom>
          <a:noFill/>
          <a:ln w="9525" algn="ctr">
            <a:noFill/>
            <a:miter lim="800000"/>
            <a:headEnd/>
            <a:tailEnd/>
          </a:ln>
        </p:spPr>
        <p:txBody>
          <a:bodyPr lIns="108000" tIns="72000" rIns="72000" bIns="72000" anchor="ctr">
            <a:noAutofit/>
          </a:bodyPr>
          <a:lstStyle/>
          <a:p>
            <a:pPr defTabSz="829361">
              <a:lnSpc>
                <a:spcPct val="104000"/>
              </a:lnSpc>
              <a:spcBef>
                <a:spcPts val="272"/>
              </a:spcBef>
            </a:pPr>
            <a:r>
              <a:rPr lang="en-US" sz="1600" i="1" dirty="0">
                <a:solidFill>
                  <a:srgbClr val="4B4B4B"/>
                </a:solidFill>
                <a:cs typeface="Arial"/>
              </a:rPr>
              <a:t>p</a:t>
            </a:r>
            <a:r>
              <a:rPr lang="en-US" sz="1600" dirty="0">
                <a:solidFill>
                  <a:srgbClr val="4B4B4B"/>
                </a:solidFill>
                <a:cs typeface="Arial"/>
              </a:rPr>
              <a:t> ≤ .01</a:t>
            </a:r>
            <a:endParaRPr lang="en-US" sz="1600" dirty="0">
              <a:solidFill>
                <a:schemeClr val="tx2"/>
              </a:solidFill>
              <a:cs typeface="Arial"/>
            </a:endParaRPr>
          </a:p>
        </p:txBody>
      </p:sp>
      <p:sp>
        <p:nvSpPr>
          <p:cNvPr id="43" name="Rectangle 21">
            <a:extLst>
              <a:ext uri="{FF2B5EF4-FFF2-40B4-BE49-F238E27FC236}">
                <a16:creationId xmlns:a16="http://schemas.microsoft.com/office/drawing/2014/main" id="{00A0DB2C-210B-0657-5BF8-65A377BBDF08}"/>
              </a:ext>
            </a:extLst>
          </p:cNvPr>
          <p:cNvSpPr>
            <a:spLocks noChangeArrowheads="1"/>
          </p:cNvSpPr>
          <p:nvPr/>
        </p:nvSpPr>
        <p:spPr bwMode="gray">
          <a:xfrm>
            <a:off x="1729033" y="3747164"/>
            <a:ext cx="3467862" cy="457124"/>
          </a:xfrm>
          <a:prstGeom prst="rect">
            <a:avLst/>
          </a:prstGeom>
          <a:noFill/>
          <a:ln w="9525" algn="ctr">
            <a:noFill/>
            <a:miter lim="800000"/>
            <a:headEnd/>
            <a:tailEnd/>
          </a:ln>
        </p:spPr>
        <p:txBody>
          <a:bodyPr lIns="108000" tIns="72000" rIns="72000" bIns="72000" anchor="ctr">
            <a:noAutofit/>
          </a:bodyPr>
          <a:lstStyle/>
          <a:p>
            <a:pPr defTabSz="829361">
              <a:lnSpc>
                <a:spcPct val="104000"/>
              </a:lnSpc>
              <a:spcBef>
                <a:spcPts val="272"/>
              </a:spcBef>
            </a:pPr>
            <a:r>
              <a:rPr lang="en-US" sz="1600" dirty="0">
                <a:solidFill>
                  <a:srgbClr val="4B4B4B"/>
                </a:solidFill>
              </a:rPr>
              <a:t>Cooperative growth strategies</a:t>
            </a:r>
          </a:p>
        </p:txBody>
      </p:sp>
      <p:sp>
        <p:nvSpPr>
          <p:cNvPr id="44" name="Rectangle 21">
            <a:extLst>
              <a:ext uri="{FF2B5EF4-FFF2-40B4-BE49-F238E27FC236}">
                <a16:creationId xmlns:a16="http://schemas.microsoft.com/office/drawing/2014/main" id="{38172B12-9E8A-D255-0F84-A595CD646266}"/>
              </a:ext>
            </a:extLst>
          </p:cNvPr>
          <p:cNvSpPr>
            <a:spLocks noChangeArrowheads="1"/>
          </p:cNvSpPr>
          <p:nvPr/>
        </p:nvSpPr>
        <p:spPr bwMode="gray">
          <a:xfrm>
            <a:off x="8375904" y="3747164"/>
            <a:ext cx="1416548" cy="457124"/>
          </a:xfrm>
          <a:prstGeom prst="rect">
            <a:avLst/>
          </a:prstGeom>
          <a:noFill/>
          <a:ln w="9525" algn="ctr">
            <a:noFill/>
            <a:miter lim="800000"/>
            <a:headEnd/>
            <a:tailEnd/>
          </a:ln>
        </p:spPr>
        <p:txBody>
          <a:bodyPr lIns="108000" tIns="72000" rIns="72000" bIns="72000" anchor="ctr">
            <a:noAutofit/>
          </a:bodyPr>
          <a:lstStyle/>
          <a:p>
            <a:pPr algn="ctr" defTabSz="829361">
              <a:lnSpc>
                <a:spcPct val="104000"/>
              </a:lnSpc>
              <a:spcBef>
                <a:spcPts val="272"/>
              </a:spcBef>
            </a:pPr>
            <a:r>
              <a:rPr lang="en-US" sz="1600" b="1">
                <a:solidFill>
                  <a:schemeClr val="accent3"/>
                </a:solidFill>
              </a:rPr>
              <a:t>+</a:t>
            </a:r>
            <a:endParaRPr lang="en-US" sz="1600" b="1">
              <a:solidFill>
                <a:schemeClr val="accent3"/>
              </a:solidFill>
              <a:cs typeface="Arial"/>
            </a:endParaRPr>
          </a:p>
        </p:txBody>
      </p:sp>
      <p:sp>
        <p:nvSpPr>
          <p:cNvPr id="45" name="AutoShape 5">
            <a:extLst>
              <a:ext uri="{FF2B5EF4-FFF2-40B4-BE49-F238E27FC236}">
                <a16:creationId xmlns:a16="http://schemas.microsoft.com/office/drawing/2014/main" id="{860D8019-1000-1D63-C40B-C648649C90F9}"/>
              </a:ext>
            </a:extLst>
          </p:cNvPr>
          <p:cNvSpPr>
            <a:spLocks noChangeArrowheads="1"/>
          </p:cNvSpPr>
          <p:nvPr>
            <p:custDataLst>
              <p:tags r:id="rId10"/>
            </p:custDataLst>
          </p:nvPr>
        </p:nvSpPr>
        <p:spPr bwMode="gray">
          <a:xfrm>
            <a:off x="1760220" y="4307475"/>
            <a:ext cx="9472929" cy="457124"/>
          </a:xfrm>
          <a:prstGeom prst="rect">
            <a:avLst/>
          </a:prstGeom>
          <a:solidFill>
            <a:schemeClr val="bg1"/>
          </a:solidFill>
          <a:ln w="19050" algn="ctr">
            <a:solidFill>
              <a:schemeClr val="bg2"/>
            </a:solidFill>
            <a:miter lim="800000"/>
            <a:headEnd/>
            <a:tailEnd/>
          </a:ln>
          <a:effectLst/>
        </p:spPr>
        <p:txBody>
          <a:bodyPr lIns="108000" tIns="72000" rIns="72000" bIns="72000" anchor="ctr">
            <a:noAutofit/>
          </a:bodyPr>
          <a:lstStyle/>
          <a:p>
            <a:pPr algn="ctr" defTabSz="783285" eaLnBrk="0" hangingPunct="0">
              <a:lnSpc>
                <a:spcPct val="85000"/>
              </a:lnSpc>
              <a:spcBef>
                <a:spcPct val="20000"/>
              </a:spcBef>
            </a:pPr>
            <a:endParaRPr lang="en-US" sz="1600">
              <a:solidFill>
                <a:schemeClr val="tx2"/>
              </a:solidFill>
              <a:latin typeface="Arial"/>
              <a:ea typeface="Arial Unicode MS"/>
              <a:cs typeface="Arial"/>
            </a:endParaRPr>
          </a:p>
        </p:txBody>
      </p:sp>
      <p:sp>
        <p:nvSpPr>
          <p:cNvPr id="46" name="Rectangle 21">
            <a:extLst>
              <a:ext uri="{FF2B5EF4-FFF2-40B4-BE49-F238E27FC236}">
                <a16:creationId xmlns:a16="http://schemas.microsoft.com/office/drawing/2014/main" id="{AB27D5DF-4AE4-C34E-4D88-6B0C2ECCC46B}"/>
              </a:ext>
            </a:extLst>
          </p:cNvPr>
          <p:cNvSpPr>
            <a:spLocks noChangeArrowheads="1"/>
          </p:cNvSpPr>
          <p:nvPr/>
        </p:nvSpPr>
        <p:spPr bwMode="gray">
          <a:xfrm>
            <a:off x="10166464" y="4314323"/>
            <a:ext cx="1063635" cy="457124"/>
          </a:xfrm>
          <a:prstGeom prst="rect">
            <a:avLst/>
          </a:prstGeom>
          <a:noFill/>
          <a:ln w="9525" algn="ctr">
            <a:noFill/>
            <a:miter lim="800000"/>
            <a:headEnd/>
            <a:tailEnd/>
          </a:ln>
        </p:spPr>
        <p:txBody>
          <a:bodyPr lIns="108000" tIns="72000" rIns="72000" bIns="72000" anchor="ctr">
            <a:noAutofit/>
          </a:bodyPr>
          <a:lstStyle/>
          <a:p>
            <a:pPr defTabSz="829361">
              <a:lnSpc>
                <a:spcPct val="104000"/>
              </a:lnSpc>
              <a:spcBef>
                <a:spcPts val="272"/>
              </a:spcBef>
            </a:pPr>
            <a:r>
              <a:rPr lang="en-US" sz="1600" i="1" dirty="0">
                <a:solidFill>
                  <a:srgbClr val="4B4B4B"/>
                </a:solidFill>
                <a:cs typeface="Arial"/>
              </a:rPr>
              <a:t>p</a:t>
            </a:r>
            <a:r>
              <a:rPr lang="en-US" sz="1600" dirty="0">
                <a:solidFill>
                  <a:srgbClr val="4B4B4B"/>
                </a:solidFill>
                <a:cs typeface="Arial"/>
              </a:rPr>
              <a:t> ≤ .001</a:t>
            </a:r>
            <a:endParaRPr lang="en-US" sz="1600" dirty="0">
              <a:solidFill>
                <a:schemeClr val="tx2"/>
              </a:solidFill>
              <a:cs typeface="Arial"/>
            </a:endParaRPr>
          </a:p>
        </p:txBody>
      </p:sp>
      <p:sp>
        <p:nvSpPr>
          <p:cNvPr id="47" name="Rectangle 21">
            <a:extLst>
              <a:ext uri="{FF2B5EF4-FFF2-40B4-BE49-F238E27FC236}">
                <a16:creationId xmlns:a16="http://schemas.microsoft.com/office/drawing/2014/main" id="{A587FB44-3E9C-9DD2-6065-F34A25BAE1AE}"/>
              </a:ext>
            </a:extLst>
          </p:cNvPr>
          <p:cNvSpPr>
            <a:spLocks noChangeArrowheads="1"/>
          </p:cNvSpPr>
          <p:nvPr/>
        </p:nvSpPr>
        <p:spPr bwMode="gray">
          <a:xfrm>
            <a:off x="1729033" y="4314323"/>
            <a:ext cx="3467862" cy="457124"/>
          </a:xfrm>
          <a:prstGeom prst="rect">
            <a:avLst/>
          </a:prstGeom>
          <a:noFill/>
          <a:ln w="9525" algn="ctr">
            <a:noFill/>
            <a:miter lim="800000"/>
            <a:headEnd/>
            <a:tailEnd/>
          </a:ln>
        </p:spPr>
        <p:txBody>
          <a:bodyPr lIns="108000" tIns="72000" rIns="72000" bIns="72000" anchor="ctr">
            <a:noAutofit/>
          </a:bodyPr>
          <a:lstStyle/>
          <a:p>
            <a:pPr defTabSz="829361">
              <a:lnSpc>
                <a:spcPct val="104000"/>
              </a:lnSpc>
              <a:spcBef>
                <a:spcPts val="272"/>
              </a:spcBef>
            </a:pPr>
            <a:r>
              <a:rPr lang="en-US" sz="1600" dirty="0">
                <a:solidFill>
                  <a:srgbClr val="4B4B4B"/>
                </a:solidFill>
              </a:rPr>
              <a:t>Board interlocks</a:t>
            </a:r>
          </a:p>
        </p:txBody>
      </p:sp>
      <p:sp>
        <p:nvSpPr>
          <p:cNvPr id="48" name="Rectangle 21">
            <a:extLst>
              <a:ext uri="{FF2B5EF4-FFF2-40B4-BE49-F238E27FC236}">
                <a16:creationId xmlns:a16="http://schemas.microsoft.com/office/drawing/2014/main" id="{22F3D271-7CB5-9494-4A8C-AC20E65FCD89}"/>
              </a:ext>
            </a:extLst>
          </p:cNvPr>
          <p:cNvSpPr>
            <a:spLocks noChangeArrowheads="1"/>
          </p:cNvSpPr>
          <p:nvPr/>
        </p:nvSpPr>
        <p:spPr bwMode="gray">
          <a:xfrm>
            <a:off x="8375904" y="4314323"/>
            <a:ext cx="1416548" cy="457124"/>
          </a:xfrm>
          <a:prstGeom prst="rect">
            <a:avLst/>
          </a:prstGeom>
          <a:noFill/>
          <a:ln w="9525" algn="ctr">
            <a:noFill/>
            <a:miter lim="800000"/>
            <a:headEnd/>
            <a:tailEnd/>
          </a:ln>
        </p:spPr>
        <p:txBody>
          <a:bodyPr lIns="108000" tIns="72000" rIns="72000" bIns="72000" anchor="ctr">
            <a:noAutofit/>
          </a:bodyPr>
          <a:lstStyle/>
          <a:p>
            <a:pPr algn="ctr" defTabSz="829361">
              <a:lnSpc>
                <a:spcPct val="104000"/>
              </a:lnSpc>
              <a:spcBef>
                <a:spcPts val="272"/>
              </a:spcBef>
            </a:pPr>
            <a:r>
              <a:rPr lang="en-US" sz="1600" b="1">
                <a:solidFill>
                  <a:schemeClr val="accent3"/>
                </a:solidFill>
              </a:rPr>
              <a:t>+</a:t>
            </a:r>
            <a:endParaRPr lang="en-US" sz="1600" b="1">
              <a:solidFill>
                <a:schemeClr val="accent3"/>
              </a:solidFill>
              <a:cs typeface="Arial"/>
            </a:endParaRPr>
          </a:p>
        </p:txBody>
      </p:sp>
      <p:sp>
        <p:nvSpPr>
          <p:cNvPr id="49" name="AutoShape 5">
            <a:extLst>
              <a:ext uri="{FF2B5EF4-FFF2-40B4-BE49-F238E27FC236}">
                <a16:creationId xmlns:a16="http://schemas.microsoft.com/office/drawing/2014/main" id="{A40B0EDB-4953-155E-101C-F9DAF0BA4D3A}"/>
              </a:ext>
            </a:extLst>
          </p:cNvPr>
          <p:cNvSpPr>
            <a:spLocks noChangeArrowheads="1"/>
          </p:cNvSpPr>
          <p:nvPr>
            <p:custDataLst>
              <p:tags r:id="rId11"/>
            </p:custDataLst>
          </p:nvPr>
        </p:nvSpPr>
        <p:spPr bwMode="gray">
          <a:xfrm>
            <a:off x="1760220" y="4874635"/>
            <a:ext cx="9472929" cy="457124"/>
          </a:xfrm>
          <a:prstGeom prst="rect">
            <a:avLst/>
          </a:prstGeom>
          <a:solidFill>
            <a:schemeClr val="bg1"/>
          </a:solidFill>
          <a:ln w="19050" algn="ctr">
            <a:solidFill>
              <a:schemeClr val="bg2"/>
            </a:solidFill>
            <a:miter lim="800000"/>
            <a:headEnd/>
            <a:tailEnd/>
          </a:ln>
          <a:effectLst/>
        </p:spPr>
        <p:txBody>
          <a:bodyPr lIns="108000" tIns="72000" rIns="72000" bIns="72000" anchor="ctr">
            <a:noAutofit/>
          </a:bodyPr>
          <a:lstStyle/>
          <a:p>
            <a:pPr algn="ctr" defTabSz="783285" eaLnBrk="0" hangingPunct="0">
              <a:lnSpc>
                <a:spcPct val="85000"/>
              </a:lnSpc>
              <a:spcBef>
                <a:spcPct val="20000"/>
              </a:spcBef>
            </a:pPr>
            <a:endParaRPr lang="en-US" sz="1600">
              <a:solidFill>
                <a:schemeClr val="tx2"/>
              </a:solidFill>
              <a:latin typeface="Arial"/>
              <a:ea typeface="Arial Unicode MS"/>
              <a:cs typeface="Arial"/>
            </a:endParaRPr>
          </a:p>
        </p:txBody>
      </p:sp>
      <p:sp>
        <p:nvSpPr>
          <p:cNvPr id="50" name="Rectangle 21">
            <a:extLst>
              <a:ext uri="{FF2B5EF4-FFF2-40B4-BE49-F238E27FC236}">
                <a16:creationId xmlns:a16="http://schemas.microsoft.com/office/drawing/2014/main" id="{D8AC6DB7-ABA8-A191-B3E3-F48025479AEA}"/>
              </a:ext>
            </a:extLst>
          </p:cNvPr>
          <p:cNvSpPr>
            <a:spLocks noChangeArrowheads="1"/>
          </p:cNvSpPr>
          <p:nvPr/>
        </p:nvSpPr>
        <p:spPr bwMode="gray">
          <a:xfrm>
            <a:off x="10166464" y="4882855"/>
            <a:ext cx="1063635" cy="457124"/>
          </a:xfrm>
          <a:prstGeom prst="rect">
            <a:avLst/>
          </a:prstGeom>
          <a:noFill/>
          <a:ln w="9525" algn="ctr">
            <a:noFill/>
            <a:miter lim="800000"/>
            <a:headEnd/>
            <a:tailEnd/>
          </a:ln>
        </p:spPr>
        <p:txBody>
          <a:bodyPr lIns="108000" tIns="72000" rIns="72000" bIns="72000" anchor="ctr">
            <a:noAutofit/>
          </a:bodyPr>
          <a:lstStyle/>
          <a:p>
            <a:pPr defTabSz="829361">
              <a:lnSpc>
                <a:spcPct val="104000"/>
              </a:lnSpc>
              <a:spcBef>
                <a:spcPts val="272"/>
              </a:spcBef>
            </a:pPr>
            <a:r>
              <a:rPr lang="en-US" sz="1600" i="1" dirty="0">
                <a:solidFill>
                  <a:srgbClr val="4B4B4B"/>
                </a:solidFill>
                <a:cs typeface="Arial"/>
              </a:rPr>
              <a:t>p</a:t>
            </a:r>
            <a:r>
              <a:rPr lang="en-US" sz="1600" dirty="0">
                <a:solidFill>
                  <a:srgbClr val="4B4B4B"/>
                </a:solidFill>
                <a:cs typeface="Arial"/>
              </a:rPr>
              <a:t> ≤ .05</a:t>
            </a:r>
            <a:endParaRPr lang="en-US" sz="1600" dirty="0">
              <a:solidFill>
                <a:schemeClr val="tx2"/>
              </a:solidFill>
              <a:cs typeface="Arial"/>
            </a:endParaRPr>
          </a:p>
        </p:txBody>
      </p:sp>
      <p:sp>
        <p:nvSpPr>
          <p:cNvPr id="51" name="Rectangle 21">
            <a:extLst>
              <a:ext uri="{FF2B5EF4-FFF2-40B4-BE49-F238E27FC236}">
                <a16:creationId xmlns:a16="http://schemas.microsoft.com/office/drawing/2014/main" id="{47088F9E-EEAB-16BA-00AF-FED6CD56A37F}"/>
              </a:ext>
            </a:extLst>
          </p:cNvPr>
          <p:cNvSpPr>
            <a:spLocks noChangeArrowheads="1"/>
          </p:cNvSpPr>
          <p:nvPr/>
        </p:nvSpPr>
        <p:spPr bwMode="gray">
          <a:xfrm>
            <a:off x="1729033" y="4882855"/>
            <a:ext cx="3467862" cy="457124"/>
          </a:xfrm>
          <a:prstGeom prst="rect">
            <a:avLst/>
          </a:prstGeom>
          <a:noFill/>
          <a:ln w="9525" algn="ctr">
            <a:noFill/>
            <a:miter lim="800000"/>
            <a:headEnd/>
            <a:tailEnd/>
          </a:ln>
        </p:spPr>
        <p:txBody>
          <a:bodyPr lIns="108000" tIns="72000" rIns="72000" bIns="72000" anchor="ctr">
            <a:noAutofit/>
          </a:bodyPr>
          <a:lstStyle/>
          <a:p>
            <a:pPr defTabSz="829361">
              <a:lnSpc>
                <a:spcPct val="104000"/>
              </a:lnSpc>
              <a:spcBef>
                <a:spcPts val="272"/>
              </a:spcBef>
            </a:pPr>
            <a:r>
              <a:rPr lang="en-US" sz="1600" dirty="0">
                <a:solidFill>
                  <a:srgbClr val="4B4B4B"/>
                </a:solidFill>
              </a:rPr>
              <a:t>External growth strategies</a:t>
            </a:r>
          </a:p>
        </p:txBody>
      </p:sp>
      <p:sp>
        <p:nvSpPr>
          <p:cNvPr id="52" name="Rectangle 21">
            <a:extLst>
              <a:ext uri="{FF2B5EF4-FFF2-40B4-BE49-F238E27FC236}">
                <a16:creationId xmlns:a16="http://schemas.microsoft.com/office/drawing/2014/main" id="{F397111F-B4E3-51EE-54C8-4C9E05F4277C}"/>
              </a:ext>
            </a:extLst>
          </p:cNvPr>
          <p:cNvSpPr>
            <a:spLocks noChangeArrowheads="1"/>
          </p:cNvSpPr>
          <p:nvPr/>
        </p:nvSpPr>
        <p:spPr bwMode="gray">
          <a:xfrm>
            <a:off x="8375904" y="4882855"/>
            <a:ext cx="1416548" cy="457124"/>
          </a:xfrm>
          <a:prstGeom prst="rect">
            <a:avLst/>
          </a:prstGeom>
          <a:noFill/>
          <a:ln w="9525" algn="ctr">
            <a:noFill/>
            <a:miter lim="800000"/>
            <a:headEnd/>
            <a:tailEnd/>
          </a:ln>
        </p:spPr>
        <p:txBody>
          <a:bodyPr lIns="108000" tIns="72000" rIns="72000" bIns="72000" anchor="ctr">
            <a:noAutofit/>
          </a:bodyPr>
          <a:lstStyle/>
          <a:p>
            <a:pPr algn="ctr" defTabSz="829361">
              <a:lnSpc>
                <a:spcPct val="104000"/>
              </a:lnSpc>
              <a:spcBef>
                <a:spcPts val="272"/>
              </a:spcBef>
            </a:pPr>
            <a:r>
              <a:rPr lang="en-US" sz="1600" b="1">
                <a:solidFill>
                  <a:schemeClr val="accent3"/>
                </a:solidFill>
              </a:rPr>
              <a:t>+</a:t>
            </a:r>
            <a:endParaRPr lang="en-US" sz="1600" b="1">
              <a:solidFill>
                <a:schemeClr val="accent3"/>
              </a:solidFill>
              <a:cs typeface="Arial"/>
            </a:endParaRPr>
          </a:p>
        </p:txBody>
      </p:sp>
      <p:sp>
        <p:nvSpPr>
          <p:cNvPr id="53" name="AutoShape 5">
            <a:extLst>
              <a:ext uri="{FF2B5EF4-FFF2-40B4-BE49-F238E27FC236}">
                <a16:creationId xmlns:a16="http://schemas.microsoft.com/office/drawing/2014/main" id="{59E6B476-C970-25A0-3ECA-C388843DD86B}"/>
              </a:ext>
            </a:extLst>
          </p:cNvPr>
          <p:cNvSpPr>
            <a:spLocks noChangeArrowheads="1"/>
          </p:cNvSpPr>
          <p:nvPr>
            <p:custDataLst>
              <p:tags r:id="rId12"/>
            </p:custDataLst>
          </p:nvPr>
        </p:nvSpPr>
        <p:spPr bwMode="gray">
          <a:xfrm>
            <a:off x="288926" y="3184113"/>
            <a:ext cx="1322703" cy="1014151"/>
          </a:xfrm>
          <a:prstGeom prst="rect">
            <a:avLst/>
          </a:prstGeom>
          <a:solidFill>
            <a:schemeClr val="bg2">
              <a:lumMod val="20000"/>
              <a:lumOff val="80000"/>
            </a:schemeClr>
          </a:solidFill>
          <a:ln w="12700" algn="ctr">
            <a:solidFill>
              <a:schemeClr val="bg2">
                <a:lumMod val="20000"/>
                <a:lumOff val="80000"/>
              </a:schemeClr>
            </a:solidFill>
            <a:miter lim="800000"/>
            <a:headEnd/>
            <a:tailEnd/>
          </a:ln>
          <a:effectLst/>
        </p:spPr>
        <p:txBody>
          <a:bodyPr lIns="108000" tIns="72000" rIns="72000" bIns="72000" anchor="ctr">
            <a:noAutofit/>
          </a:bodyPr>
          <a:lstStyle/>
          <a:p>
            <a:pPr algn="ctr" defTabSz="783285" eaLnBrk="0" hangingPunct="0">
              <a:lnSpc>
                <a:spcPct val="104000"/>
              </a:lnSpc>
              <a:spcBef>
                <a:spcPct val="0"/>
              </a:spcBef>
            </a:pPr>
            <a:r>
              <a:rPr lang="en-US" sz="1600" b="1" dirty="0">
                <a:ea typeface="Arial Unicode MS"/>
                <a:cs typeface="Arial"/>
              </a:rPr>
              <a:t>H4</a:t>
            </a:r>
            <a:endParaRPr lang="en-US" sz="1600" b="1" dirty="0">
              <a:latin typeface="Arial"/>
              <a:ea typeface="Arial Unicode MS"/>
              <a:cs typeface="Arial"/>
            </a:endParaRPr>
          </a:p>
        </p:txBody>
      </p:sp>
      <p:sp>
        <p:nvSpPr>
          <p:cNvPr id="54" name="AutoShape 5">
            <a:extLst>
              <a:ext uri="{FF2B5EF4-FFF2-40B4-BE49-F238E27FC236}">
                <a16:creationId xmlns:a16="http://schemas.microsoft.com/office/drawing/2014/main" id="{C2195CB9-DEC1-C9CB-97C5-5631DAD4E5F8}"/>
              </a:ext>
            </a:extLst>
          </p:cNvPr>
          <p:cNvSpPr>
            <a:spLocks noChangeArrowheads="1"/>
          </p:cNvSpPr>
          <p:nvPr>
            <p:custDataLst>
              <p:tags r:id="rId13"/>
            </p:custDataLst>
          </p:nvPr>
        </p:nvSpPr>
        <p:spPr bwMode="gray">
          <a:xfrm>
            <a:off x="288926" y="2051620"/>
            <a:ext cx="1322703" cy="1014151"/>
          </a:xfrm>
          <a:prstGeom prst="rect">
            <a:avLst/>
          </a:prstGeom>
          <a:solidFill>
            <a:schemeClr val="bg2">
              <a:lumMod val="20000"/>
              <a:lumOff val="80000"/>
            </a:schemeClr>
          </a:solidFill>
          <a:ln w="12700" algn="ctr">
            <a:solidFill>
              <a:schemeClr val="bg2">
                <a:lumMod val="20000"/>
                <a:lumOff val="80000"/>
              </a:schemeClr>
            </a:solidFill>
            <a:miter lim="800000"/>
            <a:headEnd/>
            <a:tailEnd/>
          </a:ln>
          <a:effectLst/>
        </p:spPr>
        <p:txBody>
          <a:bodyPr lIns="108000" tIns="72000" rIns="72000" bIns="72000" anchor="ctr">
            <a:noAutofit/>
          </a:bodyPr>
          <a:lstStyle/>
          <a:p>
            <a:pPr algn="ctr" defTabSz="783285" eaLnBrk="0" hangingPunct="0">
              <a:lnSpc>
                <a:spcPct val="104000"/>
              </a:lnSpc>
              <a:spcBef>
                <a:spcPct val="0"/>
              </a:spcBef>
            </a:pPr>
            <a:r>
              <a:rPr lang="en-US" sz="1600" b="1" dirty="0">
                <a:ea typeface="Arial Unicode MS"/>
                <a:cs typeface="Arial"/>
              </a:rPr>
              <a:t>H3</a:t>
            </a:r>
            <a:endParaRPr lang="en-US" sz="1600" b="1" dirty="0">
              <a:latin typeface="Arial"/>
              <a:ea typeface="Arial Unicode MS"/>
              <a:cs typeface="Arial"/>
            </a:endParaRPr>
          </a:p>
        </p:txBody>
      </p:sp>
      <p:sp>
        <p:nvSpPr>
          <p:cNvPr id="55" name="Rectangle 21">
            <a:extLst>
              <a:ext uri="{FF2B5EF4-FFF2-40B4-BE49-F238E27FC236}">
                <a16:creationId xmlns:a16="http://schemas.microsoft.com/office/drawing/2014/main" id="{00B95409-1F9B-9228-D9CD-E32FC8BCD7DB}"/>
              </a:ext>
            </a:extLst>
          </p:cNvPr>
          <p:cNvSpPr>
            <a:spLocks noChangeArrowheads="1"/>
          </p:cNvSpPr>
          <p:nvPr/>
        </p:nvSpPr>
        <p:spPr bwMode="gray">
          <a:xfrm>
            <a:off x="5224931" y="2047054"/>
            <a:ext cx="3136392" cy="457124"/>
          </a:xfrm>
          <a:prstGeom prst="rect">
            <a:avLst/>
          </a:prstGeom>
          <a:noFill/>
          <a:ln w="9525" algn="ctr">
            <a:noFill/>
            <a:miter lim="800000"/>
            <a:headEnd/>
            <a:tailEnd/>
          </a:ln>
        </p:spPr>
        <p:txBody>
          <a:bodyPr lIns="108000" tIns="72000" rIns="72000" bIns="72000" anchor="ctr">
            <a:noAutofit/>
          </a:bodyPr>
          <a:lstStyle/>
          <a:p>
            <a:pPr defTabSz="829361">
              <a:lnSpc>
                <a:spcPct val="104000"/>
              </a:lnSpc>
              <a:spcBef>
                <a:spcPts val="272"/>
              </a:spcBef>
            </a:pPr>
            <a:r>
              <a:rPr lang="en-US" sz="1600" dirty="0">
                <a:solidFill>
                  <a:srgbClr val="4B4B4B"/>
                </a:solidFill>
              </a:rPr>
              <a:t>Internal growth strategies</a:t>
            </a:r>
            <a:endParaRPr lang="en-US" sz="1600" b="1" dirty="0">
              <a:solidFill>
                <a:schemeClr val="accent3"/>
              </a:solidFill>
              <a:latin typeface="Arial"/>
              <a:cs typeface="Arial"/>
            </a:endParaRPr>
          </a:p>
        </p:txBody>
      </p:sp>
      <p:sp>
        <p:nvSpPr>
          <p:cNvPr id="56" name="Rectangle 21">
            <a:extLst>
              <a:ext uri="{FF2B5EF4-FFF2-40B4-BE49-F238E27FC236}">
                <a16:creationId xmlns:a16="http://schemas.microsoft.com/office/drawing/2014/main" id="{EBC3DC56-445B-0860-D353-1A87AAFCB1A1}"/>
              </a:ext>
            </a:extLst>
          </p:cNvPr>
          <p:cNvSpPr>
            <a:spLocks noChangeArrowheads="1"/>
          </p:cNvSpPr>
          <p:nvPr/>
        </p:nvSpPr>
        <p:spPr bwMode="gray">
          <a:xfrm>
            <a:off x="5224931" y="2616955"/>
            <a:ext cx="2880360" cy="457124"/>
          </a:xfrm>
          <a:prstGeom prst="rect">
            <a:avLst/>
          </a:prstGeom>
          <a:noFill/>
          <a:ln w="9525" algn="ctr">
            <a:noFill/>
            <a:miter lim="800000"/>
            <a:headEnd/>
            <a:tailEnd/>
          </a:ln>
        </p:spPr>
        <p:txBody>
          <a:bodyPr lIns="108000" tIns="72000" rIns="72000" bIns="72000" anchor="ctr">
            <a:noAutofit/>
          </a:bodyPr>
          <a:lstStyle/>
          <a:p>
            <a:pPr defTabSz="829361">
              <a:lnSpc>
                <a:spcPct val="104000"/>
              </a:lnSpc>
              <a:spcBef>
                <a:spcPts val="272"/>
              </a:spcBef>
            </a:pPr>
            <a:r>
              <a:rPr lang="en-US" sz="1600" dirty="0">
                <a:solidFill>
                  <a:srgbClr val="4B4B4B"/>
                </a:solidFill>
              </a:rPr>
              <a:t>Firm performance</a:t>
            </a:r>
            <a:endParaRPr lang="en-US" sz="1600" b="1" dirty="0">
              <a:solidFill>
                <a:schemeClr val="accent3"/>
              </a:solidFill>
              <a:cs typeface="Arial"/>
            </a:endParaRPr>
          </a:p>
        </p:txBody>
      </p:sp>
      <p:sp>
        <p:nvSpPr>
          <p:cNvPr id="57" name="Rectangle 21">
            <a:extLst>
              <a:ext uri="{FF2B5EF4-FFF2-40B4-BE49-F238E27FC236}">
                <a16:creationId xmlns:a16="http://schemas.microsoft.com/office/drawing/2014/main" id="{941239C4-D0A4-57C4-CC9A-6A534F887D9F}"/>
              </a:ext>
            </a:extLst>
          </p:cNvPr>
          <p:cNvSpPr>
            <a:spLocks noChangeArrowheads="1"/>
          </p:cNvSpPr>
          <p:nvPr/>
        </p:nvSpPr>
        <p:spPr bwMode="gray">
          <a:xfrm>
            <a:off x="5224931" y="3181374"/>
            <a:ext cx="3136392" cy="457124"/>
          </a:xfrm>
          <a:prstGeom prst="rect">
            <a:avLst/>
          </a:prstGeom>
          <a:noFill/>
          <a:ln w="9525" algn="ctr">
            <a:noFill/>
            <a:miter lim="800000"/>
            <a:headEnd/>
            <a:tailEnd/>
          </a:ln>
        </p:spPr>
        <p:txBody>
          <a:bodyPr lIns="108000" tIns="72000" rIns="72000" bIns="72000" anchor="ctr">
            <a:noAutofit/>
          </a:bodyPr>
          <a:lstStyle/>
          <a:p>
            <a:pPr defTabSz="829361">
              <a:lnSpc>
                <a:spcPct val="104000"/>
              </a:lnSpc>
              <a:spcBef>
                <a:spcPts val="272"/>
              </a:spcBef>
            </a:pPr>
            <a:r>
              <a:rPr lang="en-US" sz="1600" dirty="0">
                <a:solidFill>
                  <a:srgbClr val="4B4B4B"/>
                </a:solidFill>
              </a:rPr>
              <a:t>Cooperative growth strategies</a:t>
            </a:r>
            <a:endParaRPr lang="en-US" sz="1600" b="1" dirty="0">
              <a:solidFill>
                <a:schemeClr val="accent3"/>
              </a:solidFill>
              <a:cs typeface="Arial"/>
            </a:endParaRPr>
          </a:p>
        </p:txBody>
      </p:sp>
      <p:sp>
        <p:nvSpPr>
          <p:cNvPr id="58" name="Rectangle 21">
            <a:extLst>
              <a:ext uri="{FF2B5EF4-FFF2-40B4-BE49-F238E27FC236}">
                <a16:creationId xmlns:a16="http://schemas.microsoft.com/office/drawing/2014/main" id="{C7A8E638-6382-48B8-164B-FF96DE86CCB3}"/>
              </a:ext>
            </a:extLst>
          </p:cNvPr>
          <p:cNvSpPr>
            <a:spLocks noChangeArrowheads="1"/>
          </p:cNvSpPr>
          <p:nvPr/>
        </p:nvSpPr>
        <p:spPr bwMode="gray">
          <a:xfrm>
            <a:off x="5224931" y="3747164"/>
            <a:ext cx="2880360" cy="457124"/>
          </a:xfrm>
          <a:prstGeom prst="rect">
            <a:avLst/>
          </a:prstGeom>
          <a:noFill/>
          <a:ln w="9525" algn="ctr">
            <a:noFill/>
            <a:miter lim="800000"/>
            <a:headEnd/>
            <a:tailEnd/>
          </a:ln>
        </p:spPr>
        <p:txBody>
          <a:bodyPr lIns="108000" tIns="72000" rIns="72000" bIns="72000" anchor="ctr">
            <a:noAutofit/>
          </a:bodyPr>
          <a:lstStyle/>
          <a:p>
            <a:pPr defTabSz="829361">
              <a:lnSpc>
                <a:spcPct val="104000"/>
              </a:lnSpc>
              <a:spcBef>
                <a:spcPts val="272"/>
              </a:spcBef>
            </a:pPr>
            <a:r>
              <a:rPr lang="en-US" sz="1600" dirty="0">
                <a:solidFill>
                  <a:srgbClr val="4B4B4B"/>
                </a:solidFill>
              </a:rPr>
              <a:t>Firm performance</a:t>
            </a:r>
            <a:endParaRPr lang="en-US" sz="1600" b="1" dirty="0">
              <a:solidFill>
                <a:schemeClr val="accent3"/>
              </a:solidFill>
              <a:cs typeface="Arial"/>
            </a:endParaRPr>
          </a:p>
        </p:txBody>
      </p:sp>
      <p:sp>
        <p:nvSpPr>
          <p:cNvPr id="59" name="Rectangle 21">
            <a:extLst>
              <a:ext uri="{FF2B5EF4-FFF2-40B4-BE49-F238E27FC236}">
                <a16:creationId xmlns:a16="http://schemas.microsoft.com/office/drawing/2014/main" id="{6C0FCB0C-1F45-AD40-EA62-9ABB0D722F0C}"/>
              </a:ext>
            </a:extLst>
          </p:cNvPr>
          <p:cNvSpPr>
            <a:spLocks noChangeArrowheads="1"/>
          </p:cNvSpPr>
          <p:nvPr/>
        </p:nvSpPr>
        <p:spPr bwMode="gray">
          <a:xfrm>
            <a:off x="5224931" y="4314323"/>
            <a:ext cx="3136392" cy="457124"/>
          </a:xfrm>
          <a:prstGeom prst="rect">
            <a:avLst/>
          </a:prstGeom>
          <a:noFill/>
          <a:ln w="9525" algn="ctr">
            <a:noFill/>
            <a:miter lim="800000"/>
            <a:headEnd/>
            <a:tailEnd/>
          </a:ln>
        </p:spPr>
        <p:txBody>
          <a:bodyPr lIns="108000" tIns="72000" rIns="72000" bIns="72000" anchor="ctr">
            <a:noAutofit/>
          </a:bodyPr>
          <a:lstStyle/>
          <a:p>
            <a:pPr defTabSz="829361">
              <a:lnSpc>
                <a:spcPct val="104000"/>
              </a:lnSpc>
              <a:spcBef>
                <a:spcPts val="272"/>
              </a:spcBef>
            </a:pPr>
            <a:r>
              <a:rPr lang="en-US" sz="1600" dirty="0">
                <a:solidFill>
                  <a:srgbClr val="4B4B4B"/>
                </a:solidFill>
              </a:rPr>
              <a:t>External growth strategies</a:t>
            </a:r>
            <a:endParaRPr lang="en-US" sz="1600" b="1" dirty="0">
              <a:solidFill>
                <a:schemeClr val="accent3"/>
              </a:solidFill>
              <a:cs typeface="Arial"/>
            </a:endParaRPr>
          </a:p>
        </p:txBody>
      </p:sp>
      <p:sp>
        <p:nvSpPr>
          <p:cNvPr id="60" name="Rectangle 21">
            <a:extLst>
              <a:ext uri="{FF2B5EF4-FFF2-40B4-BE49-F238E27FC236}">
                <a16:creationId xmlns:a16="http://schemas.microsoft.com/office/drawing/2014/main" id="{FE8214E1-886B-E943-E115-024B72A8AF45}"/>
              </a:ext>
            </a:extLst>
          </p:cNvPr>
          <p:cNvSpPr>
            <a:spLocks noChangeArrowheads="1"/>
          </p:cNvSpPr>
          <p:nvPr/>
        </p:nvSpPr>
        <p:spPr bwMode="gray">
          <a:xfrm>
            <a:off x="5224931" y="4882855"/>
            <a:ext cx="2880360" cy="457124"/>
          </a:xfrm>
          <a:prstGeom prst="rect">
            <a:avLst/>
          </a:prstGeom>
          <a:noFill/>
          <a:ln w="9525" algn="ctr">
            <a:noFill/>
            <a:miter lim="800000"/>
            <a:headEnd/>
            <a:tailEnd/>
          </a:ln>
        </p:spPr>
        <p:txBody>
          <a:bodyPr lIns="108000" tIns="72000" rIns="72000" bIns="72000" anchor="ctr">
            <a:noAutofit/>
          </a:bodyPr>
          <a:lstStyle/>
          <a:p>
            <a:pPr defTabSz="829361">
              <a:lnSpc>
                <a:spcPct val="104000"/>
              </a:lnSpc>
              <a:spcBef>
                <a:spcPts val="272"/>
              </a:spcBef>
            </a:pPr>
            <a:r>
              <a:rPr lang="en-US" sz="1600" dirty="0">
                <a:solidFill>
                  <a:srgbClr val="4B4B4B"/>
                </a:solidFill>
              </a:rPr>
              <a:t>Firm performance</a:t>
            </a:r>
            <a:endParaRPr lang="en-US" sz="1600" b="1" dirty="0">
              <a:solidFill>
                <a:schemeClr val="accent3"/>
              </a:solidFill>
              <a:cs typeface="Arial"/>
            </a:endParaRPr>
          </a:p>
        </p:txBody>
      </p:sp>
      <p:sp>
        <p:nvSpPr>
          <p:cNvPr id="61" name="Rectangle 21">
            <a:extLst>
              <a:ext uri="{FF2B5EF4-FFF2-40B4-BE49-F238E27FC236}">
                <a16:creationId xmlns:a16="http://schemas.microsoft.com/office/drawing/2014/main" id="{95494A4B-E78E-606F-F941-D470FC27D2CE}"/>
              </a:ext>
            </a:extLst>
          </p:cNvPr>
          <p:cNvSpPr>
            <a:spLocks noChangeArrowheads="1"/>
          </p:cNvSpPr>
          <p:nvPr/>
        </p:nvSpPr>
        <p:spPr bwMode="gray">
          <a:xfrm>
            <a:off x="4742688" y="2046979"/>
            <a:ext cx="451104" cy="457124"/>
          </a:xfrm>
          <a:prstGeom prst="rect">
            <a:avLst/>
          </a:prstGeom>
          <a:noFill/>
          <a:ln w="9525" algn="ctr">
            <a:noFill/>
            <a:miter lim="800000"/>
            <a:headEnd/>
            <a:tailEnd/>
          </a:ln>
        </p:spPr>
        <p:txBody>
          <a:bodyPr lIns="108000" tIns="72000" rIns="72000" bIns="72000" anchor="ctr">
            <a:noAutofit/>
          </a:bodyPr>
          <a:lstStyle/>
          <a:p>
            <a:pPr defTabSz="829361">
              <a:lnSpc>
                <a:spcPct val="104000"/>
              </a:lnSpc>
              <a:spcBef>
                <a:spcPts val="272"/>
              </a:spcBef>
            </a:pPr>
            <a:r>
              <a:rPr lang="en-US" sz="1600">
                <a:solidFill>
                  <a:srgbClr val="4B4B4B"/>
                </a:solidFill>
              </a:rPr>
              <a:t>↔</a:t>
            </a:r>
            <a:endParaRPr lang="en-US" sz="1600" b="1">
              <a:solidFill>
                <a:schemeClr val="accent3"/>
              </a:solidFill>
              <a:cs typeface="Arial"/>
            </a:endParaRPr>
          </a:p>
        </p:txBody>
      </p:sp>
      <p:sp>
        <p:nvSpPr>
          <p:cNvPr id="62" name="Rectangle 21">
            <a:extLst>
              <a:ext uri="{FF2B5EF4-FFF2-40B4-BE49-F238E27FC236}">
                <a16:creationId xmlns:a16="http://schemas.microsoft.com/office/drawing/2014/main" id="{B1C06756-C578-D3AD-986B-2924C90C5CC0}"/>
              </a:ext>
            </a:extLst>
          </p:cNvPr>
          <p:cNvSpPr>
            <a:spLocks noChangeArrowheads="1"/>
          </p:cNvSpPr>
          <p:nvPr/>
        </p:nvSpPr>
        <p:spPr bwMode="gray">
          <a:xfrm>
            <a:off x="4742688" y="2614216"/>
            <a:ext cx="451104" cy="457124"/>
          </a:xfrm>
          <a:prstGeom prst="rect">
            <a:avLst/>
          </a:prstGeom>
          <a:noFill/>
          <a:ln w="9525" algn="ctr">
            <a:noFill/>
            <a:miter lim="800000"/>
            <a:headEnd/>
            <a:tailEnd/>
          </a:ln>
        </p:spPr>
        <p:txBody>
          <a:bodyPr lIns="108000" tIns="72000" rIns="72000" bIns="72000" anchor="ctr">
            <a:noAutofit/>
          </a:bodyPr>
          <a:lstStyle/>
          <a:p>
            <a:pPr defTabSz="829361">
              <a:lnSpc>
                <a:spcPct val="104000"/>
              </a:lnSpc>
              <a:spcBef>
                <a:spcPts val="272"/>
              </a:spcBef>
            </a:pPr>
            <a:r>
              <a:rPr lang="en-US" sz="1600">
                <a:solidFill>
                  <a:srgbClr val="4B4B4B"/>
                </a:solidFill>
              </a:rPr>
              <a:t>↔</a:t>
            </a:r>
            <a:endParaRPr lang="en-US" sz="1600" b="1">
              <a:solidFill>
                <a:schemeClr val="accent3"/>
              </a:solidFill>
              <a:cs typeface="Arial"/>
            </a:endParaRPr>
          </a:p>
        </p:txBody>
      </p:sp>
      <p:sp>
        <p:nvSpPr>
          <p:cNvPr id="63" name="Rectangle 21">
            <a:extLst>
              <a:ext uri="{FF2B5EF4-FFF2-40B4-BE49-F238E27FC236}">
                <a16:creationId xmlns:a16="http://schemas.microsoft.com/office/drawing/2014/main" id="{AD3E0B78-1B3B-66DD-EE5D-B4582ABD31DA}"/>
              </a:ext>
            </a:extLst>
          </p:cNvPr>
          <p:cNvSpPr>
            <a:spLocks noChangeArrowheads="1"/>
          </p:cNvSpPr>
          <p:nvPr/>
        </p:nvSpPr>
        <p:spPr bwMode="gray">
          <a:xfrm>
            <a:off x="4742688" y="3177266"/>
            <a:ext cx="451104" cy="457124"/>
          </a:xfrm>
          <a:prstGeom prst="rect">
            <a:avLst/>
          </a:prstGeom>
          <a:noFill/>
          <a:ln w="9525" algn="ctr">
            <a:noFill/>
            <a:miter lim="800000"/>
            <a:headEnd/>
            <a:tailEnd/>
          </a:ln>
        </p:spPr>
        <p:txBody>
          <a:bodyPr lIns="108000" tIns="72000" rIns="72000" bIns="72000" anchor="ctr">
            <a:noAutofit/>
          </a:bodyPr>
          <a:lstStyle/>
          <a:p>
            <a:pPr defTabSz="829361">
              <a:lnSpc>
                <a:spcPct val="104000"/>
              </a:lnSpc>
              <a:spcBef>
                <a:spcPts val="272"/>
              </a:spcBef>
            </a:pPr>
            <a:r>
              <a:rPr lang="en-US" sz="1600">
                <a:solidFill>
                  <a:srgbClr val="4B4B4B"/>
                </a:solidFill>
              </a:rPr>
              <a:t>↔</a:t>
            </a:r>
            <a:endParaRPr lang="en-US" sz="1600" b="1">
              <a:solidFill>
                <a:schemeClr val="accent3"/>
              </a:solidFill>
              <a:cs typeface="Arial"/>
            </a:endParaRPr>
          </a:p>
        </p:txBody>
      </p:sp>
      <p:sp>
        <p:nvSpPr>
          <p:cNvPr id="64" name="Rectangle 21">
            <a:extLst>
              <a:ext uri="{FF2B5EF4-FFF2-40B4-BE49-F238E27FC236}">
                <a16:creationId xmlns:a16="http://schemas.microsoft.com/office/drawing/2014/main" id="{19038569-26D6-740E-33C1-87DEE1E8A27C}"/>
              </a:ext>
            </a:extLst>
          </p:cNvPr>
          <p:cNvSpPr>
            <a:spLocks noChangeArrowheads="1"/>
          </p:cNvSpPr>
          <p:nvPr/>
        </p:nvSpPr>
        <p:spPr bwMode="gray">
          <a:xfrm>
            <a:off x="4742688" y="3741686"/>
            <a:ext cx="451104" cy="457124"/>
          </a:xfrm>
          <a:prstGeom prst="rect">
            <a:avLst/>
          </a:prstGeom>
          <a:noFill/>
          <a:ln w="9525" algn="ctr">
            <a:noFill/>
            <a:miter lim="800000"/>
            <a:headEnd/>
            <a:tailEnd/>
          </a:ln>
        </p:spPr>
        <p:txBody>
          <a:bodyPr lIns="108000" tIns="72000" rIns="72000" bIns="72000" anchor="ctr">
            <a:noAutofit/>
          </a:bodyPr>
          <a:lstStyle/>
          <a:p>
            <a:pPr defTabSz="829361">
              <a:lnSpc>
                <a:spcPct val="104000"/>
              </a:lnSpc>
              <a:spcBef>
                <a:spcPts val="272"/>
              </a:spcBef>
            </a:pPr>
            <a:r>
              <a:rPr lang="en-US" sz="1600">
                <a:solidFill>
                  <a:srgbClr val="4B4B4B"/>
                </a:solidFill>
              </a:rPr>
              <a:t>↔</a:t>
            </a:r>
            <a:endParaRPr lang="en-US" sz="1600" b="1">
              <a:solidFill>
                <a:schemeClr val="accent3"/>
              </a:solidFill>
              <a:cs typeface="Arial"/>
            </a:endParaRPr>
          </a:p>
        </p:txBody>
      </p:sp>
      <p:sp>
        <p:nvSpPr>
          <p:cNvPr id="65" name="Rectangle 21">
            <a:extLst>
              <a:ext uri="{FF2B5EF4-FFF2-40B4-BE49-F238E27FC236}">
                <a16:creationId xmlns:a16="http://schemas.microsoft.com/office/drawing/2014/main" id="{0D238E82-63EA-0B2E-7B09-6E1C9AD2531C}"/>
              </a:ext>
            </a:extLst>
          </p:cNvPr>
          <p:cNvSpPr>
            <a:spLocks noChangeArrowheads="1"/>
          </p:cNvSpPr>
          <p:nvPr/>
        </p:nvSpPr>
        <p:spPr bwMode="gray">
          <a:xfrm>
            <a:off x="4742688" y="4307475"/>
            <a:ext cx="451104" cy="457124"/>
          </a:xfrm>
          <a:prstGeom prst="rect">
            <a:avLst/>
          </a:prstGeom>
          <a:noFill/>
          <a:ln w="9525" algn="ctr">
            <a:noFill/>
            <a:miter lim="800000"/>
            <a:headEnd/>
            <a:tailEnd/>
          </a:ln>
        </p:spPr>
        <p:txBody>
          <a:bodyPr lIns="108000" tIns="72000" rIns="72000" bIns="72000" anchor="ctr">
            <a:noAutofit/>
          </a:bodyPr>
          <a:lstStyle/>
          <a:p>
            <a:pPr defTabSz="829361">
              <a:lnSpc>
                <a:spcPct val="104000"/>
              </a:lnSpc>
              <a:spcBef>
                <a:spcPts val="272"/>
              </a:spcBef>
            </a:pPr>
            <a:r>
              <a:rPr lang="en-US" sz="1600">
                <a:solidFill>
                  <a:srgbClr val="4B4B4B"/>
                </a:solidFill>
              </a:rPr>
              <a:t>↔</a:t>
            </a:r>
            <a:endParaRPr lang="en-US" sz="1600" b="1">
              <a:solidFill>
                <a:schemeClr val="accent3"/>
              </a:solidFill>
              <a:cs typeface="Arial"/>
            </a:endParaRPr>
          </a:p>
        </p:txBody>
      </p:sp>
      <p:sp>
        <p:nvSpPr>
          <p:cNvPr id="66" name="Rectangle 21">
            <a:extLst>
              <a:ext uri="{FF2B5EF4-FFF2-40B4-BE49-F238E27FC236}">
                <a16:creationId xmlns:a16="http://schemas.microsoft.com/office/drawing/2014/main" id="{1818E789-674F-CC78-CA71-D73606BDF799}"/>
              </a:ext>
            </a:extLst>
          </p:cNvPr>
          <p:cNvSpPr>
            <a:spLocks noChangeArrowheads="1"/>
          </p:cNvSpPr>
          <p:nvPr/>
        </p:nvSpPr>
        <p:spPr bwMode="gray">
          <a:xfrm>
            <a:off x="4742688" y="4874635"/>
            <a:ext cx="451104" cy="457124"/>
          </a:xfrm>
          <a:prstGeom prst="rect">
            <a:avLst/>
          </a:prstGeom>
          <a:noFill/>
          <a:ln w="9525" algn="ctr">
            <a:noFill/>
            <a:miter lim="800000"/>
            <a:headEnd/>
            <a:tailEnd/>
          </a:ln>
        </p:spPr>
        <p:txBody>
          <a:bodyPr lIns="108000" tIns="72000" rIns="72000" bIns="72000" anchor="ctr">
            <a:noAutofit/>
          </a:bodyPr>
          <a:lstStyle/>
          <a:p>
            <a:pPr defTabSz="829361">
              <a:lnSpc>
                <a:spcPct val="104000"/>
              </a:lnSpc>
              <a:spcBef>
                <a:spcPts val="272"/>
              </a:spcBef>
            </a:pPr>
            <a:r>
              <a:rPr lang="en-US" sz="1600">
                <a:solidFill>
                  <a:srgbClr val="4B4B4B"/>
                </a:solidFill>
              </a:rPr>
              <a:t>↔</a:t>
            </a:r>
            <a:endParaRPr lang="en-US" sz="1600" b="1">
              <a:solidFill>
                <a:schemeClr val="accent3"/>
              </a:solidFill>
              <a:cs typeface="Arial"/>
            </a:endParaRPr>
          </a:p>
        </p:txBody>
      </p:sp>
      <p:sp>
        <p:nvSpPr>
          <p:cNvPr id="67" name="Rechteck 66">
            <a:extLst>
              <a:ext uri="{FF2B5EF4-FFF2-40B4-BE49-F238E27FC236}">
                <a16:creationId xmlns:a16="http://schemas.microsoft.com/office/drawing/2014/main" id="{8DA0BD92-DCC5-965D-FCA3-E2E48A91F2A3}"/>
              </a:ext>
            </a:extLst>
          </p:cNvPr>
          <p:cNvSpPr/>
          <p:nvPr/>
        </p:nvSpPr>
        <p:spPr>
          <a:xfrm>
            <a:off x="1699200" y="1987199"/>
            <a:ext cx="9596688" cy="1126411"/>
          </a:xfrm>
          <a:prstGeom prst="rect">
            <a:avLst/>
          </a:prstGeom>
          <a:noFill/>
          <a:ln w="31750">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68" name="Rechteck 67">
            <a:extLst>
              <a:ext uri="{FF2B5EF4-FFF2-40B4-BE49-F238E27FC236}">
                <a16:creationId xmlns:a16="http://schemas.microsoft.com/office/drawing/2014/main" id="{A86646D8-0150-F93F-475F-5274C505BD78}"/>
              </a:ext>
            </a:extLst>
          </p:cNvPr>
          <p:cNvSpPr/>
          <p:nvPr/>
        </p:nvSpPr>
        <p:spPr>
          <a:xfrm>
            <a:off x="1699200" y="3161552"/>
            <a:ext cx="9596688" cy="2343900"/>
          </a:xfrm>
          <a:prstGeom prst="rect">
            <a:avLst/>
          </a:prstGeom>
          <a:noFill/>
          <a:ln w="3175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10" name="Rechteck 9">
            <a:extLst>
              <a:ext uri="{FF2B5EF4-FFF2-40B4-BE49-F238E27FC236}">
                <a16:creationId xmlns:a16="http://schemas.microsoft.com/office/drawing/2014/main" id="{E4752AB6-0302-EDB4-D108-1ABAFB019E4E}"/>
              </a:ext>
            </a:extLst>
          </p:cNvPr>
          <p:cNvSpPr/>
          <p:nvPr/>
        </p:nvSpPr>
        <p:spPr>
          <a:xfrm>
            <a:off x="276224" y="5845275"/>
            <a:ext cx="186644" cy="165734"/>
          </a:xfrm>
          <a:prstGeom prst="rect">
            <a:avLst/>
          </a:prstGeom>
          <a:solidFill>
            <a:schemeClr val="accent1"/>
          </a:solidFill>
          <a:ln w="38100" algn="ctr">
            <a:solidFill>
              <a:schemeClr val="bg1"/>
            </a:solidFill>
            <a:miter lim="800000"/>
            <a:headEnd/>
            <a:tailEnd/>
          </a:ln>
          <a:effectLst/>
        </p:spPr>
        <p:txBody>
          <a:bodyPr lIns="0" tIns="0" rIns="0" bIns="0" anchor="ctr"/>
          <a:lstStyle/>
          <a:p>
            <a:pPr algn="ctr" defTabSz="783285" eaLnBrk="0" hangingPunct="0">
              <a:lnSpc>
                <a:spcPct val="90000"/>
              </a:lnSpc>
            </a:pPr>
            <a:endParaRPr lang="de-DE" sz="1000">
              <a:solidFill>
                <a:schemeClr val="tx1"/>
              </a:solidFill>
            </a:endParaRPr>
          </a:p>
        </p:txBody>
      </p:sp>
      <p:sp>
        <p:nvSpPr>
          <p:cNvPr id="11" name="Rechteck 10">
            <a:extLst>
              <a:ext uri="{FF2B5EF4-FFF2-40B4-BE49-F238E27FC236}">
                <a16:creationId xmlns:a16="http://schemas.microsoft.com/office/drawing/2014/main" id="{16004D83-9B25-7DBF-BDE8-080C71362A7C}"/>
              </a:ext>
            </a:extLst>
          </p:cNvPr>
          <p:cNvSpPr/>
          <p:nvPr/>
        </p:nvSpPr>
        <p:spPr>
          <a:xfrm>
            <a:off x="541466" y="5811459"/>
            <a:ext cx="1519107" cy="233363"/>
          </a:xfrm>
          <a:prstGeom prst="rect">
            <a:avLst/>
          </a:prstGeom>
          <a:noFill/>
          <a:ln w="38100" algn="ctr">
            <a:solidFill>
              <a:schemeClr val="bg1"/>
            </a:solidFill>
            <a:miter lim="800000"/>
            <a:headEnd/>
            <a:tailEnd/>
          </a:ln>
          <a:effectLst/>
        </p:spPr>
        <p:txBody>
          <a:bodyPr lIns="0" tIns="0" rIns="0" bIns="0" anchor="ctr"/>
          <a:lstStyle/>
          <a:p>
            <a:pPr defTabSz="783285" eaLnBrk="0" hangingPunct="0">
              <a:lnSpc>
                <a:spcPct val="90000"/>
              </a:lnSpc>
            </a:pPr>
            <a:r>
              <a:rPr lang="en-US" sz="1000" dirty="0" err="1">
                <a:solidFill>
                  <a:schemeClr val="tx1"/>
                </a:solidFill>
              </a:rPr>
              <a:t>Keine</a:t>
            </a:r>
            <a:r>
              <a:rPr lang="en-US" sz="1000" dirty="0">
                <a:solidFill>
                  <a:schemeClr val="tx1"/>
                </a:solidFill>
              </a:rPr>
              <a:t> Mediation</a:t>
            </a:r>
          </a:p>
        </p:txBody>
      </p:sp>
      <p:sp>
        <p:nvSpPr>
          <p:cNvPr id="12" name="Rechteck 11">
            <a:extLst>
              <a:ext uri="{FF2B5EF4-FFF2-40B4-BE49-F238E27FC236}">
                <a16:creationId xmlns:a16="http://schemas.microsoft.com/office/drawing/2014/main" id="{CBDC549B-201B-4ED6-FAFB-98B500C67216}"/>
              </a:ext>
            </a:extLst>
          </p:cNvPr>
          <p:cNvSpPr/>
          <p:nvPr/>
        </p:nvSpPr>
        <p:spPr>
          <a:xfrm>
            <a:off x="1956045" y="5811459"/>
            <a:ext cx="1302292" cy="233363"/>
          </a:xfrm>
          <a:prstGeom prst="rect">
            <a:avLst/>
          </a:prstGeom>
          <a:noFill/>
          <a:ln w="38100" algn="ctr">
            <a:solidFill>
              <a:schemeClr val="bg1"/>
            </a:solidFill>
            <a:miter lim="800000"/>
            <a:headEnd/>
            <a:tailEnd/>
          </a:ln>
          <a:effectLst/>
        </p:spPr>
        <p:txBody>
          <a:bodyPr lIns="0" tIns="0" rIns="0" bIns="0" anchor="ctr"/>
          <a:lstStyle/>
          <a:p>
            <a:pPr defTabSz="783285" eaLnBrk="0" hangingPunct="0">
              <a:lnSpc>
                <a:spcPct val="90000"/>
              </a:lnSpc>
            </a:pPr>
            <a:r>
              <a:rPr lang="en-US" sz="1000" dirty="0" err="1">
                <a:solidFill>
                  <a:schemeClr val="tx1"/>
                </a:solidFill>
              </a:rPr>
              <a:t>Signifikante</a:t>
            </a:r>
            <a:r>
              <a:rPr lang="en-US" sz="1000" dirty="0">
                <a:solidFill>
                  <a:schemeClr val="tx1"/>
                </a:solidFill>
              </a:rPr>
              <a:t> Mediation</a:t>
            </a:r>
          </a:p>
        </p:txBody>
      </p:sp>
      <p:sp>
        <p:nvSpPr>
          <p:cNvPr id="13" name="Rechteck 12">
            <a:extLst>
              <a:ext uri="{FF2B5EF4-FFF2-40B4-BE49-F238E27FC236}">
                <a16:creationId xmlns:a16="http://schemas.microsoft.com/office/drawing/2014/main" id="{8499AB0C-7AD5-2EE3-425D-CFFB58B28F39}"/>
              </a:ext>
            </a:extLst>
          </p:cNvPr>
          <p:cNvSpPr/>
          <p:nvPr/>
        </p:nvSpPr>
        <p:spPr>
          <a:xfrm>
            <a:off x="1686284" y="5845275"/>
            <a:ext cx="186644" cy="165734"/>
          </a:xfrm>
          <a:prstGeom prst="rect">
            <a:avLst/>
          </a:prstGeom>
          <a:solidFill>
            <a:schemeClr val="accent3"/>
          </a:solidFill>
          <a:ln w="38100" algn="ctr">
            <a:solidFill>
              <a:schemeClr val="bg1"/>
            </a:solidFill>
            <a:miter lim="800000"/>
            <a:headEnd/>
            <a:tailEnd/>
          </a:ln>
          <a:effectLst/>
        </p:spPr>
        <p:txBody>
          <a:bodyPr lIns="0" tIns="0" rIns="0" bIns="0" anchor="ctr"/>
          <a:lstStyle/>
          <a:p>
            <a:pPr algn="ctr" defTabSz="783285" eaLnBrk="0" hangingPunct="0">
              <a:lnSpc>
                <a:spcPct val="90000"/>
              </a:lnSpc>
            </a:pPr>
            <a:endParaRPr lang="de-DE" sz="1200">
              <a:solidFill>
                <a:schemeClr val="bg1"/>
              </a:solidFill>
            </a:endParaRPr>
          </a:p>
        </p:txBody>
      </p:sp>
    </p:spTree>
    <p:extLst>
      <p:ext uri="{BB962C8B-B14F-4D97-AF65-F5344CB8AC3E}">
        <p14:creationId xmlns:p14="http://schemas.microsoft.com/office/powerpoint/2010/main" val="3024223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9C500C5E-DB62-F3B6-9B7A-FA580E00406D}"/>
              </a:ext>
            </a:extLst>
          </p:cNvPr>
          <p:cNvSpPr>
            <a:spLocks noGrp="1"/>
          </p:cNvSpPr>
          <p:nvPr>
            <p:ph type="body" sz="quarter" idx="10"/>
          </p:nvPr>
        </p:nvSpPr>
        <p:spPr/>
        <p:txBody>
          <a:bodyPr/>
          <a:lstStyle/>
          <a:p>
            <a:r>
              <a:rPr lang="de-DE" dirty="0"/>
              <a:t>Forschungsergebnisse</a:t>
            </a:r>
          </a:p>
        </p:txBody>
      </p:sp>
      <p:sp>
        <p:nvSpPr>
          <p:cNvPr id="4" name="Fußzeilenplatzhalter 3">
            <a:extLst>
              <a:ext uri="{FF2B5EF4-FFF2-40B4-BE49-F238E27FC236}">
                <a16:creationId xmlns:a16="http://schemas.microsoft.com/office/drawing/2014/main" id="{B7CF41BE-022E-2EB3-1D3B-4A82DE498AB9}"/>
              </a:ext>
            </a:extLst>
          </p:cNvPr>
          <p:cNvSpPr>
            <a:spLocks noGrp="1"/>
          </p:cNvSpPr>
          <p:nvPr>
            <p:ph type="ftr" sz="quarter" idx="3"/>
          </p:nvPr>
        </p:nvSpPr>
        <p:spPr/>
        <p:txBody>
          <a:bodyPr/>
          <a:lstStyle/>
          <a:p>
            <a:r>
              <a:rPr lang="de-DE" dirty="0"/>
              <a:t>Artikel 1: Corporate Networks</a:t>
            </a:r>
          </a:p>
        </p:txBody>
      </p:sp>
      <p:grpSp>
        <p:nvGrpSpPr>
          <p:cNvPr id="11" name="Gruppieren 10">
            <a:extLst>
              <a:ext uri="{FF2B5EF4-FFF2-40B4-BE49-F238E27FC236}">
                <a16:creationId xmlns:a16="http://schemas.microsoft.com/office/drawing/2014/main" id="{41F0DD4A-7229-3201-99A2-176730820C73}"/>
              </a:ext>
            </a:extLst>
          </p:cNvPr>
          <p:cNvGrpSpPr/>
          <p:nvPr/>
        </p:nvGrpSpPr>
        <p:grpSpPr>
          <a:xfrm>
            <a:off x="348637" y="3208663"/>
            <a:ext cx="10824799" cy="1359089"/>
            <a:chOff x="348637" y="3208663"/>
            <a:chExt cx="10824799" cy="1359089"/>
          </a:xfrm>
        </p:grpSpPr>
        <p:sp>
          <p:nvSpPr>
            <p:cNvPr id="34" name="Rechteck 33">
              <a:extLst>
                <a:ext uri="{FF2B5EF4-FFF2-40B4-BE49-F238E27FC236}">
                  <a16:creationId xmlns:a16="http://schemas.microsoft.com/office/drawing/2014/main" id="{D16FAA81-887C-9C96-F340-F0823E92DC12}"/>
                </a:ext>
              </a:extLst>
            </p:cNvPr>
            <p:cNvSpPr/>
            <p:nvPr/>
          </p:nvSpPr>
          <p:spPr>
            <a:xfrm>
              <a:off x="348637" y="3848451"/>
              <a:ext cx="2637804" cy="7193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bg1"/>
                  </a:solidFill>
                  <a:cs typeface="Arial" panose="020B0604020202020204" pitchFamily="34" charset="0"/>
                </a:rPr>
                <a:t>Board Interlocks</a:t>
              </a:r>
            </a:p>
          </p:txBody>
        </p:sp>
        <p:sp>
          <p:nvSpPr>
            <p:cNvPr id="35" name="Rechteck 34">
              <a:extLst>
                <a:ext uri="{FF2B5EF4-FFF2-40B4-BE49-F238E27FC236}">
                  <a16:creationId xmlns:a16="http://schemas.microsoft.com/office/drawing/2014/main" id="{9ADE4260-4559-F6D6-8E4D-D772A96D2CD9}"/>
                </a:ext>
              </a:extLst>
            </p:cNvPr>
            <p:cNvSpPr/>
            <p:nvPr/>
          </p:nvSpPr>
          <p:spPr>
            <a:xfrm>
              <a:off x="8535632" y="3848451"/>
              <a:ext cx="2637804" cy="7193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bg1"/>
                  </a:solidFill>
                  <a:cs typeface="Arial" panose="020B0604020202020204" pitchFamily="34" charset="0"/>
                </a:rPr>
                <a:t>Firm Performance</a:t>
              </a:r>
            </a:p>
          </p:txBody>
        </p:sp>
        <p:cxnSp>
          <p:nvCxnSpPr>
            <p:cNvPr id="36" name="Gewinkelte Verbindung 9">
              <a:extLst>
                <a:ext uri="{FF2B5EF4-FFF2-40B4-BE49-F238E27FC236}">
                  <a16:creationId xmlns:a16="http://schemas.microsoft.com/office/drawing/2014/main" id="{75BB18F7-9A45-D770-434F-8B4C6484E5CC}"/>
                </a:ext>
              </a:extLst>
            </p:cNvPr>
            <p:cNvCxnSpPr>
              <a:stCxn id="34" idx="0"/>
              <a:endCxn id="35" idx="0"/>
            </p:cNvCxnSpPr>
            <p:nvPr/>
          </p:nvCxnSpPr>
          <p:spPr>
            <a:xfrm rot="5400000" flipH="1" flipV="1">
              <a:off x="5761036" y="-245046"/>
              <a:ext cx="13943" cy="8186995"/>
            </a:xfrm>
            <a:prstGeom prst="bentConnector3">
              <a:avLst>
                <a:gd name="adj1" fmla="val 2081819"/>
              </a:avLst>
            </a:prstGeom>
            <a:ln w="25400">
              <a:tailEnd type="triangle"/>
            </a:ln>
          </p:spPr>
          <p:style>
            <a:lnRef idx="1">
              <a:schemeClr val="dk1"/>
            </a:lnRef>
            <a:fillRef idx="0">
              <a:schemeClr val="dk1"/>
            </a:fillRef>
            <a:effectRef idx="0">
              <a:schemeClr val="dk1"/>
            </a:effectRef>
            <a:fontRef idx="minor">
              <a:schemeClr val="tx1"/>
            </a:fontRef>
          </p:style>
        </p:cxnSp>
        <p:sp>
          <p:nvSpPr>
            <p:cNvPr id="37" name="Rechteck 36">
              <a:extLst>
                <a:ext uri="{FF2B5EF4-FFF2-40B4-BE49-F238E27FC236}">
                  <a16:creationId xmlns:a16="http://schemas.microsoft.com/office/drawing/2014/main" id="{791ED8BD-4C08-84C1-732E-645BB2A05711}"/>
                </a:ext>
              </a:extLst>
            </p:cNvPr>
            <p:cNvSpPr/>
            <p:nvPr/>
          </p:nvSpPr>
          <p:spPr>
            <a:xfrm>
              <a:off x="4702336" y="3208663"/>
              <a:ext cx="2117400" cy="3088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b="1" i="1" dirty="0">
                  <a:solidFill>
                    <a:schemeClr val="tx1"/>
                  </a:solidFill>
                  <a:cs typeface="Arial" panose="020B0604020202020204" pitchFamily="34" charset="0"/>
                </a:rPr>
                <a:t>b </a:t>
              </a:r>
              <a:r>
                <a:rPr lang="en-AU" sz="1200" b="1" dirty="0">
                  <a:solidFill>
                    <a:schemeClr val="tx1"/>
                  </a:solidFill>
                  <a:cs typeface="Arial" panose="020B0604020202020204" pitchFamily="34" charset="0"/>
                </a:rPr>
                <a:t>= .02 ***</a:t>
              </a:r>
            </a:p>
          </p:txBody>
        </p:sp>
      </p:grpSp>
      <p:grpSp>
        <p:nvGrpSpPr>
          <p:cNvPr id="13" name="Gruppieren 12">
            <a:extLst>
              <a:ext uri="{FF2B5EF4-FFF2-40B4-BE49-F238E27FC236}">
                <a16:creationId xmlns:a16="http://schemas.microsoft.com/office/drawing/2014/main" id="{FDCC0481-F0A3-2158-7003-C176DD538982}"/>
              </a:ext>
            </a:extLst>
          </p:cNvPr>
          <p:cNvGrpSpPr/>
          <p:nvPr/>
        </p:nvGrpSpPr>
        <p:grpSpPr>
          <a:xfrm>
            <a:off x="2986441" y="3977025"/>
            <a:ext cx="5549191" cy="1526596"/>
            <a:chOff x="2986441" y="3977025"/>
            <a:chExt cx="5549191" cy="1526596"/>
          </a:xfrm>
        </p:grpSpPr>
        <p:sp>
          <p:nvSpPr>
            <p:cNvPr id="45" name="Rechteck 44">
              <a:extLst>
                <a:ext uri="{FF2B5EF4-FFF2-40B4-BE49-F238E27FC236}">
                  <a16:creationId xmlns:a16="http://schemas.microsoft.com/office/drawing/2014/main" id="{C8884798-754F-F64B-D115-048B3DB5339D}"/>
                </a:ext>
              </a:extLst>
            </p:cNvPr>
            <p:cNvSpPr/>
            <p:nvPr/>
          </p:nvSpPr>
          <p:spPr>
            <a:xfrm>
              <a:off x="4136769" y="4510932"/>
              <a:ext cx="3330830" cy="4587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H4: Cooperative Growth Strategies</a:t>
              </a:r>
            </a:p>
          </p:txBody>
        </p:sp>
        <p:cxnSp>
          <p:nvCxnSpPr>
            <p:cNvPr id="46" name="Gerade Verbindung mit Pfeil 45">
              <a:extLst>
                <a:ext uri="{FF2B5EF4-FFF2-40B4-BE49-F238E27FC236}">
                  <a16:creationId xmlns:a16="http://schemas.microsoft.com/office/drawing/2014/main" id="{ED635D21-E4D0-7B2E-77B5-CA1FDF3E1568}"/>
                </a:ext>
              </a:extLst>
            </p:cNvPr>
            <p:cNvCxnSpPr>
              <a:cxnSpLocks/>
              <a:stCxn id="34" idx="3"/>
              <a:endCxn id="45" idx="1"/>
            </p:cNvCxnSpPr>
            <p:nvPr/>
          </p:nvCxnSpPr>
          <p:spPr>
            <a:xfrm>
              <a:off x="2986441" y="4208102"/>
              <a:ext cx="1150328" cy="53222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7" name="Gerade Verbindung mit Pfeil 46">
              <a:extLst>
                <a:ext uri="{FF2B5EF4-FFF2-40B4-BE49-F238E27FC236}">
                  <a16:creationId xmlns:a16="http://schemas.microsoft.com/office/drawing/2014/main" id="{6763EF9A-6A13-0279-BED9-6DB406338ABE}"/>
                </a:ext>
              </a:extLst>
            </p:cNvPr>
            <p:cNvCxnSpPr>
              <a:cxnSpLocks/>
              <a:stCxn id="45" idx="3"/>
              <a:endCxn id="35" idx="1"/>
            </p:cNvCxnSpPr>
            <p:nvPr/>
          </p:nvCxnSpPr>
          <p:spPr>
            <a:xfrm flipV="1">
              <a:off x="7467599" y="4208102"/>
              <a:ext cx="1068033" cy="532221"/>
            </a:xfrm>
            <a:prstGeom prst="straightConnector1">
              <a:avLst/>
            </a:prstGeom>
            <a:ln w="12700">
              <a:tailEnd type="none"/>
            </a:ln>
          </p:spPr>
          <p:style>
            <a:lnRef idx="1">
              <a:schemeClr val="dk1"/>
            </a:lnRef>
            <a:fillRef idx="0">
              <a:schemeClr val="dk1"/>
            </a:fillRef>
            <a:effectRef idx="0">
              <a:schemeClr val="dk1"/>
            </a:effectRef>
            <a:fontRef idx="minor">
              <a:schemeClr val="tx1"/>
            </a:fontRef>
          </p:style>
        </p:cxnSp>
        <p:cxnSp>
          <p:nvCxnSpPr>
            <p:cNvPr id="48" name="Gerade Verbindung mit Pfeil 47">
              <a:extLst>
                <a:ext uri="{FF2B5EF4-FFF2-40B4-BE49-F238E27FC236}">
                  <a16:creationId xmlns:a16="http://schemas.microsoft.com/office/drawing/2014/main" id="{C6E75395-54D4-951C-72A9-E6193FA2ABF0}"/>
                </a:ext>
              </a:extLst>
            </p:cNvPr>
            <p:cNvCxnSpPr>
              <a:cxnSpLocks/>
              <a:stCxn id="34" idx="3"/>
              <a:endCxn id="35" idx="1"/>
            </p:cNvCxnSpPr>
            <p:nvPr/>
          </p:nvCxnSpPr>
          <p:spPr>
            <a:xfrm>
              <a:off x="2986441" y="4208102"/>
              <a:ext cx="554919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49" name="Rechteck 48">
              <a:extLst>
                <a:ext uri="{FF2B5EF4-FFF2-40B4-BE49-F238E27FC236}">
                  <a16:creationId xmlns:a16="http://schemas.microsoft.com/office/drawing/2014/main" id="{6B66AA4E-CB6A-710B-B17E-70B1942EF304}"/>
                </a:ext>
              </a:extLst>
            </p:cNvPr>
            <p:cNvSpPr/>
            <p:nvPr/>
          </p:nvSpPr>
          <p:spPr>
            <a:xfrm>
              <a:off x="4136769" y="5044839"/>
              <a:ext cx="3330830" cy="4587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H5: External Growth Strategies</a:t>
              </a:r>
            </a:p>
          </p:txBody>
        </p:sp>
        <p:sp>
          <p:nvSpPr>
            <p:cNvPr id="50" name="Rechteck 49">
              <a:extLst>
                <a:ext uri="{FF2B5EF4-FFF2-40B4-BE49-F238E27FC236}">
                  <a16:creationId xmlns:a16="http://schemas.microsoft.com/office/drawing/2014/main" id="{D43A41D9-E084-F946-681C-82BACFC045BE}"/>
                </a:ext>
              </a:extLst>
            </p:cNvPr>
            <p:cNvSpPr/>
            <p:nvPr/>
          </p:nvSpPr>
          <p:spPr>
            <a:xfrm>
              <a:off x="4136769" y="3977025"/>
              <a:ext cx="3330830" cy="4587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H3: Internal Growth Strategies</a:t>
              </a:r>
            </a:p>
          </p:txBody>
        </p:sp>
        <p:cxnSp>
          <p:nvCxnSpPr>
            <p:cNvPr id="51" name="Gerade Verbindung mit Pfeil 50">
              <a:extLst>
                <a:ext uri="{FF2B5EF4-FFF2-40B4-BE49-F238E27FC236}">
                  <a16:creationId xmlns:a16="http://schemas.microsoft.com/office/drawing/2014/main" id="{E28E1A87-5993-329D-7369-5AED39476F97}"/>
                </a:ext>
              </a:extLst>
            </p:cNvPr>
            <p:cNvCxnSpPr>
              <a:cxnSpLocks/>
              <a:stCxn id="34" idx="3"/>
              <a:endCxn id="49" idx="1"/>
            </p:cNvCxnSpPr>
            <p:nvPr/>
          </p:nvCxnSpPr>
          <p:spPr>
            <a:xfrm>
              <a:off x="2986441" y="4208102"/>
              <a:ext cx="1150328" cy="106612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2" name="Gerade Verbindung mit Pfeil 51">
              <a:extLst>
                <a:ext uri="{FF2B5EF4-FFF2-40B4-BE49-F238E27FC236}">
                  <a16:creationId xmlns:a16="http://schemas.microsoft.com/office/drawing/2014/main" id="{AF7901E0-9814-C37A-DDC9-DDCC49A6EA7D}"/>
                </a:ext>
              </a:extLst>
            </p:cNvPr>
            <p:cNvCxnSpPr>
              <a:cxnSpLocks/>
              <a:stCxn id="49" idx="3"/>
              <a:endCxn id="35" idx="1"/>
            </p:cNvCxnSpPr>
            <p:nvPr/>
          </p:nvCxnSpPr>
          <p:spPr>
            <a:xfrm flipV="1">
              <a:off x="7467599" y="4208102"/>
              <a:ext cx="1068033" cy="1066128"/>
            </a:xfrm>
            <a:prstGeom prst="straightConnector1">
              <a:avLst/>
            </a:prstGeom>
            <a:ln w="12700">
              <a:tailEnd type="none"/>
            </a:ln>
          </p:spPr>
          <p:style>
            <a:lnRef idx="1">
              <a:schemeClr val="dk1"/>
            </a:lnRef>
            <a:fillRef idx="0">
              <a:schemeClr val="dk1"/>
            </a:fillRef>
            <a:effectRef idx="0">
              <a:schemeClr val="dk1"/>
            </a:effectRef>
            <a:fontRef idx="minor">
              <a:schemeClr val="tx1"/>
            </a:fontRef>
          </p:style>
        </p:cxnSp>
        <p:cxnSp>
          <p:nvCxnSpPr>
            <p:cNvPr id="53" name="Gerade Verbindung mit Pfeil 52">
              <a:extLst>
                <a:ext uri="{FF2B5EF4-FFF2-40B4-BE49-F238E27FC236}">
                  <a16:creationId xmlns:a16="http://schemas.microsoft.com/office/drawing/2014/main" id="{A253DA0E-DBC4-817B-CD30-6CECA3812B30}"/>
                </a:ext>
              </a:extLst>
            </p:cNvPr>
            <p:cNvCxnSpPr>
              <a:cxnSpLocks/>
              <a:stCxn id="34" idx="3"/>
              <a:endCxn id="50" idx="1"/>
            </p:cNvCxnSpPr>
            <p:nvPr/>
          </p:nvCxnSpPr>
          <p:spPr>
            <a:xfrm flipV="1">
              <a:off x="2986441" y="4206416"/>
              <a:ext cx="1150328" cy="168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grpSp>
        <p:nvGrpSpPr>
          <p:cNvPr id="12" name="Gruppieren 11">
            <a:extLst>
              <a:ext uri="{FF2B5EF4-FFF2-40B4-BE49-F238E27FC236}">
                <a16:creationId xmlns:a16="http://schemas.microsoft.com/office/drawing/2014/main" id="{E3416A0E-7ED7-7D8F-54C3-23F0426A525F}"/>
              </a:ext>
            </a:extLst>
          </p:cNvPr>
          <p:cNvGrpSpPr/>
          <p:nvPr/>
        </p:nvGrpSpPr>
        <p:grpSpPr>
          <a:xfrm>
            <a:off x="2228262" y="1689491"/>
            <a:ext cx="7333269" cy="1453216"/>
            <a:chOff x="2228262" y="1689491"/>
            <a:chExt cx="7333269" cy="1453216"/>
          </a:xfrm>
        </p:grpSpPr>
        <p:cxnSp>
          <p:nvCxnSpPr>
            <p:cNvPr id="39" name="Gerade Verbindung mit Pfeil 38">
              <a:extLst>
                <a:ext uri="{FF2B5EF4-FFF2-40B4-BE49-F238E27FC236}">
                  <a16:creationId xmlns:a16="http://schemas.microsoft.com/office/drawing/2014/main" id="{9F7417F7-2412-78D6-3275-ECEC2DE4FAE1}"/>
                </a:ext>
              </a:extLst>
            </p:cNvPr>
            <p:cNvCxnSpPr>
              <a:cxnSpLocks/>
            </p:cNvCxnSpPr>
            <p:nvPr/>
          </p:nvCxnSpPr>
          <p:spPr>
            <a:xfrm>
              <a:off x="3304379" y="2448280"/>
              <a:ext cx="0" cy="69442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40" name="Rechteck 39">
              <a:extLst>
                <a:ext uri="{FF2B5EF4-FFF2-40B4-BE49-F238E27FC236}">
                  <a16:creationId xmlns:a16="http://schemas.microsoft.com/office/drawing/2014/main" id="{109DDBBC-8BB9-CBA1-7F17-36712A9ABB38}"/>
                </a:ext>
              </a:extLst>
            </p:cNvPr>
            <p:cNvSpPr/>
            <p:nvPr/>
          </p:nvSpPr>
          <p:spPr>
            <a:xfrm>
              <a:off x="2228262" y="1689491"/>
              <a:ext cx="2340000" cy="6647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H2a: CEO Power</a:t>
              </a:r>
            </a:p>
          </p:txBody>
        </p:sp>
        <p:sp>
          <p:nvSpPr>
            <p:cNvPr id="41" name="Rechteck 40">
              <a:extLst>
                <a:ext uri="{FF2B5EF4-FFF2-40B4-BE49-F238E27FC236}">
                  <a16:creationId xmlns:a16="http://schemas.microsoft.com/office/drawing/2014/main" id="{C9080687-B908-9128-5FA5-4960CD317E9C}"/>
                </a:ext>
              </a:extLst>
            </p:cNvPr>
            <p:cNvSpPr/>
            <p:nvPr/>
          </p:nvSpPr>
          <p:spPr>
            <a:xfrm>
              <a:off x="4724897" y="1689491"/>
              <a:ext cx="2340000" cy="6647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H2b: Formal </a:t>
              </a:r>
              <a:br>
                <a:rPr lang="en-AU" sz="1400" b="1" dirty="0">
                  <a:solidFill>
                    <a:schemeClr val="tx1"/>
                  </a:solidFill>
                  <a:cs typeface="Arial" panose="020B0604020202020204" pitchFamily="34" charset="0"/>
                </a:rPr>
              </a:br>
              <a:r>
                <a:rPr lang="en-AU" sz="1400" b="1" dirty="0">
                  <a:solidFill>
                    <a:schemeClr val="tx1"/>
                  </a:solidFill>
                  <a:cs typeface="Arial" panose="020B0604020202020204" pitchFamily="34" charset="0"/>
                </a:rPr>
                <a:t>Institutional Environment</a:t>
              </a:r>
            </a:p>
          </p:txBody>
        </p:sp>
        <p:sp>
          <p:nvSpPr>
            <p:cNvPr id="42" name="Rechteck 41">
              <a:extLst>
                <a:ext uri="{FF2B5EF4-FFF2-40B4-BE49-F238E27FC236}">
                  <a16:creationId xmlns:a16="http://schemas.microsoft.com/office/drawing/2014/main" id="{FE6F4F22-EA0D-06D0-A483-BA01C4FFEF67}"/>
                </a:ext>
              </a:extLst>
            </p:cNvPr>
            <p:cNvSpPr/>
            <p:nvPr/>
          </p:nvSpPr>
          <p:spPr>
            <a:xfrm>
              <a:off x="7221531" y="1689491"/>
              <a:ext cx="2340000" cy="6647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H2c: Informal</a:t>
              </a:r>
            </a:p>
            <a:p>
              <a:pPr algn="ctr"/>
              <a:r>
                <a:rPr lang="en-AU" sz="1400" b="1" dirty="0">
                  <a:solidFill>
                    <a:schemeClr val="tx1"/>
                  </a:solidFill>
                  <a:cs typeface="Arial" panose="020B0604020202020204" pitchFamily="34" charset="0"/>
                </a:rPr>
                <a:t>Institutional Environment</a:t>
              </a:r>
            </a:p>
          </p:txBody>
        </p:sp>
        <p:cxnSp>
          <p:nvCxnSpPr>
            <p:cNvPr id="43" name="Gerade Verbindung mit Pfeil 42">
              <a:extLst>
                <a:ext uri="{FF2B5EF4-FFF2-40B4-BE49-F238E27FC236}">
                  <a16:creationId xmlns:a16="http://schemas.microsoft.com/office/drawing/2014/main" id="{7B706AB2-8E96-429F-15DB-F8DA5E538EFF}"/>
                </a:ext>
              </a:extLst>
            </p:cNvPr>
            <p:cNvCxnSpPr>
              <a:cxnSpLocks/>
            </p:cNvCxnSpPr>
            <p:nvPr/>
          </p:nvCxnSpPr>
          <p:spPr>
            <a:xfrm>
              <a:off x="5788816" y="2448280"/>
              <a:ext cx="0" cy="69442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Gerade Verbindung mit Pfeil 43">
              <a:extLst>
                <a:ext uri="{FF2B5EF4-FFF2-40B4-BE49-F238E27FC236}">
                  <a16:creationId xmlns:a16="http://schemas.microsoft.com/office/drawing/2014/main" id="{A879C372-D250-8241-CF70-E8621CE170BB}"/>
                </a:ext>
              </a:extLst>
            </p:cNvPr>
            <p:cNvCxnSpPr>
              <a:cxnSpLocks/>
            </p:cNvCxnSpPr>
            <p:nvPr/>
          </p:nvCxnSpPr>
          <p:spPr>
            <a:xfrm>
              <a:off x="8384379" y="2405866"/>
              <a:ext cx="0" cy="69442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sp>
        <p:nvSpPr>
          <p:cNvPr id="15" name="Rechteck 14">
            <a:extLst>
              <a:ext uri="{FF2B5EF4-FFF2-40B4-BE49-F238E27FC236}">
                <a16:creationId xmlns:a16="http://schemas.microsoft.com/office/drawing/2014/main" id="{6EB62784-610D-5D9C-BDA5-592A22F567E4}"/>
              </a:ext>
            </a:extLst>
          </p:cNvPr>
          <p:cNvSpPr/>
          <p:nvPr/>
        </p:nvSpPr>
        <p:spPr>
          <a:xfrm>
            <a:off x="2827618" y="4587312"/>
            <a:ext cx="920762" cy="4727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100" i="1" dirty="0">
                <a:solidFill>
                  <a:schemeClr val="tx1"/>
                </a:solidFill>
                <a:cs typeface="Arial" panose="020B0604020202020204" pitchFamily="34" charset="0"/>
              </a:rPr>
              <a:t>b </a:t>
            </a:r>
            <a:r>
              <a:rPr lang="en-AU" sz="1100" dirty="0">
                <a:solidFill>
                  <a:schemeClr val="tx1"/>
                </a:solidFill>
                <a:cs typeface="Arial" panose="020B0604020202020204" pitchFamily="34" charset="0"/>
              </a:rPr>
              <a:t>= .07 **</a:t>
            </a:r>
          </a:p>
        </p:txBody>
      </p:sp>
      <p:sp>
        <p:nvSpPr>
          <p:cNvPr id="16" name="Rechteck 15">
            <a:extLst>
              <a:ext uri="{FF2B5EF4-FFF2-40B4-BE49-F238E27FC236}">
                <a16:creationId xmlns:a16="http://schemas.microsoft.com/office/drawing/2014/main" id="{E7D7AD40-78CE-C628-6DF8-B1DD95B0F960}"/>
              </a:ext>
            </a:extLst>
          </p:cNvPr>
          <p:cNvSpPr/>
          <p:nvPr/>
        </p:nvSpPr>
        <p:spPr>
          <a:xfrm>
            <a:off x="3287999" y="5123465"/>
            <a:ext cx="1029863" cy="4727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100" i="1" dirty="0">
                <a:solidFill>
                  <a:schemeClr val="tx1"/>
                </a:solidFill>
                <a:cs typeface="Arial" panose="020B0604020202020204" pitchFamily="34" charset="0"/>
              </a:rPr>
              <a:t>b </a:t>
            </a:r>
            <a:r>
              <a:rPr lang="en-AU" sz="1100" dirty="0">
                <a:solidFill>
                  <a:schemeClr val="tx1"/>
                </a:solidFill>
                <a:cs typeface="Arial" panose="020B0604020202020204" pitchFamily="34" charset="0"/>
              </a:rPr>
              <a:t>= .14 ***</a:t>
            </a:r>
          </a:p>
        </p:txBody>
      </p:sp>
      <mc:AlternateContent xmlns:mc="http://schemas.openxmlformats.org/markup-compatibility/2006" xmlns:a14="http://schemas.microsoft.com/office/drawing/2010/main">
        <mc:Choice Requires="a14">
          <p:sp>
            <p:nvSpPr>
              <p:cNvPr id="17" name="Rechteck 16">
                <a:extLst>
                  <a:ext uri="{FF2B5EF4-FFF2-40B4-BE49-F238E27FC236}">
                    <a16:creationId xmlns:a16="http://schemas.microsoft.com/office/drawing/2014/main" id="{EF06AA7E-81E9-759A-9061-A8DD7BB5CB4C}"/>
                  </a:ext>
                </a:extLst>
              </p:cNvPr>
              <p:cNvSpPr/>
              <p:nvPr/>
            </p:nvSpPr>
            <p:spPr>
              <a:xfrm>
                <a:off x="7683501" y="5811459"/>
                <a:ext cx="3523260" cy="233363"/>
              </a:xfrm>
              <a:prstGeom prst="rect">
                <a:avLst/>
              </a:prstGeom>
              <a:noFill/>
              <a:ln w="38100" algn="ctr">
                <a:solidFill>
                  <a:schemeClr val="bg1"/>
                </a:solidFill>
                <a:miter lim="800000"/>
                <a:headEnd/>
                <a:tailEnd/>
              </a:ln>
              <a:effectLst/>
            </p:spPr>
            <p:txBody>
              <a:bodyPr lIns="0" tIns="0" rIns="0" bIns="0" anchor="ctr"/>
              <a:lstStyle/>
              <a:p>
                <a:pPr algn="r" defTabSz="783285" eaLnBrk="0" hangingPunct="0">
                  <a:lnSpc>
                    <a:spcPct val="90000"/>
                  </a:lnSpc>
                </a:pPr>
                <a:r>
                  <a:rPr lang="en-US" sz="1000" i="1" dirty="0"/>
                  <a:t>* p</a:t>
                </a:r>
                <a:r>
                  <a:rPr lang="en-US" sz="1000" dirty="0"/>
                  <a:t> </a:t>
                </a:r>
                <a14:m>
                  <m:oMath xmlns:m="http://schemas.openxmlformats.org/officeDocument/2006/math">
                    <m:r>
                      <a:rPr lang="en-US" sz="1000" i="1" smtClean="0">
                        <a:latin typeface="Cambria Math" panose="02040503050406030204" pitchFamily="18" charset="0"/>
                        <a:ea typeface="Cambria Math" panose="02040503050406030204" pitchFamily="18" charset="0"/>
                      </a:rPr>
                      <m:t>≤</m:t>
                    </m:r>
                  </m:oMath>
                </a14:m>
                <a:r>
                  <a:rPr lang="en-US" sz="1000" dirty="0">
                    <a:solidFill>
                      <a:schemeClr val="tx1"/>
                    </a:solidFill>
                  </a:rPr>
                  <a:t> .05 , </a:t>
                </a:r>
                <a:r>
                  <a:rPr lang="en-US" sz="1000" i="1" dirty="0"/>
                  <a:t>** p</a:t>
                </a:r>
                <a:r>
                  <a:rPr lang="en-US" sz="1000" dirty="0"/>
                  <a:t> </a:t>
                </a:r>
                <a14:m>
                  <m:oMath xmlns:m="http://schemas.openxmlformats.org/officeDocument/2006/math">
                    <m:r>
                      <a:rPr lang="en-US" sz="1000" i="1">
                        <a:latin typeface="Cambria Math" panose="02040503050406030204" pitchFamily="18" charset="0"/>
                        <a:ea typeface="Cambria Math" panose="02040503050406030204" pitchFamily="18" charset="0"/>
                      </a:rPr>
                      <m:t>≤</m:t>
                    </m:r>
                  </m:oMath>
                </a14:m>
                <a:r>
                  <a:rPr lang="en-US" sz="1000" dirty="0"/>
                  <a:t> .01, *** </a:t>
                </a:r>
                <a:r>
                  <a:rPr lang="en-US" sz="1000" i="1" dirty="0"/>
                  <a:t>p</a:t>
                </a:r>
                <a:r>
                  <a:rPr lang="en-US" sz="1000" dirty="0"/>
                  <a:t> </a:t>
                </a:r>
                <a14:m>
                  <m:oMath xmlns:m="http://schemas.openxmlformats.org/officeDocument/2006/math">
                    <m:r>
                      <a:rPr lang="en-US" sz="1000" i="1">
                        <a:latin typeface="Cambria Math" panose="02040503050406030204" pitchFamily="18" charset="0"/>
                        <a:ea typeface="Cambria Math" panose="02040503050406030204" pitchFamily="18" charset="0"/>
                      </a:rPr>
                      <m:t>≤</m:t>
                    </m:r>
                  </m:oMath>
                </a14:m>
                <a:r>
                  <a:rPr lang="en-US" sz="1000" dirty="0"/>
                  <a:t> .001</a:t>
                </a:r>
              </a:p>
            </p:txBody>
          </p:sp>
        </mc:Choice>
        <mc:Fallback xmlns="">
          <p:sp>
            <p:nvSpPr>
              <p:cNvPr id="17" name="Rechteck 16">
                <a:extLst>
                  <a:ext uri="{FF2B5EF4-FFF2-40B4-BE49-F238E27FC236}">
                    <a16:creationId xmlns:a16="http://schemas.microsoft.com/office/drawing/2014/main" id="{EF06AA7E-81E9-759A-9061-A8DD7BB5CB4C}"/>
                  </a:ext>
                </a:extLst>
              </p:cNvPr>
              <p:cNvSpPr>
                <a:spLocks noRot="1" noChangeAspect="1" noMove="1" noResize="1" noEditPoints="1" noAdjustHandles="1" noChangeArrowheads="1" noChangeShapeType="1" noTextEdit="1"/>
              </p:cNvSpPr>
              <p:nvPr/>
            </p:nvSpPr>
            <p:spPr>
              <a:xfrm>
                <a:off x="7683501" y="5811459"/>
                <a:ext cx="3523260" cy="233363"/>
              </a:xfrm>
              <a:prstGeom prst="rect">
                <a:avLst/>
              </a:prstGeom>
              <a:blipFill>
                <a:blip r:embed="rId2"/>
                <a:stretch>
                  <a:fillRect r="-1779" b="-4545"/>
                </a:stretch>
              </a:blipFill>
              <a:ln w="38100" algn="ctr">
                <a:solidFill>
                  <a:schemeClr val="bg1"/>
                </a:solidFill>
                <a:miter lim="800000"/>
                <a:headEnd/>
                <a:tailEnd/>
              </a:ln>
              <a:effectLst/>
            </p:spPr>
            <p:txBody>
              <a:bodyPr/>
              <a:lstStyle/>
              <a:p>
                <a:r>
                  <a:rPr lang="de-DE">
                    <a:noFill/>
                  </a:rPr>
                  <a:t> </a:t>
                </a:r>
              </a:p>
            </p:txBody>
          </p:sp>
        </mc:Fallback>
      </mc:AlternateContent>
      <p:sp>
        <p:nvSpPr>
          <p:cNvPr id="18" name="Rechteck 17">
            <a:extLst>
              <a:ext uri="{FF2B5EF4-FFF2-40B4-BE49-F238E27FC236}">
                <a16:creationId xmlns:a16="http://schemas.microsoft.com/office/drawing/2014/main" id="{7B2D3E5E-8053-7108-EBED-27E5DA120390}"/>
              </a:ext>
            </a:extLst>
          </p:cNvPr>
          <p:cNvSpPr/>
          <p:nvPr/>
        </p:nvSpPr>
        <p:spPr>
          <a:xfrm>
            <a:off x="3287999" y="3831908"/>
            <a:ext cx="1150328" cy="4727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100" i="1" dirty="0">
                <a:solidFill>
                  <a:schemeClr val="tx1"/>
                </a:solidFill>
                <a:cs typeface="Arial" panose="020B0604020202020204" pitchFamily="34" charset="0"/>
              </a:rPr>
              <a:t>b </a:t>
            </a:r>
            <a:r>
              <a:rPr lang="en-AU" sz="1100" dirty="0">
                <a:solidFill>
                  <a:schemeClr val="tx1"/>
                </a:solidFill>
                <a:cs typeface="Arial" panose="020B0604020202020204" pitchFamily="34" charset="0"/>
              </a:rPr>
              <a:t>= .03 **</a:t>
            </a:r>
          </a:p>
        </p:txBody>
      </p:sp>
      <p:sp>
        <p:nvSpPr>
          <p:cNvPr id="19" name="Rechteck 18">
            <a:extLst>
              <a:ext uri="{FF2B5EF4-FFF2-40B4-BE49-F238E27FC236}">
                <a16:creationId xmlns:a16="http://schemas.microsoft.com/office/drawing/2014/main" id="{637E8D32-0DAE-FB75-7063-EF04EBE805BB}"/>
              </a:ext>
            </a:extLst>
          </p:cNvPr>
          <p:cNvSpPr/>
          <p:nvPr/>
        </p:nvSpPr>
        <p:spPr>
          <a:xfrm>
            <a:off x="7594837" y="5118230"/>
            <a:ext cx="1029863" cy="4727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100" i="1" dirty="0">
                <a:solidFill>
                  <a:schemeClr val="tx1"/>
                </a:solidFill>
                <a:cs typeface="Arial" panose="020B0604020202020204" pitchFamily="34" charset="0"/>
              </a:rPr>
              <a:t>b </a:t>
            </a:r>
            <a:r>
              <a:rPr lang="en-AU" sz="1100" dirty="0">
                <a:solidFill>
                  <a:schemeClr val="tx1"/>
                </a:solidFill>
                <a:cs typeface="Arial" panose="020B0604020202020204" pitchFamily="34" charset="0"/>
              </a:rPr>
              <a:t>= .02 *</a:t>
            </a:r>
          </a:p>
        </p:txBody>
      </p:sp>
      <p:sp>
        <p:nvSpPr>
          <p:cNvPr id="20" name="Rechteck 19">
            <a:extLst>
              <a:ext uri="{FF2B5EF4-FFF2-40B4-BE49-F238E27FC236}">
                <a16:creationId xmlns:a16="http://schemas.microsoft.com/office/drawing/2014/main" id="{7D4DCF04-37F5-E9B8-8174-842FAA84988C}"/>
              </a:ext>
            </a:extLst>
          </p:cNvPr>
          <p:cNvSpPr/>
          <p:nvPr/>
        </p:nvSpPr>
        <p:spPr>
          <a:xfrm>
            <a:off x="7594837" y="3848450"/>
            <a:ext cx="1029863" cy="4727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100" i="1" dirty="0">
                <a:solidFill>
                  <a:schemeClr val="tx1"/>
                </a:solidFill>
                <a:cs typeface="Arial" panose="020B0604020202020204" pitchFamily="34" charset="0"/>
              </a:rPr>
              <a:t>b </a:t>
            </a:r>
            <a:r>
              <a:rPr lang="en-AU" sz="1100" dirty="0">
                <a:solidFill>
                  <a:schemeClr val="tx1"/>
                </a:solidFill>
                <a:cs typeface="Arial" panose="020B0604020202020204" pitchFamily="34" charset="0"/>
              </a:rPr>
              <a:t>= .07</a:t>
            </a:r>
          </a:p>
        </p:txBody>
      </p:sp>
      <p:sp>
        <p:nvSpPr>
          <p:cNvPr id="21" name="Rechteck 20">
            <a:extLst>
              <a:ext uri="{FF2B5EF4-FFF2-40B4-BE49-F238E27FC236}">
                <a16:creationId xmlns:a16="http://schemas.microsoft.com/office/drawing/2014/main" id="{9EC31798-B1F7-2D60-E97E-D33116AF9D1D}"/>
              </a:ext>
            </a:extLst>
          </p:cNvPr>
          <p:cNvSpPr/>
          <p:nvPr/>
        </p:nvSpPr>
        <p:spPr>
          <a:xfrm>
            <a:off x="8001615" y="4587312"/>
            <a:ext cx="1029863" cy="4727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100" i="1" dirty="0">
                <a:solidFill>
                  <a:schemeClr val="tx1"/>
                </a:solidFill>
                <a:cs typeface="Arial" panose="020B0604020202020204" pitchFamily="34" charset="0"/>
              </a:rPr>
              <a:t>b </a:t>
            </a:r>
            <a:r>
              <a:rPr lang="en-AU" sz="1100" dirty="0">
                <a:solidFill>
                  <a:schemeClr val="tx1"/>
                </a:solidFill>
                <a:cs typeface="Arial" panose="020B0604020202020204" pitchFamily="34" charset="0"/>
              </a:rPr>
              <a:t>= .13 **</a:t>
            </a:r>
          </a:p>
        </p:txBody>
      </p:sp>
      <p:sp>
        <p:nvSpPr>
          <p:cNvPr id="22" name="Rechteck 21">
            <a:extLst>
              <a:ext uri="{FF2B5EF4-FFF2-40B4-BE49-F238E27FC236}">
                <a16:creationId xmlns:a16="http://schemas.microsoft.com/office/drawing/2014/main" id="{A02AAC1C-57C3-EFAC-AD76-5DD0F8DB3951}"/>
              </a:ext>
            </a:extLst>
          </p:cNvPr>
          <p:cNvSpPr/>
          <p:nvPr/>
        </p:nvSpPr>
        <p:spPr>
          <a:xfrm>
            <a:off x="5019509" y="2496335"/>
            <a:ext cx="1150328" cy="4727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100" i="1" dirty="0">
                <a:solidFill>
                  <a:schemeClr val="tx1"/>
                </a:solidFill>
                <a:cs typeface="Arial" panose="020B0604020202020204" pitchFamily="34" charset="0"/>
              </a:rPr>
              <a:t>b </a:t>
            </a:r>
            <a:r>
              <a:rPr lang="en-AU" sz="1100" dirty="0">
                <a:solidFill>
                  <a:schemeClr val="tx1"/>
                </a:solidFill>
                <a:cs typeface="Arial" panose="020B0604020202020204" pitchFamily="34" charset="0"/>
              </a:rPr>
              <a:t>= .02 ***</a:t>
            </a:r>
          </a:p>
        </p:txBody>
      </p:sp>
      <p:sp>
        <p:nvSpPr>
          <p:cNvPr id="23" name="Rechteck 22">
            <a:extLst>
              <a:ext uri="{FF2B5EF4-FFF2-40B4-BE49-F238E27FC236}">
                <a16:creationId xmlns:a16="http://schemas.microsoft.com/office/drawing/2014/main" id="{9A6F4F41-CDE1-9456-9524-44EB0F4A41F5}"/>
              </a:ext>
            </a:extLst>
          </p:cNvPr>
          <p:cNvSpPr/>
          <p:nvPr/>
        </p:nvSpPr>
        <p:spPr>
          <a:xfrm>
            <a:off x="2379317" y="2496335"/>
            <a:ext cx="1150328" cy="4727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100" i="1" dirty="0">
                <a:solidFill>
                  <a:schemeClr val="tx1"/>
                </a:solidFill>
                <a:cs typeface="Arial" panose="020B0604020202020204" pitchFamily="34" charset="0"/>
              </a:rPr>
              <a:t>b </a:t>
            </a:r>
            <a:r>
              <a:rPr lang="en-AU" sz="1100" dirty="0">
                <a:solidFill>
                  <a:schemeClr val="tx1"/>
                </a:solidFill>
                <a:cs typeface="Arial" panose="020B0604020202020204" pitchFamily="34" charset="0"/>
              </a:rPr>
              <a:t>= -.04 ***</a:t>
            </a:r>
          </a:p>
        </p:txBody>
      </p:sp>
      <p:sp>
        <p:nvSpPr>
          <p:cNvPr id="24" name="Rechteck 23">
            <a:extLst>
              <a:ext uri="{FF2B5EF4-FFF2-40B4-BE49-F238E27FC236}">
                <a16:creationId xmlns:a16="http://schemas.microsoft.com/office/drawing/2014/main" id="{5658A89C-1B36-6CA3-9572-1938361841A8}"/>
              </a:ext>
            </a:extLst>
          </p:cNvPr>
          <p:cNvSpPr/>
          <p:nvPr/>
        </p:nvSpPr>
        <p:spPr>
          <a:xfrm>
            <a:off x="7726125" y="2496335"/>
            <a:ext cx="1150328" cy="4727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100" i="1" dirty="0">
                <a:solidFill>
                  <a:schemeClr val="tx1"/>
                </a:solidFill>
                <a:cs typeface="Arial" panose="020B0604020202020204" pitchFamily="34" charset="0"/>
              </a:rPr>
              <a:t>b </a:t>
            </a:r>
            <a:r>
              <a:rPr lang="en-AU" sz="1100" dirty="0">
                <a:solidFill>
                  <a:schemeClr val="tx1"/>
                </a:solidFill>
                <a:cs typeface="Arial" panose="020B0604020202020204" pitchFamily="34" charset="0"/>
              </a:rPr>
              <a:t>= .04 *</a:t>
            </a:r>
          </a:p>
        </p:txBody>
      </p:sp>
    </p:spTree>
    <p:extLst>
      <p:ext uri="{BB962C8B-B14F-4D97-AF65-F5344CB8AC3E}">
        <p14:creationId xmlns:p14="http://schemas.microsoft.com/office/powerpoint/2010/main" val="22471836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9C500C5E-DB62-F3B6-9B7A-FA580E00406D}"/>
              </a:ext>
            </a:extLst>
          </p:cNvPr>
          <p:cNvSpPr>
            <a:spLocks noGrp="1"/>
          </p:cNvSpPr>
          <p:nvPr>
            <p:ph type="body" sz="quarter" idx="10"/>
          </p:nvPr>
        </p:nvSpPr>
        <p:spPr/>
        <p:txBody>
          <a:bodyPr/>
          <a:lstStyle/>
          <a:p>
            <a:r>
              <a:rPr lang="de-DE" dirty="0"/>
              <a:t>Forschungsergebnisse</a:t>
            </a:r>
          </a:p>
        </p:txBody>
      </p:sp>
      <p:sp>
        <p:nvSpPr>
          <p:cNvPr id="4" name="Fußzeilenplatzhalter 3">
            <a:extLst>
              <a:ext uri="{FF2B5EF4-FFF2-40B4-BE49-F238E27FC236}">
                <a16:creationId xmlns:a16="http://schemas.microsoft.com/office/drawing/2014/main" id="{B7CF41BE-022E-2EB3-1D3B-4A82DE498AB9}"/>
              </a:ext>
            </a:extLst>
          </p:cNvPr>
          <p:cNvSpPr>
            <a:spLocks noGrp="1"/>
          </p:cNvSpPr>
          <p:nvPr>
            <p:ph type="ftr" sz="quarter" idx="3"/>
          </p:nvPr>
        </p:nvSpPr>
        <p:spPr/>
        <p:txBody>
          <a:bodyPr/>
          <a:lstStyle/>
          <a:p>
            <a:r>
              <a:rPr lang="de-DE" dirty="0"/>
              <a:t>Artikel 1: Corporate Networks</a:t>
            </a:r>
          </a:p>
        </p:txBody>
      </p:sp>
      <p:grpSp>
        <p:nvGrpSpPr>
          <p:cNvPr id="11" name="Gruppieren 10">
            <a:extLst>
              <a:ext uri="{FF2B5EF4-FFF2-40B4-BE49-F238E27FC236}">
                <a16:creationId xmlns:a16="http://schemas.microsoft.com/office/drawing/2014/main" id="{41F0DD4A-7229-3201-99A2-176730820C73}"/>
              </a:ext>
            </a:extLst>
          </p:cNvPr>
          <p:cNvGrpSpPr/>
          <p:nvPr/>
        </p:nvGrpSpPr>
        <p:grpSpPr>
          <a:xfrm>
            <a:off x="348637" y="3208663"/>
            <a:ext cx="10824799" cy="1359089"/>
            <a:chOff x="348637" y="3208663"/>
            <a:chExt cx="10824799" cy="1359089"/>
          </a:xfrm>
        </p:grpSpPr>
        <p:sp>
          <p:nvSpPr>
            <p:cNvPr id="34" name="Rechteck 33">
              <a:extLst>
                <a:ext uri="{FF2B5EF4-FFF2-40B4-BE49-F238E27FC236}">
                  <a16:creationId xmlns:a16="http://schemas.microsoft.com/office/drawing/2014/main" id="{D16FAA81-887C-9C96-F340-F0823E92DC12}"/>
                </a:ext>
              </a:extLst>
            </p:cNvPr>
            <p:cNvSpPr/>
            <p:nvPr/>
          </p:nvSpPr>
          <p:spPr>
            <a:xfrm>
              <a:off x="348637" y="3848451"/>
              <a:ext cx="2637804" cy="7193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bg1"/>
                  </a:solidFill>
                  <a:cs typeface="Arial" panose="020B0604020202020204" pitchFamily="34" charset="0"/>
                </a:rPr>
                <a:t>Board Interlocks</a:t>
              </a:r>
            </a:p>
          </p:txBody>
        </p:sp>
        <p:sp>
          <p:nvSpPr>
            <p:cNvPr id="35" name="Rechteck 34">
              <a:extLst>
                <a:ext uri="{FF2B5EF4-FFF2-40B4-BE49-F238E27FC236}">
                  <a16:creationId xmlns:a16="http://schemas.microsoft.com/office/drawing/2014/main" id="{9ADE4260-4559-F6D6-8E4D-D772A96D2CD9}"/>
                </a:ext>
              </a:extLst>
            </p:cNvPr>
            <p:cNvSpPr/>
            <p:nvPr/>
          </p:nvSpPr>
          <p:spPr>
            <a:xfrm>
              <a:off x="8535632" y="3848451"/>
              <a:ext cx="2637804" cy="7193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bg1"/>
                  </a:solidFill>
                  <a:cs typeface="Arial" panose="020B0604020202020204" pitchFamily="34" charset="0"/>
                </a:rPr>
                <a:t>Firm Performance</a:t>
              </a:r>
            </a:p>
          </p:txBody>
        </p:sp>
        <p:cxnSp>
          <p:nvCxnSpPr>
            <p:cNvPr id="36" name="Gewinkelte Verbindung 9">
              <a:extLst>
                <a:ext uri="{FF2B5EF4-FFF2-40B4-BE49-F238E27FC236}">
                  <a16:creationId xmlns:a16="http://schemas.microsoft.com/office/drawing/2014/main" id="{75BB18F7-9A45-D770-434F-8B4C6484E5CC}"/>
                </a:ext>
              </a:extLst>
            </p:cNvPr>
            <p:cNvCxnSpPr>
              <a:stCxn id="34" idx="0"/>
              <a:endCxn id="35" idx="0"/>
            </p:cNvCxnSpPr>
            <p:nvPr/>
          </p:nvCxnSpPr>
          <p:spPr>
            <a:xfrm rot="5400000" flipH="1" flipV="1">
              <a:off x="5761036" y="-245046"/>
              <a:ext cx="13943" cy="8186995"/>
            </a:xfrm>
            <a:prstGeom prst="bentConnector3">
              <a:avLst>
                <a:gd name="adj1" fmla="val 2081819"/>
              </a:avLst>
            </a:prstGeom>
            <a:ln w="25400">
              <a:tailEnd type="triangle"/>
            </a:ln>
          </p:spPr>
          <p:style>
            <a:lnRef idx="1">
              <a:schemeClr val="dk1"/>
            </a:lnRef>
            <a:fillRef idx="0">
              <a:schemeClr val="dk1"/>
            </a:fillRef>
            <a:effectRef idx="0">
              <a:schemeClr val="dk1"/>
            </a:effectRef>
            <a:fontRef idx="minor">
              <a:schemeClr val="tx1"/>
            </a:fontRef>
          </p:style>
        </p:cxnSp>
        <p:sp>
          <p:nvSpPr>
            <p:cNvPr id="37" name="Rechteck 36">
              <a:extLst>
                <a:ext uri="{FF2B5EF4-FFF2-40B4-BE49-F238E27FC236}">
                  <a16:creationId xmlns:a16="http://schemas.microsoft.com/office/drawing/2014/main" id="{791ED8BD-4C08-84C1-732E-645BB2A05711}"/>
                </a:ext>
              </a:extLst>
            </p:cNvPr>
            <p:cNvSpPr/>
            <p:nvPr/>
          </p:nvSpPr>
          <p:spPr>
            <a:xfrm>
              <a:off x="4702336" y="3208663"/>
              <a:ext cx="2117400" cy="3088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200" b="1" i="1" dirty="0">
                  <a:solidFill>
                    <a:schemeClr val="accent3"/>
                  </a:solidFill>
                  <a:cs typeface="Arial" panose="020B0604020202020204" pitchFamily="34" charset="0"/>
                </a:rPr>
                <a:t>b </a:t>
              </a:r>
              <a:r>
                <a:rPr lang="en-AU" sz="1200" b="1" dirty="0">
                  <a:solidFill>
                    <a:schemeClr val="accent3"/>
                  </a:solidFill>
                  <a:cs typeface="Arial" panose="020B0604020202020204" pitchFamily="34" charset="0"/>
                </a:rPr>
                <a:t>= .02 ***</a:t>
              </a:r>
            </a:p>
          </p:txBody>
        </p:sp>
      </p:grpSp>
      <p:grpSp>
        <p:nvGrpSpPr>
          <p:cNvPr id="13" name="Gruppieren 12">
            <a:extLst>
              <a:ext uri="{FF2B5EF4-FFF2-40B4-BE49-F238E27FC236}">
                <a16:creationId xmlns:a16="http://schemas.microsoft.com/office/drawing/2014/main" id="{FDCC0481-F0A3-2158-7003-C176DD538982}"/>
              </a:ext>
            </a:extLst>
          </p:cNvPr>
          <p:cNvGrpSpPr/>
          <p:nvPr/>
        </p:nvGrpSpPr>
        <p:grpSpPr>
          <a:xfrm>
            <a:off x="2986441" y="3977025"/>
            <a:ext cx="5549191" cy="1526596"/>
            <a:chOff x="2986441" y="3977025"/>
            <a:chExt cx="5549191" cy="1526596"/>
          </a:xfrm>
        </p:grpSpPr>
        <p:sp>
          <p:nvSpPr>
            <p:cNvPr id="45" name="Rechteck 44">
              <a:extLst>
                <a:ext uri="{FF2B5EF4-FFF2-40B4-BE49-F238E27FC236}">
                  <a16:creationId xmlns:a16="http://schemas.microsoft.com/office/drawing/2014/main" id="{C8884798-754F-F64B-D115-048B3DB5339D}"/>
                </a:ext>
              </a:extLst>
            </p:cNvPr>
            <p:cNvSpPr/>
            <p:nvPr/>
          </p:nvSpPr>
          <p:spPr>
            <a:xfrm>
              <a:off x="4136769" y="4510932"/>
              <a:ext cx="3330830" cy="4587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H4: Cooperative Growth Strategies</a:t>
              </a:r>
            </a:p>
          </p:txBody>
        </p:sp>
        <p:cxnSp>
          <p:nvCxnSpPr>
            <p:cNvPr id="46" name="Gerade Verbindung mit Pfeil 45">
              <a:extLst>
                <a:ext uri="{FF2B5EF4-FFF2-40B4-BE49-F238E27FC236}">
                  <a16:creationId xmlns:a16="http://schemas.microsoft.com/office/drawing/2014/main" id="{ED635D21-E4D0-7B2E-77B5-CA1FDF3E1568}"/>
                </a:ext>
              </a:extLst>
            </p:cNvPr>
            <p:cNvCxnSpPr>
              <a:cxnSpLocks/>
              <a:stCxn id="34" idx="3"/>
              <a:endCxn id="45" idx="1"/>
            </p:cNvCxnSpPr>
            <p:nvPr/>
          </p:nvCxnSpPr>
          <p:spPr>
            <a:xfrm>
              <a:off x="2986441" y="4208102"/>
              <a:ext cx="1150328" cy="53222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7" name="Gerade Verbindung mit Pfeil 46">
              <a:extLst>
                <a:ext uri="{FF2B5EF4-FFF2-40B4-BE49-F238E27FC236}">
                  <a16:creationId xmlns:a16="http://schemas.microsoft.com/office/drawing/2014/main" id="{6763EF9A-6A13-0279-BED9-6DB406338ABE}"/>
                </a:ext>
              </a:extLst>
            </p:cNvPr>
            <p:cNvCxnSpPr>
              <a:cxnSpLocks/>
              <a:stCxn id="45" idx="3"/>
              <a:endCxn id="35" idx="1"/>
            </p:cNvCxnSpPr>
            <p:nvPr/>
          </p:nvCxnSpPr>
          <p:spPr>
            <a:xfrm flipV="1">
              <a:off x="7467599" y="4208102"/>
              <a:ext cx="1068033" cy="532221"/>
            </a:xfrm>
            <a:prstGeom prst="straightConnector1">
              <a:avLst/>
            </a:prstGeom>
            <a:ln w="12700">
              <a:tailEnd type="none"/>
            </a:ln>
          </p:spPr>
          <p:style>
            <a:lnRef idx="1">
              <a:schemeClr val="dk1"/>
            </a:lnRef>
            <a:fillRef idx="0">
              <a:schemeClr val="dk1"/>
            </a:fillRef>
            <a:effectRef idx="0">
              <a:schemeClr val="dk1"/>
            </a:effectRef>
            <a:fontRef idx="minor">
              <a:schemeClr val="tx1"/>
            </a:fontRef>
          </p:style>
        </p:cxnSp>
        <p:cxnSp>
          <p:nvCxnSpPr>
            <p:cNvPr id="48" name="Gerade Verbindung mit Pfeil 47">
              <a:extLst>
                <a:ext uri="{FF2B5EF4-FFF2-40B4-BE49-F238E27FC236}">
                  <a16:creationId xmlns:a16="http://schemas.microsoft.com/office/drawing/2014/main" id="{C6E75395-54D4-951C-72A9-E6193FA2ABF0}"/>
                </a:ext>
              </a:extLst>
            </p:cNvPr>
            <p:cNvCxnSpPr>
              <a:cxnSpLocks/>
              <a:stCxn id="34" idx="3"/>
              <a:endCxn id="35" idx="1"/>
            </p:cNvCxnSpPr>
            <p:nvPr/>
          </p:nvCxnSpPr>
          <p:spPr>
            <a:xfrm>
              <a:off x="2986441" y="4208102"/>
              <a:ext cx="5549190"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49" name="Rechteck 48">
              <a:extLst>
                <a:ext uri="{FF2B5EF4-FFF2-40B4-BE49-F238E27FC236}">
                  <a16:creationId xmlns:a16="http://schemas.microsoft.com/office/drawing/2014/main" id="{6B66AA4E-CB6A-710B-B17E-70B1942EF304}"/>
                </a:ext>
              </a:extLst>
            </p:cNvPr>
            <p:cNvSpPr/>
            <p:nvPr/>
          </p:nvSpPr>
          <p:spPr>
            <a:xfrm>
              <a:off x="4136769" y="5044839"/>
              <a:ext cx="3330830" cy="4587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H5: External Growth Strategies</a:t>
              </a:r>
            </a:p>
          </p:txBody>
        </p:sp>
        <p:sp>
          <p:nvSpPr>
            <p:cNvPr id="50" name="Rechteck 49">
              <a:extLst>
                <a:ext uri="{FF2B5EF4-FFF2-40B4-BE49-F238E27FC236}">
                  <a16:creationId xmlns:a16="http://schemas.microsoft.com/office/drawing/2014/main" id="{D43A41D9-E084-F946-681C-82BACFC045BE}"/>
                </a:ext>
              </a:extLst>
            </p:cNvPr>
            <p:cNvSpPr/>
            <p:nvPr/>
          </p:nvSpPr>
          <p:spPr>
            <a:xfrm>
              <a:off x="4136769" y="3977025"/>
              <a:ext cx="3330830" cy="4587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H3: Internal Growth Strategies</a:t>
              </a:r>
            </a:p>
          </p:txBody>
        </p:sp>
        <p:cxnSp>
          <p:nvCxnSpPr>
            <p:cNvPr id="51" name="Gerade Verbindung mit Pfeil 50">
              <a:extLst>
                <a:ext uri="{FF2B5EF4-FFF2-40B4-BE49-F238E27FC236}">
                  <a16:creationId xmlns:a16="http://schemas.microsoft.com/office/drawing/2014/main" id="{E28E1A87-5993-329D-7369-5AED39476F97}"/>
                </a:ext>
              </a:extLst>
            </p:cNvPr>
            <p:cNvCxnSpPr>
              <a:cxnSpLocks/>
              <a:stCxn id="34" idx="3"/>
              <a:endCxn id="49" idx="1"/>
            </p:cNvCxnSpPr>
            <p:nvPr/>
          </p:nvCxnSpPr>
          <p:spPr>
            <a:xfrm>
              <a:off x="2986441" y="4208102"/>
              <a:ext cx="1150328" cy="106612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2" name="Gerade Verbindung mit Pfeil 51">
              <a:extLst>
                <a:ext uri="{FF2B5EF4-FFF2-40B4-BE49-F238E27FC236}">
                  <a16:creationId xmlns:a16="http://schemas.microsoft.com/office/drawing/2014/main" id="{AF7901E0-9814-C37A-DDC9-DDCC49A6EA7D}"/>
                </a:ext>
              </a:extLst>
            </p:cNvPr>
            <p:cNvCxnSpPr>
              <a:cxnSpLocks/>
              <a:stCxn id="49" idx="3"/>
              <a:endCxn id="35" idx="1"/>
            </p:cNvCxnSpPr>
            <p:nvPr/>
          </p:nvCxnSpPr>
          <p:spPr>
            <a:xfrm flipV="1">
              <a:off x="7467599" y="4208102"/>
              <a:ext cx="1068033" cy="1066128"/>
            </a:xfrm>
            <a:prstGeom prst="straightConnector1">
              <a:avLst/>
            </a:prstGeom>
            <a:ln w="12700">
              <a:tailEnd type="none"/>
            </a:ln>
          </p:spPr>
          <p:style>
            <a:lnRef idx="1">
              <a:schemeClr val="dk1"/>
            </a:lnRef>
            <a:fillRef idx="0">
              <a:schemeClr val="dk1"/>
            </a:fillRef>
            <a:effectRef idx="0">
              <a:schemeClr val="dk1"/>
            </a:effectRef>
            <a:fontRef idx="minor">
              <a:schemeClr val="tx1"/>
            </a:fontRef>
          </p:style>
        </p:cxnSp>
        <p:cxnSp>
          <p:nvCxnSpPr>
            <p:cNvPr id="53" name="Gerade Verbindung mit Pfeil 52">
              <a:extLst>
                <a:ext uri="{FF2B5EF4-FFF2-40B4-BE49-F238E27FC236}">
                  <a16:creationId xmlns:a16="http://schemas.microsoft.com/office/drawing/2014/main" id="{A253DA0E-DBC4-817B-CD30-6CECA3812B30}"/>
                </a:ext>
              </a:extLst>
            </p:cNvPr>
            <p:cNvCxnSpPr>
              <a:cxnSpLocks/>
              <a:stCxn id="34" idx="3"/>
              <a:endCxn id="50" idx="1"/>
            </p:cNvCxnSpPr>
            <p:nvPr/>
          </p:nvCxnSpPr>
          <p:spPr>
            <a:xfrm flipV="1">
              <a:off x="2986441" y="4206416"/>
              <a:ext cx="1150328" cy="168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grpSp>
        <p:nvGrpSpPr>
          <p:cNvPr id="12" name="Gruppieren 11">
            <a:extLst>
              <a:ext uri="{FF2B5EF4-FFF2-40B4-BE49-F238E27FC236}">
                <a16:creationId xmlns:a16="http://schemas.microsoft.com/office/drawing/2014/main" id="{E3416A0E-7ED7-7D8F-54C3-23F0426A525F}"/>
              </a:ext>
            </a:extLst>
          </p:cNvPr>
          <p:cNvGrpSpPr/>
          <p:nvPr/>
        </p:nvGrpSpPr>
        <p:grpSpPr>
          <a:xfrm>
            <a:off x="2228262" y="1689491"/>
            <a:ext cx="7333269" cy="1453216"/>
            <a:chOff x="2228262" y="1689491"/>
            <a:chExt cx="7333269" cy="1453216"/>
          </a:xfrm>
        </p:grpSpPr>
        <p:cxnSp>
          <p:nvCxnSpPr>
            <p:cNvPr id="39" name="Gerade Verbindung mit Pfeil 38">
              <a:extLst>
                <a:ext uri="{FF2B5EF4-FFF2-40B4-BE49-F238E27FC236}">
                  <a16:creationId xmlns:a16="http://schemas.microsoft.com/office/drawing/2014/main" id="{9F7417F7-2412-78D6-3275-ECEC2DE4FAE1}"/>
                </a:ext>
              </a:extLst>
            </p:cNvPr>
            <p:cNvCxnSpPr>
              <a:cxnSpLocks/>
            </p:cNvCxnSpPr>
            <p:nvPr/>
          </p:nvCxnSpPr>
          <p:spPr>
            <a:xfrm>
              <a:off x="3304379" y="2448280"/>
              <a:ext cx="0" cy="69442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40" name="Rechteck 39">
              <a:extLst>
                <a:ext uri="{FF2B5EF4-FFF2-40B4-BE49-F238E27FC236}">
                  <a16:creationId xmlns:a16="http://schemas.microsoft.com/office/drawing/2014/main" id="{109DDBBC-8BB9-CBA1-7F17-36712A9ABB38}"/>
                </a:ext>
              </a:extLst>
            </p:cNvPr>
            <p:cNvSpPr/>
            <p:nvPr/>
          </p:nvSpPr>
          <p:spPr>
            <a:xfrm>
              <a:off x="2228262" y="1689491"/>
              <a:ext cx="2340000" cy="6647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H2a: CEO Power</a:t>
              </a:r>
            </a:p>
          </p:txBody>
        </p:sp>
        <p:sp>
          <p:nvSpPr>
            <p:cNvPr id="41" name="Rechteck 40">
              <a:extLst>
                <a:ext uri="{FF2B5EF4-FFF2-40B4-BE49-F238E27FC236}">
                  <a16:creationId xmlns:a16="http://schemas.microsoft.com/office/drawing/2014/main" id="{C9080687-B908-9128-5FA5-4960CD317E9C}"/>
                </a:ext>
              </a:extLst>
            </p:cNvPr>
            <p:cNvSpPr/>
            <p:nvPr/>
          </p:nvSpPr>
          <p:spPr>
            <a:xfrm>
              <a:off x="4724897" y="1689491"/>
              <a:ext cx="2340000" cy="6647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H2b: Formal </a:t>
              </a:r>
              <a:br>
                <a:rPr lang="en-AU" sz="1400" b="1" dirty="0">
                  <a:solidFill>
                    <a:schemeClr val="tx1"/>
                  </a:solidFill>
                  <a:cs typeface="Arial" panose="020B0604020202020204" pitchFamily="34" charset="0"/>
                </a:rPr>
              </a:br>
              <a:r>
                <a:rPr lang="en-AU" sz="1400" b="1" dirty="0">
                  <a:solidFill>
                    <a:schemeClr val="tx1"/>
                  </a:solidFill>
                  <a:cs typeface="Arial" panose="020B0604020202020204" pitchFamily="34" charset="0"/>
                </a:rPr>
                <a:t>Institutional Environment</a:t>
              </a:r>
            </a:p>
          </p:txBody>
        </p:sp>
        <p:sp>
          <p:nvSpPr>
            <p:cNvPr id="42" name="Rechteck 41">
              <a:extLst>
                <a:ext uri="{FF2B5EF4-FFF2-40B4-BE49-F238E27FC236}">
                  <a16:creationId xmlns:a16="http://schemas.microsoft.com/office/drawing/2014/main" id="{FE6F4F22-EA0D-06D0-A483-BA01C4FFEF67}"/>
                </a:ext>
              </a:extLst>
            </p:cNvPr>
            <p:cNvSpPr/>
            <p:nvPr/>
          </p:nvSpPr>
          <p:spPr>
            <a:xfrm>
              <a:off x="7221531" y="1689491"/>
              <a:ext cx="2340000" cy="6647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H2c: Informal</a:t>
              </a:r>
            </a:p>
            <a:p>
              <a:pPr algn="ctr"/>
              <a:r>
                <a:rPr lang="en-AU" sz="1400" b="1" dirty="0">
                  <a:solidFill>
                    <a:schemeClr val="tx1"/>
                  </a:solidFill>
                  <a:cs typeface="Arial" panose="020B0604020202020204" pitchFamily="34" charset="0"/>
                </a:rPr>
                <a:t>Institutional Environment</a:t>
              </a:r>
            </a:p>
          </p:txBody>
        </p:sp>
        <p:cxnSp>
          <p:nvCxnSpPr>
            <p:cNvPr id="43" name="Gerade Verbindung mit Pfeil 42">
              <a:extLst>
                <a:ext uri="{FF2B5EF4-FFF2-40B4-BE49-F238E27FC236}">
                  <a16:creationId xmlns:a16="http://schemas.microsoft.com/office/drawing/2014/main" id="{7B706AB2-8E96-429F-15DB-F8DA5E538EFF}"/>
                </a:ext>
              </a:extLst>
            </p:cNvPr>
            <p:cNvCxnSpPr>
              <a:cxnSpLocks/>
            </p:cNvCxnSpPr>
            <p:nvPr/>
          </p:nvCxnSpPr>
          <p:spPr>
            <a:xfrm>
              <a:off x="5788816" y="2448280"/>
              <a:ext cx="0" cy="69442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Gerade Verbindung mit Pfeil 43">
              <a:extLst>
                <a:ext uri="{FF2B5EF4-FFF2-40B4-BE49-F238E27FC236}">
                  <a16:creationId xmlns:a16="http://schemas.microsoft.com/office/drawing/2014/main" id="{A879C372-D250-8241-CF70-E8621CE170BB}"/>
                </a:ext>
              </a:extLst>
            </p:cNvPr>
            <p:cNvCxnSpPr>
              <a:cxnSpLocks/>
            </p:cNvCxnSpPr>
            <p:nvPr/>
          </p:nvCxnSpPr>
          <p:spPr>
            <a:xfrm>
              <a:off x="8384379" y="2405866"/>
              <a:ext cx="0" cy="69442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sp>
        <p:nvSpPr>
          <p:cNvPr id="15" name="Rechteck 14">
            <a:extLst>
              <a:ext uri="{FF2B5EF4-FFF2-40B4-BE49-F238E27FC236}">
                <a16:creationId xmlns:a16="http://schemas.microsoft.com/office/drawing/2014/main" id="{6EB62784-610D-5D9C-BDA5-592A22F567E4}"/>
              </a:ext>
            </a:extLst>
          </p:cNvPr>
          <p:cNvSpPr/>
          <p:nvPr/>
        </p:nvSpPr>
        <p:spPr>
          <a:xfrm>
            <a:off x="2827618" y="4587312"/>
            <a:ext cx="920762" cy="4727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100" i="1" dirty="0">
                <a:solidFill>
                  <a:schemeClr val="accent3"/>
                </a:solidFill>
                <a:cs typeface="Arial" panose="020B0604020202020204" pitchFamily="34" charset="0"/>
              </a:rPr>
              <a:t>b </a:t>
            </a:r>
            <a:r>
              <a:rPr lang="en-AU" sz="1100" dirty="0">
                <a:solidFill>
                  <a:schemeClr val="accent3"/>
                </a:solidFill>
                <a:cs typeface="Arial" panose="020B0604020202020204" pitchFamily="34" charset="0"/>
              </a:rPr>
              <a:t>= .07 **</a:t>
            </a:r>
          </a:p>
        </p:txBody>
      </p:sp>
      <p:sp>
        <p:nvSpPr>
          <p:cNvPr id="16" name="Rechteck 15">
            <a:extLst>
              <a:ext uri="{FF2B5EF4-FFF2-40B4-BE49-F238E27FC236}">
                <a16:creationId xmlns:a16="http://schemas.microsoft.com/office/drawing/2014/main" id="{E7D7AD40-78CE-C628-6DF8-B1DD95B0F960}"/>
              </a:ext>
            </a:extLst>
          </p:cNvPr>
          <p:cNvSpPr/>
          <p:nvPr/>
        </p:nvSpPr>
        <p:spPr>
          <a:xfrm>
            <a:off x="3287999" y="5123465"/>
            <a:ext cx="1029863" cy="4727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100" i="1" dirty="0">
                <a:solidFill>
                  <a:schemeClr val="accent3"/>
                </a:solidFill>
                <a:cs typeface="Arial" panose="020B0604020202020204" pitchFamily="34" charset="0"/>
              </a:rPr>
              <a:t>b </a:t>
            </a:r>
            <a:r>
              <a:rPr lang="en-AU" sz="1100" dirty="0">
                <a:solidFill>
                  <a:schemeClr val="accent3"/>
                </a:solidFill>
                <a:cs typeface="Arial" panose="020B0604020202020204" pitchFamily="34" charset="0"/>
              </a:rPr>
              <a:t>= .14 ***</a:t>
            </a:r>
          </a:p>
        </p:txBody>
      </p:sp>
      <mc:AlternateContent xmlns:mc="http://schemas.openxmlformats.org/markup-compatibility/2006" xmlns:a14="http://schemas.microsoft.com/office/drawing/2010/main">
        <mc:Choice Requires="a14">
          <p:sp>
            <p:nvSpPr>
              <p:cNvPr id="17" name="Rechteck 16">
                <a:extLst>
                  <a:ext uri="{FF2B5EF4-FFF2-40B4-BE49-F238E27FC236}">
                    <a16:creationId xmlns:a16="http://schemas.microsoft.com/office/drawing/2014/main" id="{EF06AA7E-81E9-759A-9061-A8DD7BB5CB4C}"/>
                  </a:ext>
                </a:extLst>
              </p:cNvPr>
              <p:cNvSpPr/>
              <p:nvPr/>
            </p:nvSpPr>
            <p:spPr>
              <a:xfrm>
                <a:off x="7683501" y="5811459"/>
                <a:ext cx="3523260" cy="233363"/>
              </a:xfrm>
              <a:prstGeom prst="rect">
                <a:avLst/>
              </a:prstGeom>
              <a:noFill/>
              <a:ln w="38100" algn="ctr">
                <a:solidFill>
                  <a:schemeClr val="bg1"/>
                </a:solidFill>
                <a:miter lim="800000"/>
                <a:headEnd/>
                <a:tailEnd/>
              </a:ln>
              <a:effectLst/>
            </p:spPr>
            <p:txBody>
              <a:bodyPr lIns="0" tIns="0" rIns="0" bIns="0" anchor="ctr"/>
              <a:lstStyle/>
              <a:p>
                <a:pPr algn="r" defTabSz="783285" eaLnBrk="0" hangingPunct="0">
                  <a:lnSpc>
                    <a:spcPct val="90000"/>
                  </a:lnSpc>
                </a:pPr>
                <a:r>
                  <a:rPr lang="en-US" sz="1000" i="1" dirty="0"/>
                  <a:t>* p</a:t>
                </a:r>
                <a:r>
                  <a:rPr lang="en-US" sz="1000" dirty="0"/>
                  <a:t> </a:t>
                </a:r>
                <a14:m>
                  <m:oMath xmlns:m="http://schemas.openxmlformats.org/officeDocument/2006/math">
                    <m:r>
                      <a:rPr lang="en-US" sz="1000" i="1" smtClean="0">
                        <a:latin typeface="Cambria Math" panose="02040503050406030204" pitchFamily="18" charset="0"/>
                        <a:ea typeface="Cambria Math" panose="02040503050406030204" pitchFamily="18" charset="0"/>
                      </a:rPr>
                      <m:t>≤</m:t>
                    </m:r>
                  </m:oMath>
                </a14:m>
                <a:r>
                  <a:rPr lang="en-US" sz="1000" dirty="0">
                    <a:solidFill>
                      <a:schemeClr val="tx1"/>
                    </a:solidFill>
                  </a:rPr>
                  <a:t> .05 , </a:t>
                </a:r>
                <a:r>
                  <a:rPr lang="en-US" sz="1000" i="1" dirty="0"/>
                  <a:t>** p</a:t>
                </a:r>
                <a:r>
                  <a:rPr lang="en-US" sz="1000" dirty="0"/>
                  <a:t> </a:t>
                </a:r>
                <a14:m>
                  <m:oMath xmlns:m="http://schemas.openxmlformats.org/officeDocument/2006/math">
                    <m:r>
                      <a:rPr lang="en-US" sz="1000" i="1">
                        <a:latin typeface="Cambria Math" panose="02040503050406030204" pitchFamily="18" charset="0"/>
                        <a:ea typeface="Cambria Math" panose="02040503050406030204" pitchFamily="18" charset="0"/>
                      </a:rPr>
                      <m:t>≤</m:t>
                    </m:r>
                  </m:oMath>
                </a14:m>
                <a:r>
                  <a:rPr lang="en-US" sz="1000" dirty="0"/>
                  <a:t> .01, *** </a:t>
                </a:r>
                <a:r>
                  <a:rPr lang="en-US" sz="1000" i="1" dirty="0"/>
                  <a:t>p</a:t>
                </a:r>
                <a:r>
                  <a:rPr lang="en-US" sz="1000" dirty="0"/>
                  <a:t> </a:t>
                </a:r>
                <a14:m>
                  <m:oMath xmlns:m="http://schemas.openxmlformats.org/officeDocument/2006/math">
                    <m:r>
                      <a:rPr lang="en-US" sz="1000" i="1">
                        <a:latin typeface="Cambria Math" panose="02040503050406030204" pitchFamily="18" charset="0"/>
                        <a:ea typeface="Cambria Math" panose="02040503050406030204" pitchFamily="18" charset="0"/>
                      </a:rPr>
                      <m:t>≤</m:t>
                    </m:r>
                  </m:oMath>
                </a14:m>
                <a:r>
                  <a:rPr lang="en-US" sz="1000" dirty="0"/>
                  <a:t> .001</a:t>
                </a:r>
              </a:p>
            </p:txBody>
          </p:sp>
        </mc:Choice>
        <mc:Fallback xmlns="">
          <p:sp>
            <p:nvSpPr>
              <p:cNvPr id="17" name="Rechteck 16">
                <a:extLst>
                  <a:ext uri="{FF2B5EF4-FFF2-40B4-BE49-F238E27FC236}">
                    <a16:creationId xmlns:a16="http://schemas.microsoft.com/office/drawing/2014/main" id="{EF06AA7E-81E9-759A-9061-A8DD7BB5CB4C}"/>
                  </a:ext>
                </a:extLst>
              </p:cNvPr>
              <p:cNvSpPr>
                <a:spLocks noRot="1" noChangeAspect="1" noMove="1" noResize="1" noEditPoints="1" noAdjustHandles="1" noChangeArrowheads="1" noChangeShapeType="1" noTextEdit="1"/>
              </p:cNvSpPr>
              <p:nvPr/>
            </p:nvSpPr>
            <p:spPr>
              <a:xfrm>
                <a:off x="7683501" y="5811459"/>
                <a:ext cx="3523260" cy="233363"/>
              </a:xfrm>
              <a:prstGeom prst="rect">
                <a:avLst/>
              </a:prstGeom>
              <a:blipFill>
                <a:blip r:embed="rId2"/>
                <a:stretch>
                  <a:fillRect r="-1779" b="-4545"/>
                </a:stretch>
              </a:blipFill>
              <a:ln w="38100" algn="ctr">
                <a:solidFill>
                  <a:schemeClr val="bg1"/>
                </a:solidFill>
                <a:miter lim="800000"/>
                <a:headEnd/>
                <a:tailEnd/>
              </a:ln>
              <a:effectLst/>
            </p:spPr>
            <p:txBody>
              <a:bodyPr/>
              <a:lstStyle/>
              <a:p>
                <a:r>
                  <a:rPr lang="de-DE">
                    <a:noFill/>
                  </a:rPr>
                  <a:t> </a:t>
                </a:r>
              </a:p>
            </p:txBody>
          </p:sp>
        </mc:Fallback>
      </mc:AlternateContent>
      <p:sp>
        <p:nvSpPr>
          <p:cNvPr id="18" name="Rechteck 17">
            <a:extLst>
              <a:ext uri="{FF2B5EF4-FFF2-40B4-BE49-F238E27FC236}">
                <a16:creationId xmlns:a16="http://schemas.microsoft.com/office/drawing/2014/main" id="{7B2D3E5E-8053-7108-EBED-27E5DA120390}"/>
              </a:ext>
            </a:extLst>
          </p:cNvPr>
          <p:cNvSpPr/>
          <p:nvPr/>
        </p:nvSpPr>
        <p:spPr>
          <a:xfrm>
            <a:off x="3287999" y="3831908"/>
            <a:ext cx="1150328" cy="4727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100" i="1" dirty="0">
                <a:solidFill>
                  <a:schemeClr val="accent1"/>
                </a:solidFill>
                <a:cs typeface="Arial" panose="020B0604020202020204" pitchFamily="34" charset="0"/>
              </a:rPr>
              <a:t>b </a:t>
            </a:r>
            <a:r>
              <a:rPr lang="en-AU" sz="1100" dirty="0">
                <a:solidFill>
                  <a:schemeClr val="accent1"/>
                </a:solidFill>
                <a:cs typeface="Arial" panose="020B0604020202020204" pitchFamily="34" charset="0"/>
              </a:rPr>
              <a:t>= .03 **</a:t>
            </a:r>
          </a:p>
        </p:txBody>
      </p:sp>
      <p:sp>
        <p:nvSpPr>
          <p:cNvPr id="19" name="Rechteck 18">
            <a:extLst>
              <a:ext uri="{FF2B5EF4-FFF2-40B4-BE49-F238E27FC236}">
                <a16:creationId xmlns:a16="http://schemas.microsoft.com/office/drawing/2014/main" id="{637E8D32-0DAE-FB75-7063-EF04EBE805BB}"/>
              </a:ext>
            </a:extLst>
          </p:cNvPr>
          <p:cNvSpPr/>
          <p:nvPr/>
        </p:nvSpPr>
        <p:spPr>
          <a:xfrm>
            <a:off x="7594837" y="5118230"/>
            <a:ext cx="1029863" cy="4727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100" i="1" dirty="0">
                <a:solidFill>
                  <a:schemeClr val="accent3"/>
                </a:solidFill>
                <a:cs typeface="Arial" panose="020B0604020202020204" pitchFamily="34" charset="0"/>
              </a:rPr>
              <a:t>b </a:t>
            </a:r>
            <a:r>
              <a:rPr lang="en-AU" sz="1100" dirty="0">
                <a:solidFill>
                  <a:schemeClr val="accent3"/>
                </a:solidFill>
                <a:cs typeface="Arial" panose="020B0604020202020204" pitchFamily="34" charset="0"/>
              </a:rPr>
              <a:t>= .02 *</a:t>
            </a:r>
          </a:p>
        </p:txBody>
      </p:sp>
      <p:sp>
        <p:nvSpPr>
          <p:cNvPr id="20" name="Rechteck 19">
            <a:extLst>
              <a:ext uri="{FF2B5EF4-FFF2-40B4-BE49-F238E27FC236}">
                <a16:creationId xmlns:a16="http://schemas.microsoft.com/office/drawing/2014/main" id="{7D4DCF04-37F5-E9B8-8174-842FAA84988C}"/>
              </a:ext>
            </a:extLst>
          </p:cNvPr>
          <p:cNvSpPr/>
          <p:nvPr/>
        </p:nvSpPr>
        <p:spPr>
          <a:xfrm>
            <a:off x="7594837" y="3848450"/>
            <a:ext cx="1029863" cy="4727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100" i="1" dirty="0">
                <a:solidFill>
                  <a:schemeClr val="accent1"/>
                </a:solidFill>
                <a:cs typeface="Arial" panose="020B0604020202020204" pitchFamily="34" charset="0"/>
              </a:rPr>
              <a:t>b </a:t>
            </a:r>
            <a:r>
              <a:rPr lang="en-AU" sz="1100" dirty="0">
                <a:solidFill>
                  <a:schemeClr val="accent1"/>
                </a:solidFill>
                <a:cs typeface="Arial" panose="020B0604020202020204" pitchFamily="34" charset="0"/>
              </a:rPr>
              <a:t>= .07</a:t>
            </a:r>
          </a:p>
        </p:txBody>
      </p:sp>
      <p:sp>
        <p:nvSpPr>
          <p:cNvPr id="21" name="Rechteck 20">
            <a:extLst>
              <a:ext uri="{FF2B5EF4-FFF2-40B4-BE49-F238E27FC236}">
                <a16:creationId xmlns:a16="http://schemas.microsoft.com/office/drawing/2014/main" id="{9EC31798-B1F7-2D60-E97E-D33116AF9D1D}"/>
              </a:ext>
            </a:extLst>
          </p:cNvPr>
          <p:cNvSpPr/>
          <p:nvPr/>
        </p:nvSpPr>
        <p:spPr>
          <a:xfrm>
            <a:off x="8001615" y="4587312"/>
            <a:ext cx="1029863" cy="4727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100" i="1" dirty="0">
                <a:solidFill>
                  <a:schemeClr val="accent3"/>
                </a:solidFill>
                <a:cs typeface="Arial" panose="020B0604020202020204" pitchFamily="34" charset="0"/>
              </a:rPr>
              <a:t>b </a:t>
            </a:r>
            <a:r>
              <a:rPr lang="en-AU" sz="1100" dirty="0">
                <a:solidFill>
                  <a:schemeClr val="accent3"/>
                </a:solidFill>
                <a:cs typeface="Arial" panose="020B0604020202020204" pitchFamily="34" charset="0"/>
              </a:rPr>
              <a:t>= .13 **</a:t>
            </a:r>
          </a:p>
        </p:txBody>
      </p:sp>
      <p:sp>
        <p:nvSpPr>
          <p:cNvPr id="22" name="Rechteck 21">
            <a:extLst>
              <a:ext uri="{FF2B5EF4-FFF2-40B4-BE49-F238E27FC236}">
                <a16:creationId xmlns:a16="http://schemas.microsoft.com/office/drawing/2014/main" id="{A02AAC1C-57C3-EFAC-AD76-5DD0F8DB3951}"/>
              </a:ext>
            </a:extLst>
          </p:cNvPr>
          <p:cNvSpPr/>
          <p:nvPr/>
        </p:nvSpPr>
        <p:spPr>
          <a:xfrm>
            <a:off x="5019509" y="2496335"/>
            <a:ext cx="1150328" cy="4727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100" i="1" dirty="0">
                <a:solidFill>
                  <a:schemeClr val="accent3"/>
                </a:solidFill>
                <a:cs typeface="Arial" panose="020B0604020202020204" pitchFamily="34" charset="0"/>
              </a:rPr>
              <a:t>b </a:t>
            </a:r>
            <a:r>
              <a:rPr lang="en-AU" sz="1100" dirty="0">
                <a:solidFill>
                  <a:schemeClr val="accent3"/>
                </a:solidFill>
                <a:cs typeface="Arial" panose="020B0604020202020204" pitchFamily="34" charset="0"/>
              </a:rPr>
              <a:t>= .02 ***</a:t>
            </a:r>
          </a:p>
        </p:txBody>
      </p:sp>
      <p:sp>
        <p:nvSpPr>
          <p:cNvPr id="23" name="Rechteck 22">
            <a:extLst>
              <a:ext uri="{FF2B5EF4-FFF2-40B4-BE49-F238E27FC236}">
                <a16:creationId xmlns:a16="http://schemas.microsoft.com/office/drawing/2014/main" id="{9A6F4F41-CDE1-9456-9524-44EB0F4A41F5}"/>
              </a:ext>
            </a:extLst>
          </p:cNvPr>
          <p:cNvSpPr/>
          <p:nvPr/>
        </p:nvSpPr>
        <p:spPr>
          <a:xfrm>
            <a:off x="2379317" y="2496335"/>
            <a:ext cx="1150328" cy="4727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100" i="1" dirty="0">
                <a:solidFill>
                  <a:schemeClr val="accent3"/>
                </a:solidFill>
                <a:cs typeface="Arial" panose="020B0604020202020204" pitchFamily="34" charset="0"/>
              </a:rPr>
              <a:t>b </a:t>
            </a:r>
            <a:r>
              <a:rPr lang="en-AU" sz="1100" dirty="0">
                <a:solidFill>
                  <a:schemeClr val="accent3"/>
                </a:solidFill>
                <a:cs typeface="Arial" panose="020B0604020202020204" pitchFamily="34" charset="0"/>
              </a:rPr>
              <a:t>= -.04 ***</a:t>
            </a:r>
          </a:p>
        </p:txBody>
      </p:sp>
      <p:sp>
        <p:nvSpPr>
          <p:cNvPr id="24" name="Rechteck 23">
            <a:extLst>
              <a:ext uri="{FF2B5EF4-FFF2-40B4-BE49-F238E27FC236}">
                <a16:creationId xmlns:a16="http://schemas.microsoft.com/office/drawing/2014/main" id="{5658A89C-1B36-6CA3-9572-1938361841A8}"/>
              </a:ext>
            </a:extLst>
          </p:cNvPr>
          <p:cNvSpPr/>
          <p:nvPr/>
        </p:nvSpPr>
        <p:spPr>
          <a:xfrm>
            <a:off x="7726125" y="2496335"/>
            <a:ext cx="1150328" cy="4727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100" i="1" dirty="0">
                <a:solidFill>
                  <a:schemeClr val="accent3"/>
                </a:solidFill>
                <a:cs typeface="Arial" panose="020B0604020202020204" pitchFamily="34" charset="0"/>
              </a:rPr>
              <a:t>b </a:t>
            </a:r>
            <a:r>
              <a:rPr lang="en-AU" sz="1100" dirty="0">
                <a:solidFill>
                  <a:schemeClr val="accent3"/>
                </a:solidFill>
                <a:cs typeface="Arial" panose="020B0604020202020204" pitchFamily="34" charset="0"/>
              </a:rPr>
              <a:t>= .04 *</a:t>
            </a:r>
          </a:p>
        </p:txBody>
      </p:sp>
    </p:spTree>
    <p:extLst>
      <p:ext uri="{BB962C8B-B14F-4D97-AF65-F5344CB8AC3E}">
        <p14:creationId xmlns:p14="http://schemas.microsoft.com/office/powerpoint/2010/main" val="1368036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DB1CE7A-E126-B77E-F2F5-D01EA84CA2CE}"/>
              </a:ext>
            </a:extLst>
          </p:cNvPr>
          <p:cNvSpPr>
            <a:spLocks noGrp="1"/>
          </p:cNvSpPr>
          <p:nvPr>
            <p:ph type="body" sz="quarter" idx="10"/>
          </p:nvPr>
        </p:nvSpPr>
        <p:spPr/>
        <p:txBody>
          <a:bodyPr/>
          <a:lstStyle/>
          <a:p>
            <a:r>
              <a:rPr lang="de-DE" dirty="0"/>
              <a:t>Ergebnisse</a:t>
            </a:r>
          </a:p>
        </p:txBody>
      </p:sp>
      <p:sp>
        <p:nvSpPr>
          <p:cNvPr id="4" name="Fußzeilenplatzhalter 3">
            <a:extLst>
              <a:ext uri="{FF2B5EF4-FFF2-40B4-BE49-F238E27FC236}">
                <a16:creationId xmlns:a16="http://schemas.microsoft.com/office/drawing/2014/main" id="{471647EB-8DA4-EA37-D702-2D3827331569}"/>
              </a:ext>
            </a:extLst>
          </p:cNvPr>
          <p:cNvSpPr>
            <a:spLocks noGrp="1"/>
          </p:cNvSpPr>
          <p:nvPr>
            <p:ph type="ftr" sz="quarter" idx="3"/>
          </p:nvPr>
        </p:nvSpPr>
        <p:spPr/>
        <p:txBody>
          <a:bodyPr/>
          <a:lstStyle/>
          <a:p>
            <a:r>
              <a:rPr lang="de-DE" dirty="0"/>
              <a:t>Artikel 1: Corporate Networks</a:t>
            </a:r>
          </a:p>
        </p:txBody>
      </p:sp>
      <p:sp>
        <p:nvSpPr>
          <p:cNvPr id="5" name="TextBox 16">
            <a:extLst>
              <a:ext uri="{FF2B5EF4-FFF2-40B4-BE49-F238E27FC236}">
                <a16:creationId xmlns:a16="http://schemas.microsoft.com/office/drawing/2014/main" id="{66482D58-1A2F-A6D4-D27C-B00CFADB45B1}"/>
              </a:ext>
            </a:extLst>
          </p:cNvPr>
          <p:cNvSpPr txBox="1">
            <a:spLocks/>
          </p:cNvSpPr>
          <p:nvPr/>
        </p:nvSpPr>
        <p:spPr>
          <a:xfrm>
            <a:off x="288000" y="1971826"/>
            <a:ext cx="10945150" cy="3876524"/>
          </a:xfrm>
          <a:prstGeom prst="rect">
            <a:avLst/>
          </a:prstGeom>
        </p:spPr>
        <p:txBody>
          <a:bodyPr vert="horz" lIns="0" tIns="72000" rIns="72000" bIns="72000" rtlCol="0">
            <a:noAutofit/>
          </a:bodyPr>
          <a:lstStyle>
            <a:lvl1pPr marL="0" indent="0" algn="l" defTabSz="457200" rtl="0" eaLnBrk="1" latinLnBrk="0" hangingPunct="1">
              <a:lnSpc>
                <a:spcPct val="104000"/>
              </a:lnSpc>
              <a:spcBef>
                <a:spcPts val="1200"/>
              </a:spcBef>
              <a:buFont typeface="Arial" panose="020B0604020202020204" pitchFamily="34" charset="0"/>
              <a:buNone/>
              <a:defRPr sz="1400" kern="1200">
                <a:solidFill>
                  <a:srgbClr val="4B4B4B"/>
                </a:solidFill>
                <a:latin typeface="+mn-lt"/>
                <a:ea typeface="+mn-ea"/>
                <a:cs typeface="+mn-cs"/>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baseline="0">
                <a:solidFill>
                  <a:srgbClr val="4B4B4B"/>
                </a:solidFill>
                <a:latin typeface="+mn-lt"/>
                <a:ea typeface="+mn-ea"/>
                <a:cs typeface="+mn-cs"/>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9pPr>
          </a:lstStyle>
          <a:p>
            <a:pPr marL="522900" lvl="1" indent="-342900">
              <a:lnSpc>
                <a:spcPct val="150000"/>
              </a:lnSpc>
              <a:buFont typeface="+mj-lt"/>
              <a:buAutoNum type="arabicPeriod"/>
            </a:pPr>
            <a:r>
              <a:rPr lang="en-US" b="1" dirty="0" err="1"/>
              <a:t>Positiver</a:t>
            </a:r>
            <a:r>
              <a:rPr lang="en-US" b="1" dirty="0"/>
              <a:t> </a:t>
            </a:r>
            <a:r>
              <a:rPr lang="en-US" b="1" dirty="0" err="1"/>
              <a:t>Zusammenhang</a:t>
            </a:r>
            <a:r>
              <a:rPr lang="en-US" b="1" dirty="0"/>
              <a:t> </a:t>
            </a:r>
            <a:r>
              <a:rPr lang="en-US" b="1" dirty="0" err="1"/>
              <a:t>zwischen</a:t>
            </a:r>
            <a:r>
              <a:rPr lang="en-US" b="1" dirty="0"/>
              <a:t> Board Interlocks &amp; </a:t>
            </a:r>
            <a:r>
              <a:rPr lang="en-US" b="1" dirty="0" err="1"/>
              <a:t>Unternehmenserfolg</a:t>
            </a:r>
            <a:br>
              <a:rPr lang="en-US" b="1" dirty="0"/>
            </a:br>
            <a:endParaRPr lang="en-US" b="1" dirty="0"/>
          </a:p>
          <a:p>
            <a:pPr marL="522900" lvl="1" indent="-342900">
              <a:lnSpc>
                <a:spcPct val="150000"/>
              </a:lnSpc>
              <a:buFont typeface="+mj-lt"/>
              <a:buAutoNum type="arabicPeriod"/>
            </a:pPr>
            <a:r>
              <a:rPr lang="en-US" b="1" dirty="0" err="1"/>
              <a:t>Mächtige</a:t>
            </a:r>
            <a:r>
              <a:rPr lang="en-US" b="1" dirty="0"/>
              <a:t> CEOs</a:t>
            </a:r>
            <a:r>
              <a:rPr lang="en-US" dirty="0"/>
              <a:t> </a:t>
            </a:r>
            <a:r>
              <a:rPr lang="en-US" dirty="0" err="1"/>
              <a:t>haben</a:t>
            </a:r>
            <a:r>
              <a:rPr lang="en-US" dirty="0"/>
              <a:t> </a:t>
            </a:r>
            <a:r>
              <a:rPr lang="en-US" dirty="0" err="1"/>
              <a:t>einen</a:t>
            </a:r>
            <a:r>
              <a:rPr lang="en-US" dirty="0"/>
              <a:t> </a:t>
            </a:r>
            <a:r>
              <a:rPr lang="en-US" dirty="0" err="1"/>
              <a:t>negativen</a:t>
            </a:r>
            <a:r>
              <a:rPr lang="en-US" dirty="0"/>
              <a:t> </a:t>
            </a:r>
            <a:r>
              <a:rPr lang="en-US" dirty="0" err="1"/>
              <a:t>moderierenden</a:t>
            </a:r>
            <a:r>
              <a:rPr lang="en-US" dirty="0"/>
              <a:t> </a:t>
            </a:r>
            <a:r>
              <a:rPr lang="en-US" dirty="0" err="1"/>
              <a:t>Einfluss</a:t>
            </a:r>
            <a:r>
              <a:rPr lang="en-US" dirty="0"/>
              <a:t> auf den </a:t>
            </a:r>
            <a:r>
              <a:rPr lang="en-US" dirty="0" err="1"/>
              <a:t>Hauptzusammenhang</a:t>
            </a:r>
            <a:br>
              <a:rPr lang="en-US" dirty="0"/>
            </a:br>
            <a:endParaRPr lang="en-US" dirty="0"/>
          </a:p>
          <a:p>
            <a:pPr marL="522900" lvl="1" indent="-342900">
              <a:lnSpc>
                <a:spcPct val="150000"/>
              </a:lnSpc>
              <a:buFont typeface="+mj-lt"/>
              <a:buAutoNum type="arabicPeriod"/>
            </a:pPr>
            <a:r>
              <a:rPr lang="en-US" b="1" dirty="0" err="1"/>
              <a:t>Formelle</a:t>
            </a:r>
            <a:r>
              <a:rPr lang="en-US" b="1" dirty="0"/>
              <a:t> </a:t>
            </a:r>
            <a:r>
              <a:rPr lang="en-US" b="1" dirty="0" err="1"/>
              <a:t>institutionelle</a:t>
            </a:r>
            <a:r>
              <a:rPr lang="en-US" b="1" dirty="0"/>
              <a:t> </a:t>
            </a:r>
            <a:r>
              <a:rPr lang="en-US" b="1" dirty="0" err="1"/>
              <a:t>Rahmenbedingungen</a:t>
            </a:r>
            <a:r>
              <a:rPr lang="en-US" dirty="0"/>
              <a:t>, die </a:t>
            </a:r>
            <a:r>
              <a:rPr lang="en-US" dirty="0" err="1"/>
              <a:t>durch</a:t>
            </a:r>
            <a:r>
              <a:rPr lang="en-US" dirty="0"/>
              <a:t> </a:t>
            </a:r>
            <a:r>
              <a:rPr lang="en-US" dirty="0" err="1"/>
              <a:t>eine</a:t>
            </a:r>
            <a:r>
              <a:rPr lang="en-US" dirty="0"/>
              <a:t> </a:t>
            </a:r>
            <a:r>
              <a:rPr lang="en-US" dirty="0" err="1"/>
              <a:t>einfache</a:t>
            </a:r>
            <a:r>
              <a:rPr lang="en-US" dirty="0"/>
              <a:t> Stakeholder-</a:t>
            </a:r>
            <a:r>
              <a:rPr lang="en-US" dirty="0" err="1"/>
              <a:t>Struktur</a:t>
            </a:r>
            <a:r>
              <a:rPr lang="en-US" dirty="0"/>
              <a:t> ("Common Law"), </a:t>
            </a:r>
            <a:r>
              <a:rPr lang="en-US" dirty="0" err="1"/>
              <a:t>eine</a:t>
            </a:r>
            <a:r>
              <a:rPr lang="en-US" dirty="0"/>
              <a:t> </a:t>
            </a:r>
            <a:r>
              <a:rPr lang="en-US" dirty="0" err="1"/>
              <a:t>hohe</a:t>
            </a:r>
            <a:r>
              <a:rPr lang="en-US" dirty="0"/>
              <a:t> </a:t>
            </a:r>
            <a:r>
              <a:rPr lang="en-US" dirty="0" err="1"/>
              <a:t>Streuung</a:t>
            </a:r>
            <a:r>
              <a:rPr lang="en-US" dirty="0"/>
              <a:t> der </a:t>
            </a:r>
            <a:r>
              <a:rPr lang="en-US" dirty="0" err="1"/>
              <a:t>Eigentumsverhältnisse</a:t>
            </a:r>
            <a:r>
              <a:rPr lang="en-US" dirty="0"/>
              <a:t> und </a:t>
            </a:r>
            <a:r>
              <a:rPr lang="en-US" dirty="0" err="1"/>
              <a:t>einen</a:t>
            </a:r>
            <a:r>
              <a:rPr lang="en-US" dirty="0"/>
              <a:t> </a:t>
            </a:r>
            <a:r>
              <a:rPr lang="en-US" dirty="0" err="1"/>
              <a:t>geringen</a:t>
            </a:r>
            <a:r>
              <a:rPr lang="en-US" dirty="0"/>
              <a:t> </a:t>
            </a:r>
            <a:r>
              <a:rPr lang="en-US" dirty="0" err="1"/>
              <a:t>Arbeitnehmerschutz</a:t>
            </a:r>
            <a:r>
              <a:rPr lang="en-US" dirty="0"/>
              <a:t> </a:t>
            </a:r>
            <a:r>
              <a:rPr lang="en-US" dirty="0" err="1"/>
              <a:t>gekennzeichnet</a:t>
            </a:r>
            <a:r>
              <a:rPr lang="en-US" dirty="0"/>
              <a:t> </a:t>
            </a:r>
            <a:r>
              <a:rPr lang="en-US" dirty="0" err="1"/>
              <a:t>sind</a:t>
            </a:r>
            <a:r>
              <a:rPr lang="en-US" dirty="0"/>
              <a:t>, </a:t>
            </a:r>
            <a:r>
              <a:rPr lang="en-US" dirty="0" err="1"/>
              <a:t>wirken</a:t>
            </a:r>
            <a:r>
              <a:rPr lang="en-US" dirty="0"/>
              <a:t> </a:t>
            </a:r>
            <a:r>
              <a:rPr lang="en-US" dirty="0" err="1"/>
              <a:t>sich</a:t>
            </a:r>
            <a:r>
              <a:rPr lang="en-US" dirty="0"/>
              <a:t> </a:t>
            </a:r>
            <a:r>
              <a:rPr lang="en-US" dirty="0" err="1"/>
              <a:t>positiv</a:t>
            </a:r>
            <a:r>
              <a:rPr lang="en-US" dirty="0"/>
              <a:t> </a:t>
            </a:r>
            <a:r>
              <a:rPr lang="en-US" dirty="0" err="1"/>
              <a:t>moderierend</a:t>
            </a:r>
            <a:r>
              <a:rPr lang="en-US" dirty="0"/>
              <a:t> auf den </a:t>
            </a:r>
            <a:r>
              <a:rPr lang="en-US" dirty="0" err="1"/>
              <a:t>Hauptzusammenhang</a:t>
            </a:r>
            <a:r>
              <a:rPr lang="en-US" dirty="0"/>
              <a:t> </a:t>
            </a:r>
            <a:r>
              <a:rPr lang="en-US" dirty="0" err="1"/>
              <a:t>aus.</a:t>
            </a:r>
            <a:endParaRPr lang="en-US" dirty="0"/>
          </a:p>
          <a:p>
            <a:pPr marL="522900" lvl="1" indent="-342900">
              <a:lnSpc>
                <a:spcPct val="150000"/>
              </a:lnSpc>
              <a:buFont typeface="+mj-lt"/>
              <a:buAutoNum type="arabicPeriod"/>
            </a:pPr>
            <a:r>
              <a:rPr lang="en-US" b="1" dirty="0" err="1"/>
              <a:t>Informelle</a:t>
            </a:r>
            <a:r>
              <a:rPr lang="en-US" b="1" dirty="0"/>
              <a:t> </a:t>
            </a:r>
            <a:r>
              <a:rPr lang="en-US" b="1" dirty="0" err="1"/>
              <a:t>institutionelle</a:t>
            </a:r>
            <a:r>
              <a:rPr lang="en-US" b="1" dirty="0"/>
              <a:t> </a:t>
            </a:r>
            <a:r>
              <a:rPr lang="en-US" b="1" dirty="0" err="1"/>
              <a:t>Rahmenbedingungen</a:t>
            </a:r>
            <a:r>
              <a:rPr lang="en-US" dirty="0"/>
              <a:t>, die </a:t>
            </a:r>
            <a:r>
              <a:rPr lang="en-US" dirty="0" err="1"/>
              <a:t>durch</a:t>
            </a:r>
            <a:r>
              <a:rPr lang="en-US" dirty="0"/>
              <a:t> </a:t>
            </a:r>
            <a:r>
              <a:rPr lang="en-US" dirty="0" err="1"/>
              <a:t>eine</a:t>
            </a:r>
            <a:r>
              <a:rPr lang="en-US" dirty="0"/>
              <a:t> </a:t>
            </a:r>
            <a:r>
              <a:rPr lang="en-US" dirty="0" err="1"/>
              <a:t>offene</a:t>
            </a:r>
            <a:r>
              <a:rPr lang="en-US" dirty="0"/>
              <a:t>, </a:t>
            </a:r>
            <a:r>
              <a:rPr lang="en-US" dirty="0" err="1"/>
              <a:t>individualistische</a:t>
            </a:r>
            <a:r>
              <a:rPr lang="en-US" dirty="0"/>
              <a:t> Kultur </a:t>
            </a:r>
            <a:r>
              <a:rPr lang="en-US" dirty="0" err="1"/>
              <a:t>gekennzeichnet</a:t>
            </a:r>
            <a:r>
              <a:rPr lang="en-US" dirty="0"/>
              <a:t> </a:t>
            </a:r>
            <a:r>
              <a:rPr lang="en-US" dirty="0" err="1"/>
              <a:t>sind</a:t>
            </a:r>
            <a:r>
              <a:rPr lang="en-US" dirty="0"/>
              <a:t>, </a:t>
            </a:r>
            <a:r>
              <a:rPr lang="en-US" dirty="0" err="1"/>
              <a:t>wirken</a:t>
            </a:r>
            <a:r>
              <a:rPr lang="en-US" dirty="0"/>
              <a:t> </a:t>
            </a:r>
            <a:r>
              <a:rPr lang="en-US" dirty="0" err="1"/>
              <a:t>sich</a:t>
            </a:r>
            <a:r>
              <a:rPr lang="en-US" dirty="0"/>
              <a:t> </a:t>
            </a:r>
            <a:r>
              <a:rPr lang="en-US" dirty="0" err="1"/>
              <a:t>positiv</a:t>
            </a:r>
            <a:r>
              <a:rPr lang="en-US" dirty="0"/>
              <a:t> </a:t>
            </a:r>
            <a:r>
              <a:rPr lang="en-US" dirty="0" err="1"/>
              <a:t>moderierend</a:t>
            </a:r>
            <a:r>
              <a:rPr lang="en-US" dirty="0"/>
              <a:t> auf den </a:t>
            </a:r>
            <a:r>
              <a:rPr lang="en-US" dirty="0" err="1"/>
              <a:t>Hauptzusammenhang</a:t>
            </a:r>
            <a:r>
              <a:rPr lang="en-US" dirty="0"/>
              <a:t> </a:t>
            </a:r>
            <a:r>
              <a:rPr lang="en-US" dirty="0" err="1"/>
              <a:t>aus.</a:t>
            </a:r>
            <a:br>
              <a:rPr lang="en-US" dirty="0"/>
            </a:br>
            <a:endParaRPr lang="en-US" dirty="0"/>
          </a:p>
          <a:p>
            <a:pPr marL="522900" lvl="1" indent="-342900">
              <a:lnSpc>
                <a:spcPct val="150000"/>
              </a:lnSpc>
              <a:buFont typeface="+mj-lt"/>
              <a:buAutoNum type="arabicPeriod"/>
            </a:pPr>
            <a:r>
              <a:rPr lang="en-US" b="1" dirty="0" err="1"/>
              <a:t>Kooperative</a:t>
            </a:r>
            <a:r>
              <a:rPr lang="en-US" b="1" dirty="0"/>
              <a:t> und </a:t>
            </a:r>
            <a:r>
              <a:rPr lang="en-US" b="1" dirty="0" err="1"/>
              <a:t>Externe</a:t>
            </a:r>
            <a:r>
              <a:rPr lang="en-US" b="1" dirty="0"/>
              <a:t> </a:t>
            </a:r>
            <a:r>
              <a:rPr lang="en-US" b="1" dirty="0" err="1"/>
              <a:t>Wachstumsstrategien</a:t>
            </a:r>
            <a:r>
              <a:rPr lang="en-US" dirty="0"/>
              <a:t> </a:t>
            </a:r>
            <a:r>
              <a:rPr lang="en-US" dirty="0" err="1"/>
              <a:t>mediieren</a:t>
            </a:r>
            <a:r>
              <a:rPr lang="en-US" dirty="0"/>
              <a:t> den </a:t>
            </a:r>
            <a:r>
              <a:rPr lang="en-US" dirty="0" err="1"/>
              <a:t>Zusammenhang</a:t>
            </a:r>
            <a:r>
              <a:rPr lang="en-US" dirty="0"/>
              <a:t> von Board Interlocks und </a:t>
            </a:r>
            <a:r>
              <a:rPr lang="en-US" dirty="0" err="1"/>
              <a:t>Unternehmenserfolg</a:t>
            </a:r>
            <a:endParaRPr lang="en-US" dirty="0"/>
          </a:p>
        </p:txBody>
      </p:sp>
      <p:sp>
        <p:nvSpPr>
          <p:cNvPr id="8" name="Rectangle 5">
            <a:extLst>
              <a:ext uri="{FF2B5EF4-FFF2-40B4-BE49-F238E27FC236}">
                <a16:creationId xmlns:a16="http://schemas.microsoft.com/office/drawing/2014/main" id="{D501BEE5-74FE-53B3-FFDC-061784CA93DD}"/>
              </a:ext>
            </a:extLst>
          </p:cNvPr>
          <p:cNvSpPr>
            <a:spLocks noChangeArrowheads="1"/>
          </p:cNvSpPr>
          <p:nvPr/>
        </p:nvSpPr>
        <p:spPr bwMode="auto">
          <a:xfrm>
            <a:off x="289865" y="1603077"/>
            <a:ext cx="10944000" cy="360000"/>
          </a:xfrm>
          <a:prstGeom prst="rect">
            <a:avLst/>
          </a:prstGeom>
          <a:solidFill>
            <a:srgbClr val="122769"/>
          </a:solidFill>
          <a:ln w="12700" algn="ctr">
            <a:noFill/>
            <a:miter lim="800000"/>
            <a:headEnd/>
            <a:tailEnd/>
          </a:ln>
          <a:effectLst/>
        </p:spPr>
        <p:txBody>
          <a:bodyPr wrap="square" lIns="108000" tIns="72000" rIns="72000" bIns="72000" anchor="ctr">
            <a:noAutofit/>
          </a:bodyPr>
          <a:lstStyle/>
          <a:p>
            <a:pPr>
              <a:lnSpc>
                <a:spcPct val="104000"/>
              </a:lnSpc>
              <a:buClrTx/>
              <a:buSzTx/>
              <a:buFontTx/>
              <a:buNone/>
            </a:pPr>
            <a:endParaRPr lang="en-US" sz="1600" b="1" dirty="0">
              <a:solidFill>
                <a:schemeClr val="bg1"/>
              </a:solidFill>
              <a:cs typeface="Arial"/>
            </a:endParaRPr>
          </a:p>
        </p:txBody>
      </p:sp>
    </p:spTree>
    <p:extLst>
      <p:ext uri="{BB962C8B-B14F-4D97-AF65-F5344CB8AC3E}">
        <p14:creationId xmlns:p14="http://schemas.microsoft.com/office/powerpoint/2010/main" val="74773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8697500B-BE0D-2BEE-28AD-54D3C342F0ED}"/>
              </a:ext>
            </a:extLst>
          </p:cNvPr>
          <p:cNvSpPr>
            <a:spLocks noGrp="1"/>
          </p:cNvSpPr>
          <p:nvPr>
            <p:ph type="body" sz="quarter" idx="10"/>
          </p:nvPr>
        </p:nvSpPr>
        <p:spPr/>
        <p:txBody>
          <a:bodyPr/>
          <a:lstStyle/>
          <a:p>
            <a:endParaRPr lang="de-DE"/>
          </a:p>
        </p:txBody>
      </p:sp>
      <p:sp>
        <p:nvSpPr>
          <p:cNvPr id="5" name="Rechteck 4">
            <a:extLst>
              <a:ext uri="{FF2B5EF4-FFF2-40B4-BE49-F238E27FC236}">
                <a16:creationId xmlns:a16="http://schemas.microsoft.com/office/drawing/2014/main" id="{44F20CB7-03A8-3157-B17C-F5427C89E7C3}"/>
              </a:ext>
            </a:extLst>
          </p:cNvPr>
          <p:cNvSpPr/>
          <p:nvPr/>
        </p:nvSpPr>
        <p:spPr>
          <a:xfrm>
            <a:off x="3971285" y="1789286"/>
            <a:ext cx="3578578" cy="22239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marL="342900" indent="-342900">
              <a:buFont typeface="+mj-lt"/>
              <a:buAutoNum type="arabicPeriod"/>
            </a:pPr>
            <a:r>
              <a:rPr lang="de-DE" sz="1400" dirty="0"/>
              <a:t>Relevanz &amp; Forschungsfrage</a:t>
            </a:r>
          </a:p>
          <a:p>
            <a:pPr marL="342900" indent="-342900">
              <a:buFont typeface="+mj-lt"/>
              <a:buAutoNum type="arabicPeriod"/>
            </a:pPr>
            <a:r>
              <a:rPr lang="de-DE" sz="1400" dirty="0"/>
              <a:t>Forschungsmodell</a:t>
            </a:r>
          </a:p>
          <a:p>
            <a:pPr marL="342900" indent="-342900">
              <a:buFont typeface="+mj-lt"/>
              <a:buAutoNum type="arabicPeriod"/>
            </a:pPr>
            <a:r>
              <a:rPr lang="de-DE" sz="1400" dirty="0"/>
              <a:t>Theorie</a:t>
            </a:r>
          </a:p>
          <a:p>
            <a:pPr marL="342900" indent="-342900">
              <a:buFont typeface="+mj-lt"/>
              <a:buAutoNum type="arabicPeriod"/>
            </a:pPr>
            <a:r>
              <a:rPr lang="de-DE" sz="1400" dirty="0"/>
              <a:t>Ergebnisse</a:t>
            </a:r>
          </a:p>
          <a:p>
            <a:pPr marL="342900" indent="-342900">
              <a:buFont typeface="+mj-lt"/>
              <a:buAutoNum type="arabicPeriod"/>
            </a:pPr>
            <a:r>
              <a:rPr lang="de-DE" sz="1400" dirty="0"/>
              <a:t>Fazit</a:t>
            </a:r>
          </a:p>
        </p:txBody>
      </p:sp>
      <p:sp>
        <p:nvSpPr>
          <p:cNvPr id="6" name="Rechteck 5">
            <a:extLst>
              <a:ext uri="{FF2B5EF4-FFF2-40B4-BE49-F238E27FC236}">
                <a16:creationId xmlns:a16="http://schemas.microsoft.com/office/drawing/2014/main" id="{4B546A0B-8B86-3F20-E572-EB60AABC7396}"/>
              </a:ext>
            </a:extLst>
          </p:cNvPr>
          <p:cNvSpPr/>
          <p:nvPr/>
        </p:nvSpPr>
        <p:spPr>
          <a:xfrm>
            <a:off x="288000" y="1789287"/>
            <a:ext cx="3251067" cy="22239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marL="342900" indent="-342900">
              <a:buFont typeface="+mj-lt"/>
              <a:buAutoNum type="arabicPeriod"/>
            </a:pPr>
            <a:r>
              <a:rPr lang="de-DE" sz="1400" dirty="0">
                <a:solidFill>
                  <a:schemeClr val="dk1"/>
                </a:solidFill>
              </a:rPr>
              <a:t>Allgemeine Einleitung</a:t>
            </a:r>
          </a:p>
        </p:txBody>
      </p:sp>
    </p:spTree>
    <p:extLst>
      <p:ext uri="{BB962C8B-B14F-4D97-AF65-F5344CB8AC3E}">
        <p14:creationId xmlns:p14="http://schemas.microsoft.com/office/powerpoint/2010/main" val="3622534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DB1CE7A-E126-B77E-F2F5-D01EA84CA2CE}"/>
              </a:ext>
            </a:extLst>
          </p:cNvPr>
          <p:cNvSpPr>
            <a:spLocks noGrp="1"/>
          </p:cNvSpPr>
          <p:nvPr>
            <p:ph type="body" sz="quarter" idx="10"/>
          </p:nvPr>
        </p:nvSpPr>
        <p:spPr/>
        <p:txBody>
          <a:bodyPr/>
          <a:lstStyle/>
          <a:p>
            <a:r>
              <a:rPr lang="de-DE" dirty="0"/>
              <a:t>Implikationen</a:t>
            </a:r>
          </a:p>
        </p:txBody>
      </p:sp>
      <p:sp>
        <p:nvSpPr>
          <p:cNvPr id="4" name="Fußzeilenplatzhalter 3">
            <a:extLst>
              <a:ext uri="{FF2B5EF4-FFF2-40B4-BE49-F238E27FC236}">
                <a16:creationId xmlns:a16="http://schemas.microsoft.com/office/drawing/2014/main" id="{471647EB-8DA4-EA37-D702-2D3827331569}"/>
              </a:ext>
            </a:extLst>
          </p:cNvPr>
          <p:cNvSpPr>
            <a:spLocks noGrp="1"/>
          </p:cNvSpPr>
          <p:nvPr>
            <p:ph type="ftr" sz="quarter" idx="3"/>
          </p:nvPr>
        </p:nvSpPr>
        <p:spPr/>
        <p:txBody>
          <a:bodyPr/>
          <a:lstStyle/>
          <a:p>
            <a:r>
              <a:rPr lang="de-DE" dirty="0"/>
              <a:t>Artikel 1: Corporate Networks</a:t>
            </a:r>
          </a:p>
        </p:txBody>
      </p:sp>
      <p:sp>
        <p:nvSpPr>
          <p:cNvPr id="5" name="TextBox 16">
            <a:extLst>
              <a:ext uri="{FF2B5EF4-FFF2-40B4-BE49-F238E27FC236}">
                <a16:creationId xmlns:a16="http://schemas.microsoft.com/office/drawing/2014/main" id="{66482D58-1A2F-A6D4-D27C-B00CFADB45B1}"/>
              </a:ext>
            </a:extLst>
          </p:cNvPr>
          <p:cNvSpPr txBox="1">
            <a:spLocks/>
          </p:cNvSpPr>
          <p:nvPr/>
        </p:nvSpPr>
        <p:spPr>
          <a:xfrm>
            <a:off x="288000" y="1971826"/>
            <a:ext cx="10945150" cy="3876524"/>
          </a:xfrm>
          <a:prstGeom prst="rect">
            <a:avLst/>
          </a:prstGeom>
        </p:spPr>
        <p:txBody>
          <a:bodyPr vert="horz" lIns="0" tIns="72000" rIns="72000" bIns="72000" rtlCol="0">
            <a:noAutofit/>
          </a:bodyPr>
          <a:lstStyle>
            <a:lvl1pPr marL="0" indent="0" algn="l" defTabSz="457200" rtl="0" eaLnBrk="1" latinLnBrk="0" hangingPunct="1">
              <a:lnSpc>
                <a:spcPct val="104000"/>
              </a:lnSpc>
              <a:spcBef>
                <a:spcPts val="1200"/>
              </a:spcBef>
              <a:buFont typeface="Arial" panose="020B0604020202020204" pitchFamily="34" charset="0"/>
              <a:buNone/>
              <a:defRPr sz="1400" kern="1200">
                <a:solidFill>
                  <a:srgbClr val="4B4B4B"/>
                </a:solidFill>
                <a:latin typeface="+mn-lt"/>
                <a:ea typeface="+mn-ea"/>
                <a:cs typeface="+mn-cs"/>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baseline="0">
                <a:solidFill>
                  <a:srgbClr val="4B4B4B"/>
                </a:solidFill>
                <a:latin typeface="+mn-lt"/>
                <a:ea typeface="+mn-ea"/>
                <a:cs typeface="+mn-cs"/>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9pPr>
          </a:lstStyle>
          <a:p>
            <a:pPr marL="522900" lvl="1" indent="-342900">
              <a:lnSpc>
                <a:spcPct val="150000"/>
              </a:lnSpc>
              <a:buFont typeface="+mj-lt"/>
              <a:buAutoNum type="arabicPeriod"/>
            </a:pPr>
            <a:r>
              <a:rPr lang="en-US" b="1" dirty="0" err="1"/>
              <a:t>Positiver</a:t>
            </a:r>
            <a:r>
              <a:rPr lang="en-US" b="1" dirty="0"/>
              <a:t> </a:t>
            </a:r>
            <a:r>
              <a:rPr lang="en-US" b="1" dirty="0" err="1"/>
              <a:t>Zusammenhang</a:t>
            </a:r>
            <a:r>
              <a:rPr lang="en-US" b="1" dirty="0"/>
              <a:t> </a:t>
            </a:r>
            <a:r>
              <a:rPr lang="en-US" b="1" dirty="0" err="1"/>
              <a:t>zwischen</a:t>
            </a:r>
            <a:r>
              <a:rPr lang="en-US" b="1" dirty="0"/>
              <a:t> Board Interlocks &amp; </a:t>
            </a:r>
            <a:r>
              <a:rPr lang="en-US" b="1" dirty="0" err="1"/>
              <a:t>Unternehmenserfolg</a:t>
            </a:r>
            <a:br>
              <a:rPr lang="en-US" b="1" dirty="0"/>
            </a:br>
            <a:endParaRPr lang="en-US" b="1" dirty="0"/>
          </a:p>
          <a:p>
            <a:pPr marL="522900" lvl="1" indent="-342900">
              <a:lnSpc>
                <a:spcPct val="150000"/>
              </a:lnSpc>
              <a:buFont typeface="+mj-lt"/>
              <a:buAutoNum type="arabicPeriod"/>
            </a:pPr>
            <a:r>
              <a:rPr lang="en-US" b="1" dirty="0" err="1"/>
              <a:t>Mächtige</a:t>
            </a:r>
            <a:r>
              <a:rPr lang="en-US" b="1" dirty="0"/>
              <a:t> CEOs</a:t>
            </a:r>
            <a:r>
              <a:rPr lang="en-US" dirty="0"/>
              <a:t> </a:t>
            </a:r>
            <a:r>
              <a:rPr lang="en-US" dirty="0" err="1"/>
              <a:t>haben</a:t>
            </a:r>
            <a:r>
              <a:rPr lang="en-US" dirty="0"/>
              <a:t> </a:t>
            </a:r>
            <a:r>
              <a:rPr lang="en-US" dirty="0" err="1"/>
              <a:t>einen</a:t>
            </a:r>
            <a:r>
              <a:rPr lang="en-US" dirty="0"/>
              <a:t> </a:t>
            </a:r>
            <a:r>
              <a:rPr lang="en-US" dirty="0" err="1"/>
              <a:t>negativen</a:t>
            </a:r>
            <a:r>
              <a:rPr lang="en-US" dirty="0"/>
              <a:t> </a:t>
            </a:r>
            <a:r>
              <a:rPr lang="en-US" dirty="0" err="1"/>
              <a:t>moderierenden</a:t>
            </a:r>
            <a:r>
              <a:rPr lang="en-US" dirty="0"/>
              <a:t> </a:t>
            </a:r>
            <a:r>
              <a:rPr lang="en-US" dirty="0" err="1"/>
              <a:t>Einfluss</a:t>
            </a:r>
            <a:r>
              <a:rPr lang="en-US" dirty="0"/>
              <a:t> auf den </a:t>
            </a:r>
            <a:r>
              <a:rPr lang="en-US" dirty="0" err="1"/>
              <a:t>Hauptzusammenhang</a:t>
            </a:r>
            <a:br>
              <a:rPr lang="en-US" dirty="0"/>
            </a:br>
            <a:endParaRPr lang="en-US" dirty="0"/>
          </a:p>
          <a:p>
            <a:pPr marL="522900" lvl="1" indent="-342900">
              <a:lnSpc>
                <a:spcPct val="150000"/>
              </a:lnSpc>
              <a:buFont typeface="+mj-lt"/>
              <a:buAutoNum type="arabicPeriod"/>
            </a:pPr>
            <a:r>
              <a:rPr lang="en-US" b="1" dirty="0" err="1"/>
              <a:t>Formelle</a:t>
            </a:r>
            <a:r>
              <a:rPr lang="en-US" b="1" dirty="0"/>
              <a:t> </a:t>
            </a:r>
            <a:r>
              <a:rPr lang="en-US" b="1" dirty="0" err="1"/>
              <a:t>institutionelle</a:t>
            </a:r>
            <a:r>
              <a:rPr lang="en-US" b="1" dirty="0"/>
              <a:t> </a:t>
            </a:r>
            <a:r>
              <a:rPr lang="en-US" b="1" dirty="0" err="1"/>
              <a:t>Rahmenbedingungen</a:t>
            </a:r>
            <a:r>
              <a:rPr lang="en-US" dirty="0"/>
              <a:t>, die </a:t>
            </a:r>
            <a:r>
              <a:rPr lang="en-US" dirty="0" err="1"/>
              <a:t>durch</a:t>
            </a:r>
            <a:r>
              <a:rPr lang="en-US" dirty="0"/>
              <a:t> </a:t>
            </a:r>
            <a:r>
              <a:rPr lang="en-US" dirty="0" err="1"/>
              <a:t>eine</a:t>
            </a:r>
            <a:r>
              <a:rPr lang="en-US" dirty="0"/>
              <a:t> </a:t>
            </a:r>
            <a:r>
              <a:rPr lang="en-US" dirty="0" err="1"/>
              <a:t>einfache</a:t>
            </a:r>
            <a:r>
              <a:rPr lang="en-US" dirty="0"/>
              <a:t> Stakeholder-</a:t>
            </a:r>
            <a:r>
              <a:rPr lang="en-US" dirty="0" err="1"/>
              <a:t>Struktur</a:t>
            </a:r>
            <a:r>
              <a:rPr lang="en-US" dirty="0"/>
              <a:t> ("Common Law"), </a:t>
            </a:r>
            <a:r>
              <a:rPr lang="en-US" dirty="0" err="1"/>
              <a:t>eine</a:t>
            </a:r>
            <a:r>
              <a:rPr lang="en-US" dirty="0"/>
              <a:t> </a:t>
            </a:r>
            <a:r>
              <a:rPr lang="en-US" dirty="0" err="1"/>
              <a:t>hohe</a:t>
            </a:r>
            <a:r>
              <a:rPr lang="en-US" dirty="0"/>
              <a:t> </a:t>
            </a:r>
            <a:r>
              <a:rPr lang="en-US" dirty="0" err="1"/>
              <a:t>Streuung</a:t>
            </a:r>
            <a:r>
              <a:rPr lang="en-US" dirty="0"/>
              <a:t> der </a:t>
            </a:r>
            <a:r>
              <a:rPr lang="en-US" dirty="0" err="1"/>
              <a:t>Eigentumsverhältnisse</a:t>
            </a:r>
            <a:r>
              <a:rPr lang="en-US" dirty="0"/>
              <a:t> und </a:t>
            </a:r>
            <a:r>
              <a:rPr lang="en-US" dirty="0" err="1"/>
              <a:t>einen</a:t>
            </a:r>
            <a:r>
              <a:rPr lang="en-US" dirty="0"/>
              <a:t> </a:t>
            </a:r>
            <a:r>
              <a:rPr lang="en-US" dirty="0" err="1"/>
              <a:t>geringen</a:t>
            </a:r>
            <a:r>
              <a:rPr lang="en-US" dirty="0"/>
              <a:t> </a:t>
            </a:r>
            <a:r>
              <a:rPr lang="en-US" dirty="0" err="1"/>
              <a:t>Arbeitnehmerschutz</a:t>
            </a:r>
            <a:r>
              <a:rPr lang="en-US" dirty="0"/>
              <a:t> </a:t>
            </a:r>
            <a:r>
              <a:rPr lang="en-US" dirty="0" err="1"/>
              <a:t>gekennzeichnet</a:t>
            </a:r>
            <a:r>
              <a:rPr lang="en-US" dirty="0"/>
              <a:t> </a:t>
            </a:r>
            <a:r>
              <a:rPr lang="en-US" dirty="0" err="1"/>
              <a:t>sind</a:t>
            </a:r>
            <a:r>
              <a:rPr lang="en-US" dirty="0"/>
              <a:t>, </a:t>
            </a:r>
            <a:r>
              <a:rPr lang="en-US" dirty="0" err="1"/>
              <a:t>wirken</a:t>
            </a:r>
            <a:r>
              <a:rPr lang="en-US" dirty="0"/>
              <a:t> </a:t>
            </a:r>
            <a:r>
              <a:rPr lang="en-US" dirty="0" err="1"/>
              <a:t>sich</a:t>
            </a:r>
            <a:r>
              <a:rPr lang="en-US" dirty="0"/>
              <a:t> </a:t>
            </a:r>
            <a:r>
              <a:rPr lang="en-US" dirty="0" err="1"/>
              <a:t>positiv</a:t>
            </a:r>
            <a:r>
              <a:rPr lang="en-US" dirty="0"/>
              <a:t> </a:t>
            </a:r>
            <a:r>
              <a:rPr lang="en-US" dirty="0" err="1"/>
              <a:t>moderierend</a:t>
            </a:r>
            <a:r>
              <a:rPr lang="en-US" dirty="0"/>
              <a:t> auf den </a:t>
            </a:r>
            <a:r>
              <a:rPr lang="en-US" dirty="0" err="1"/>
              <a:t>Hauptzusammenhang</a:t>
            </a:r>
            <a:r>
              <a:rPr lang="en-US" dirty="0"/>
              <a:t> </a:t>
            </a:r>
            <a:r>
              <a:rPr lang="en-US" dirty="0" err="1"/>
              <a:t>aus.</a:t>
            </a:r>
            <a:endParaRPr lang="en-US" dirty="0"/>
          </a:p>
          <a:p>
            <a:pPr marL="522900" lvl="1" indent="-342900">
              <a:lnSpc>
                <a:spcPct val="150000"/>
              </a:lnSpc>
              <a:buFont typeface="+mj-lt"/>
              <a:buAutoNum type="arabicPeriod"/>
            </a:pPr>
            <a:r>
              <a:rPr lang="en-US" b="1" dirty="0" err="1"/>
              <a:t>Informelle</a:t>
            </a:r>
            <a:r>
              <a:rPr lang="en-US" b="1" dirty="0"/>
              <a:t> </a:t>
            </a:r>
            <a:r>
              <a:rPr lang="en-US" b="1" dirty="0" err="1"/>
              <a:t>institutionelle</a:t>
            </a:r>
            <a:r>
              <a:rPr lang="en-US" b="1" dirty="0"/>
              <a:t> </a:t>
            </a:r>
            <a:r>
              <a:rPr lang="en-US" b="1" dirty="0" err="1"/>
              <a:t>Rahmenbedingungen</a:t>
            </a:r>
            <a:r>
              <a:rPr lang="en-US" dirty="0"/>
              <a:t>, die </a:t>
            </a:r>
            <a:r>
              <a:rPr lang="en-US" dirty="0" err="1"/>
              <a:t>durch</a:t>
            </a:r>
            <a:r>
              <a:rPr lang="en-US" dirty="0"/>
              <a:t> </a:t>
            </a:r>
            <a:r>
              <a:rPr lang="en-US" dirty="0" err="1"/>
              <a:t>eine</a:t>
            </a:r>
            <a:r>
              <a:rPr lang="en-US" dirty="0"/>
              <a:t> </a:t>
            </a:r>
            <a:r>
              <a:rPr lang="en-US" dirty="0" err="1"/>
              <a:t>offene</a:t>
            </a:r>
            <a:r>
              <a:rPr lang="en-US" dirty="0"/>
              <a:t>, </a:t>
            </a:r>
            <a:r>
              <a:rPr lang="en-US" dirty="0" err="1"/>
              <a:t>individualistische</a:t>
            </a:r>
            <a:r>
              <a:rPr lang="en-US" dirty="0"/>
              <a:t> Kultur </a:t>
            </a:r>
            <a:r>
              <a:rPr lang="en-US" dirty="0" err="1"/>
              <a:t>gekennzeichnet</a:t>
            </a:r>
            <a:r>
              <a:rPr lang="en-US" dirty="0"/>
              <a:t> </a:t>
            </a:r>
            <a:r>
              <a:rPr lang="en-US" dirty="0" err="1"/>
              <a:t>sind</a:t>
            </a:r>
            <a:r>
              <a:rPr lang="en-US" dirty="0"/>
              <a:t>, </a:t>
            </a:r>
            <a:r>
              <a:rPr lang="en-US" dirty="0" err="1"/>
              <a:t>wirken</a:t>
            </a:r>
            <a:r>
              <a:rPr lang="en-US" dirty="0"/>
              <a:t> </a:t>
            </a:r>
            <a:r>
              <a:rPr lang="en-US" dirty="0" err="1"/>
              <a:t>sich</a:t>
            </a:r>
            <a:r>
              <a:rPr lang="en-US" dirty="0"/>
              <a:t> </a:t>
            </a:r>
            <a:r>
              <a:rPr lang="en-US" dirty="0" err="1"/>
              <a:t>positiv</a:t>
            </a:r>
            <a:r>
              <a:rPr lang="en-US" dirty="0"/>
              <a:t> </a:t>
            </a:r>
            <a:r>
              <a:rPr lang="en-US" dirty="0" err="1"/>
              <a:t>moderierend</a:t>
            </a:r>
            <a:r>
              <a:rPr lang="en-US" dirty="0"/>
              <a:t> auf den </a:t>
            </a:r>
            <a:r>
              <a:rPr lang="en-US" dirty="0" err="1"/>
              <a:t>Hauptzusammenhang</a:t>
            </a:r>
            <a:r>
              <a:rPr lang="en-US" dirty="0"/>
              <a:t> </a:t>
            </a:r>
            <a:r>
              <a:rPr lang="en-US" dirty="0" err="1"/>
              <a:t>aus.</a:t>
            </a:r>
            <a:br>
              <a:rPr lang="en-US" dirty="0"/>
            </a:br>
            <a:endParaRPr lang="en-US" dirty="0"/>
          </a:p>
          <a:p>
            <a:pPr marL="522900" lvl="1" indent="-342900">
              <a:lnSpc>
                <a:spcPct val="150000"/>
              </a:lnSpc>
              <a:buFont typeface="+mj-lt"/>
              <a:buAutoNum type="arabicPeriod"/>
            </a:pPr>
            <a:r>
              <a:rPr lang="en-US" b="1" dirty="0" err="1"/>
              <a:t>Kooperative</a:t>
            </a:r>
            <a:r>
              <a:rPr lang="en-US" b="1" dirty="0"/>
              <a:t> und </a:t>
            </a:r>
            <a:r>
              <a:rPr lang="en-US" b="1" dirty="0" err="1"/>
              <a:t>Externe</a:t>
            </a:r>
            <a:r>
              <a:rPr lang="en-US" b="1" dirty="0"/>
              <a:t> </a:t>
            </a:r>
            <a:r>
              <a:rPr lang="en-US" b="1" dirty="0" err="1"/>
              <a:t>Wachstumsstrategien</a:t>
            </a:r>
            <a:r>
              <a:rPr lang="en-US" dirty="0"/>
              <a:t> </a:t>
            </a:r>
            <a:r>
              <a:rPr lang="en-US" dirty="0" err="1"/>
              <a:t>mediieren</a:t>
            </a:r>
            <a:r>
              <a:rPr lang="en-US" dirty="0"/>
              <a:t> den </a:t>
            </a:r>
            <a:r>
              <a:rPr lang="en-US" dirty="0" err="1"/>
              <a:t>Zusammenhang</a:t>
            </a:r>
            <a:r>
              <a:rPr lang="en-US" dirty="0"/>
              <a:t> von Board Interlocks und </a:t>
            </a:r>
            <a:r>
              <a:rPr lang="en-US" dirty="0" err="1"/>
              <a:t>Unternehmenserfolg</a:t>
            </a:r>
            <a:endParaRPr lang="en-US" dirty="0"/>
          </a:p>
        </p:txBody>
      </p:sp>
      <p:sp>
        <p:nvSpPr>
          <p:cNvPr id="8" name="Rectangle 5">
            <a:extLst>
              <a:ext uri="{FF2B5EF4-FFF2-40B4-BE49-F238E27FC236}">
                <a16:creationId xmlns:a16="http://schemas.microsoft.com/office/drawing/2014/main" id="{D501BEE5-74FE-53B3-FFDC-061784CA93DD}"/>
              </a:ext>
            </a:extLst>
          </p:cNvPr>
          <p:cNvSpPr>
            <a:spLocks noChangeArrowheads="1"/>
          </p:cNvSpPr>
          <p:nvPr/>
        </p:nvSpPr>
        <p:spPr bwMode="auto">
          <a:xfrm>
            <a:off x="289865" y="1603077"/>
            <a:ext cx="10944000" cy="360000"/>
          </a:xfrm>
          <a:prstGeom prst="rect">
            <a:avLst/>
          </a:prstGeom>
          <a:solidFill>
            <a:srgbClr val="122769"/>
          </a:solidFill>
          <a:ln w="12700" algn="ctr">
            <a:noFill/>
            <a:miter lim="800000"/>
            <a:headEnd/>
            <a:tailEnd/>
          </a:ln>
          <a:effectLst/>
        </p:spPr>
        <p:txBody>
          <a:bodyPr wrap="square" lIns="108000" tIns="72000" rIns="72000" bIns="72000" anchor="ctr">
            <a:noAutofit/>
          </a:bodyPr>
          <a:lstStyle/>
          <a:p>
            <a:pPr>
              <a:lnSpc>
                <a:spcPct val="104000"/>
              </a:lnSpc>
              <a:buClrTx/>
              <a:buSzTx/>
              <a:buFontTx/>
              <a:buNone/>
            </a:pPr>
            <a:endParaRPr lang="en-US" sz="1600" b="1" dirty="0">
              <a:solidFill>
                <a:schemeClr val="bg1"/>
              </a:solidFill>
              <a:cs typeface="Arial"/>
            </a:endParaRPr>
          </a:p>
        </p:txBody>
      </p:sp>
    </p:spTree>
    <p:extLst>
      <p:ext uri="{BB962C8B-B14F-4D97-AF65-F5344CB8AC3E}">
        <p14:creationId xmlns:p14="http://schemas.microsoft.com/office/powerpoint/2010/main" val="3409444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p:txBody>
          <a:bodyPr/>
          <a:lstStyle/>
          <a:p>
            <a:r>
              <a:rPr lang="en-US"/>
              <a:t>Agenda</a:t>
            </a:r>
          </a:p>
        </p:txBody>
      </p:sp>
      <p:graphicFrame>
        <p:nvGraphicFramePr>
          <p:cNvPr id="5" name="Tabelle 4"/>
          <p:cNvGraphicFramePr>
            <a:graphicFrameLocks noGrp="1"/>
          </p:cNvGraphicFramePr>
          <p:nvPr>
            <p:extLst>
              <p:ext uri="{D42A27DB-BD31-4B8C-83A1-F6EECF244321}">
                <p14:modId xmlns:p14="http://schemas.microsoft.com/office/powerpoint/2010/main" val="1714108689"/>
              </p:ext>
            </p:extLst>
          </p:nvPr>
        </p:nvGraphicFramePr>
        <p:xfrm>
          <a:off x="2597433" y="1609200"/>
          <a:ext cx="6327209" cy="2991888"/>
        </p:xfrm>
        <a:graphic>
          <a:graphicData uri="http://schemas.openxmlformats.org/drawingml/2006/table">
            <a:tbl>
              <a:tblPr bandRow="1">
                <a:tableStyleId>{8EC20E35-A176-4012-BC5E-935CFFF8708E}</a:tableStyleId>
              </a:tblPr>
              <a:tblGrid>
                <a:gridCol w="604620">
                  <a:extLst>
                    <a:ext uri="{9D8B030D-6E8A-4147-A177-3AD203B41FA5}">
                      <a16:colId xmlns:a16="http://schemas.microsoft.com/office/drawing/2014/main" val="20000"/>
                    </a:ext>
                  </a:extLst>
                </a:gridCol>
                <a:gridCol w="5722589">
                  <a:extLst>
                    <a:ext uri="{9D8B030D-6E8A-4147-A177-3AD203B41FA5}">
                      <a16:colId xmlns:a16="http://schemas.microsoft.com/office/drawing/2014/main" val="20001"/>
                    </a:ext>
                  </a:extLst>
                </a:gridCol>
              </a:tblGrid>
              <a:tr h="487067">
                <a:tc>
                  <a:txBody>
                    <a:bodyPr/>
                    <a:lstStyle/>
                    <a:p>
                      <a:pPr>
                        <a:lnSpc>
                          <a:spcPct val="104000"/>
                        </a:lnSpc>
                      </a:pPr>
                      <a:r>
                        <a:rPr lang="de-DE" sz="2400" b="1" noProof="0">
                          <a:solidFill>
                            <a:schemeClr val="tx1"/>
                          </a:solidFill>
                          <a:latin typeface="+mj-lt"/>
                        </a:rPr>
                        <a:t>01</a:t>
                      </a:r>
                    </a:p>
                  </a:txBody>
                  <a:tcPr marL="108000" marR="72000" marT="72000" marB="72000" anchor="ct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indent="0">
                        <a:lnSpc>
                          <a:spcPct val="104000"/>
                        </a:lnSpc>
                        <a:spcBef>
                          <a:spcPts val="2400"/>
                        </a:spcBef>
                        <a:buSzPct val="150000"/>
                        <a:buFont typeface="+mj-lt"/>
                        <a:buNone/>
                      </a:pPr>
                      <a:r>
                        <a:rPr lang="de-DE" sz="1400" noProof="0">
                          <a:solidFill>
                            <a:srgbClr val="4B4B4B"/>
                          </a:solidFill>
                          <a:latin typeface="+mn-lt"/>
                        </a:rPr>
                        <a:t>Überblick über das Dissertationsprojekt</a:t>
                      </a:r>
                    </a:p>
                  </a:txBody>
                  <a:tcPr marL="108000" marR="72000" marT="72000" marB="72000" anchor="ct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87067">
                <a:tc>
                  <a:txBody>
                    <a:bodyPr/>
                    <a:lstStyle/>
                    <a:p>
                      <a:pPr>
                        <a:lnSpc>
                          <a:spcPct val="104000"/>
                        </a:lnSpc>
                      </a:pPr>
                      <a:r>
                        <a:rPr lang="de-DE" sz="2400" b="1" noProof="0">
                          <a:solidFill>
                            <a:srgbClr val="122769"/>
                          </a:solidFill>
                          <a:latin typeface="+mj-lt"/>
                        </a:rPr>
                        <a:t>02</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indent="0">
                        <a:lnSpc>
                          <a:spcPct val="104000"/>
                        </a:lnSpc>
                        <a:spcBef>
                          <a:spcPts val="2400"/>
                        </a:spcBef>
                        <a:buSzPct val="150000"/>
                        <a:buFont typeface="+mj-lt"/>
                        <a:buNone/>
                      </a:pPr>
                      <a:r>
                        <a:rPr lang="de-DE" sz="1400" noProof="0">
                          <a:solidFill>
                            <a:srgbClr val="4B4B4B"/>
                          </a:solidFill>
                          <a:latin typeface="+mn-lt"/>
                        </a:rPr>
                        <a:t>Artikel 1: Corporate Networks</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80395">
                <a:tc>
                  <a:txBody>
                    <a:bodyPr/>
                    <a:lstStyle/>
                    <a:p>
                      <a:pPr>
                        <a:lnSpc>
                          <a:spcPct val="104000"/>
                        </a:lnSpc>
                      </a:pPr>
                      <a:r>
                        <a:rPr lang="de-DE" sz="2400" b="1" noProof="0">
                          <a:solidFill>
                            <a:srgbClr val="122769"/>
                          </a:solidFill>
                          <a:latin typeface="+mj-lt"/>
                        </a:rPr>
                        <a:t>03</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E6E6E6"/>
                    </a:solidFill>
                  </a:tcPr>
                </a:tc>
                <a:tc>
                  <a:txBody>
                    <a:bodyPr/>
                    <a:lstStyle/>
                    <a:p>
                      <a:pPr marL="0" indent="0">
                        <a:lnSpc>
                          <a:spcPct val="104000"/>
                        </a:lnSpc>
                        <a:spcBef>
                          <a:spcPts val="2400"/>
                        </a:spcBef>
                        <a:buSzPct val="150000"/>
                        <a:buFont typeface="+mj-lt"/>
                        <a:buNone/>
                      </a:pPr>
                      <a:r>
                        <a:rPr lang="de-DE" sz="1400" noProof="0">
                          <a:solidFill>
                            <a:srgbClr val="4B4B4B"/>
                          </a:solidFill>
                          <a:latin typeface="+mn-lt"/>
                        </a:rPr>
                        <a:t>Artikel 2: Strategic Alliances</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E6E6E6"/>
                    </a:solidFill>
                  </a:tcPr>
                </a:tc>
                <a:extLst>
                  <a:ext uri="{0D108BD9-81ED-4DB2-BD59-A6C34878D82A}">
                    <a16:rowId xmlns:a16="http://schemas.microsoft.com/office/drawing/2014/main" val="10002"/>
                  </a:ext>
                </a:extLst>
              </a:tr>
              <a:tr h="487067">
                <a:tc>
                  <a:txBody>
                    <a:bodyPr/>
                    <a:lstStyle/>
                    <a:p>
                      <a:pPr>
                        <a:lnSpc>
                          <a:spcPct val="104000"/>
                        </a:lnSpc>
                      </a:pPr>
                      <a:r>
                        <a:rPr lang="de-DE" sz="2400" b="1" noProof="0">
                          <a:solidFill>
                            <a:srgbClr val="122769"/>
                          </a:solidFill>
                          <a:latin typeface="+mj-lt"/>
                        </a:rPr>
                        <a:t>04</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indent="0">
                        <a:lnSpc>
                          <a:spcPct val="104000"/>
                        </a:lnSpc>
                        <a:spcBef>
                          <a:spcPts val="2400"/>
                        </a:spcBef>
                        <a:buSzPct val="150000"/>
                        <a:buFont typeface="+mj-lt"/>
                        <a:buNone/>
                      </a:pPr>
                      <a:r>
                        <a:rPr lang="de-DE" sz="1400" noProof="0">
                          <a:solidFill>
                            <a:srgbClr val="4B4B4B"/>
                          </a:solidFill>
                          <a:latin typeface="+mn-lt"/>
                        </a:rPr>
                        <a:t>Artikel 3: Mergers &amp; Acquisitions</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87067">
                <a:tc>
                  <a:txBody>
                    <a:bodyPr/>
                    <a:lstStyle/>
                    <a:p>
                      <a:pPr>
                        <a:lnSpc>
                          <a:spcPct val="104000"/>
                        </a:lnSpc>
                      </a:pPr>
                      <a:r>
                        <a:rPr lang="de-DE" sz="2400" b="1" noProof="0">
                          <a:solidFill>
                            <a:srgbClr val="122769"/>
                          </a:solidFill>
                          <a:latin typeface="+mj-lt"/>
                        </a:rPr>
                        <a:t>05</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indent="0">
                        <a:lnSpc>
                          <a:spcPct val="104000"/>
                        </a:lnSpc>
                        <a:spcBef>
                          <a:spcPts val="2400"/>
                        </a:spcBef>
                        <a:buSzPct val="150000"/>
                        <a:buFont typeface="+mj-lt"/>
                        <a:buNone/>
                      </a:pPr>
                      <a:r>
                        <a:rPr lang="de-DE" sz="1400" noProof="0">
                          <a:solidFill>
                            <a:srgbClr val="4B4B4B"/>
                          </a:solidFill>
                          <a:latin typeface="+mn-lt"/>
                        </a:rPr>
                        <a:t>Ausblick und weiteres Vorgehen</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74602507"/>
                  </a:ext>
                </a:extLst>
              </a:tr>
              <a:tr h="487067">
                <a:tc>
                  <a:txBody>
                    <a:bodyPr/>
                    <a:lstStyle/>
                    <a:p>
                      <a:pPr>
                        <a:lnSpc>
                          <a:spcPct val="104000"/>
                        </a:lnSpc>
                      </a:pPr>
                      <a:r>
                        <a:rPr lang="de-DE" sz="2400" b="1" noProof="0">
                          <a:solidFill>
                            <a:srgbClr val="122769"/>
                          </a:solidFill>
                          <a:latin typeface="+mj-lt"/>
                        </a:rPr>
                        <a:t>06</a:t>
                      </a:r>
                    </a:p>
                  </a:txBody>
                  <a:tcPr marL="108000" marR="72000" marT="72000" marB="72000" anchor="ctr">
                    <a:lnT w="952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indent="0">
                        <a:lnSpc>
                          <a:spcPct val="104000"/>
                        </a:lnSpc>
                        <a:spcBef>
                          <a:spcPts val="2400"/>
                        </a:spcBef>
                        <a:buSzPct val="150000"/>
                        <a:buFont typeface="+mj-lt"/>
                        <a:buNone/>
                      </a:pPr>
                      <a:r>
                        <a:rPr lang="de-DE" sz="1400" noProof="0" dirty="0">
                          <a:solidFill>
                            <a:srgbClr val="4B4B4B"/>
                          </a:solidFill>
                          <a:latin typeface="+mn-lt"/>
                        </a:rPr>
                        <a:t>Q&amp;A Session</a:t>
                      </a:r>
                    </a:p>
                  </a:txBody>
                  <a:tcPr marL="108000" marR="72000" marT="72000" marB="72000" anchor="ctr">
                    <a:lnT w="952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Tree>
    <p:custDataLst>
      <p:tags r:id="rId1"/>
    </p:custDataLst>
    <p:extLst>
      <p:ext uri="{BB962C8B-B14F-4D97-AF65-F5344CB8AC3E}">
        <p14:creationId xmlns:p14="http://schemas.microsoft.com/office/powerpoint/2010/main" val="7365560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dirty="0"/>
              <a:t>Theoretischer Hintergrund zu Board </a:t>
            </a:r>
            <a:r>
              <a:rPr lang="de-DE" dirty="0" err="1"/>
              <a:t>Interlocks</a:t>
            </a:r>
            <a:endParaRPr lang="de-DE" dirty="0"/>
          </a:p>
        </p:txBody>
      </p:sp>
      <p:sp>
        <p:nvSpPr>
          <p:cNvPr id="4" name="Fußzeilenplatzhalter 3"/>
          <p:cNvSpPr>
            <a:spLocks noGrp="1"/>
          </p:cNvSpPr>
          <p:nvPr>
            <p:ph type="ftr" sz="quarter" idx="3"/>
          </p:nvPr>
        </p:nvSpPr>
        <p:spPr/>
        <p:txBody>
          <a:bodyPr/>
          <a:lstStyle/>
          <a:p>
            <a:r>
              <a:rPr lang="de-DE" dirty="0"/>
              <a:t>Überblick über das Dissertationsprojekt</a:t>
            </a:r>
          </a:p>
        </p:txBody>
      </p:sp>
    </p:spTree>
    <p:extLst>
      <p:ext uri="{BB962C8B-B14F-4D97-AF65-F5344CB8AC3E}">
        <p14:creationId xmlns:p14="http://schemas.microsoft.com/office/powerpoint/2010/main" val="31953374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0"/>
          </p:nvPr>
        </p:nvSpPr>
        <p:spPr/>
        <p:txBody>
          <a:bodyPr/>
          <a:lstStyle/>
          <a:p>
            <a:r>
              <a:rPr lang="de-DE" dirty="0"/>
              <a:t>Theoretischer Hintergrund zu </a:t>
            </a:r>
            <a:r>
              <a:rPr lang="de-DE" dirty="0" err="1"/>
              <a:t>Cooperative</a:t>
            </a:r>
            <a:r>
              <a:rPr lang="de-DE" dirty="0"/>
              <a:t> </a:t>
            </a:r>
            <a:r>
              <a:rPr lang="de-DE" dirty="0" err="1"/>
              <a:t>Tensions</a:t>
            </a:r>
            <a:endParaRPr lang="de-DE" dirty="0"/>
          </a:p>
        </p:txBody>
      </p:sp>
      <p:sp>
        <p:nvSpPr>
          <p:cNvPr id="4" name="Fußzeilenplatzhalter 3"/>
          <p:cNvSpPr>
            <a:spLocks noGrp="1"/>
          </p:cNvSpPr>
          <p:nvPr>
            <p:ph type="ftr" sz="quarter" idx="3"/>
          </p:nvPr>
        </p:nvSpPr>
        <p:spPr/>
        <p:txBody>
          <a:bodyPr/>
          <a:lstStyle/>
          <a:p>
            <a:r>
              <a:rPr lang="de-DE" dirty="0"/>
              <a:t>Überblick über das Dissertationsprojekt</a:t>
            </a:r>
          </a:p>
        </p:txBody>
      </p:sp>
    </p:spTree>
    <p:extLst>
      <p:ext uri="{BB962C8B-B14F-4D97-AF65-F5344CB8AC3E}">
        <p14:creationId xmlns:p14="http://schemas.microsoft.com/office/powerpoint/2010/main" val="29188498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p:txBody>
          <a:bodyPr/>
          <a:lstStyle/>
          <a:p>
            <a:r>
              <a:rPr lang="de-DE" dirty="0"/>
              <a:t>Herleitung der Forschungsfrage für den zweiten Artikel</a:t>
            </a:r>
          </a:p>
        </p:txBody>
      </p:sp>
      <p:sp>
        <p:nvSpPr>
          <p:cNvPr id="4" name="Fußzeilenplatzhalter 3"/>
          <p:cNvSpPr>
            <a:spLocks noGrp="1"/>
          </p:cNvSpPr>
          <p:nvPr>
            <p:ph type="ftr" sz="quarter" idx="3"/>
          </p:nvPr>
        </p:nvSpPr>
        <p:spPr/>
        <p:txBody>
          <a:bodyPr/>
          <a:lstStyle/>
          <a:p>
            <a:r>
              <a:rPr lang="de-DE" dirty="0"/>
              <a:t>Artikel 2: Strategische Allianzen</a:t>
            </a:r>
          </a:p>
        </p:txBody>
      </p:sp>
      <p:sp>
        <p:nvSpPr>
          <p:cNvPr id="6" name="AutoShape 5"/>
          <p:cNvSpPr>
            <a:spLocks noChangeArrowheads="1"/>
          </p:cNvSpPr>
          <p:nvPr/>
        </p:nvSpPr>
        <p:spPr bwMode="auto">
          <a:xfrm rot="5400000">
            <a:off x="342092" y="2323326"/>
            <a:ext cx="1233514" cy="1339849"/>
          </a:xfrm>
          <a:prstGeom prst="chevron">
            <a:avLst>
              <a:gd name="adj" fmla="val 25000"/>
            </a:avLst>
          </a:prstGeom>
          <a:solidFill>
            <a:srgbClr val="122769"/>
          </a:solidFill>
          <a:ln w="12700" algn="ctr">
            <a:noFill/>
            <a:miter lim="800000"/>
            <a:headEnd/>
            <a:tailEnd/>
          </a:ln>
        </p:spPr>
        <p:txBody>
          <a:bodyPr rot="10800000" vert="eaVert" lIns="57141" tIns="0" rIns="108000" bIns="0" anchor="ctr"/>
          <a:lstStyle/>
          <a:p>
            <a:pPr algn="ctr" defTabSz="725608">
              <a:lnSpc>
                <a:spcPct val="90000"/>
              </a:lnSpc>
              <a:spcBef>
                <a:spcPct val="0"/>
              </a:spcBef>
            </a:pPr>
            <a:r>
              <a:rPr lang="en-US" sz="1400" b="1" dirty="0" err="1">
                <a:solidFill>
                  <a:schemeClr val="bg1"/>
                </a:solidFill>
                <a:latin typeface="Arial"/>
                <a:cs typeface="Arial"/>
              </a:rPr>
              <a:t>Erkenntnisse</a:t>
            </a:r>
            <a:endParaRPr lang="en-US" sz="1400" b="1" dirty="0">
              <a:solidFill>
                <a:schemeClr val="bg1"/>
              </a:solidFill>
              <a:latin typeface="Arial"/>
              <a:cs typeface="Arial"/>
            </a:endParaRPr>
          </a:p>
          <a:p>
            <a:pPr algn="ctr" defTabSz="725608">
              <a:lnSpc>
                <a:spcPct val="90000"/>
              </a:lnSpc>
              <a:spcBef>
                <a:spcPct val="0"/>
              </a:spcBef>
            </a:pPr>
            <a:r>
              <a:rPr lang="en-US" sz="1400" b="1" dirty="0">
                <a:solidFill>
                  <a:schemeClr val="bg1"/>
                </a:solidFill>
                <a:latin typeface="Arial"/>
                <a:cs typeface="Arial"/>
              </a:rPr>
              <a:t>Interlocks</a:t>
            </a:r>
          </a:p>
        </p:txBody>
      </p:sp>
      <p:sp>
        <p:nvSpPr>
          <p:cNvPr id="7" name="AutoShape 7"/>
          <p:cNvSpPr>
            <a:spLocks noChangeArrowheads="1"/>
          </p:cNvSpPr>
          <p:nvPr/>
        </p:nvSpPr>
        <p:spPr bwMode="auto">
          <a:xfrm rot="5400000">
            <a:off x="343032" y="3382980"/>
            <a:ext cx="1233514" cy="1339849"/>
          </a:xfrm>
          <a:prstGeom prst="chevron">
            <a:avLst>
              <a:gd name="adj" fmla="val 25000"/>
            </a:avLst>
          </a:prstGeom>
          <a:solidFill>
            <a:srgbClr val="122769"/>
          </a:solidFill>
          <a:ln w="12700" algn="ctr">
            <a:noFill/>
            <a:miter lim="800000"/>
            <a:headEnd/>
            <a:tailEnd/>
          </a:ln>
        </p:spPr>
        <p:txBody>
          <a:bodyPr rot="10800000" vert="eaVert" lIns="57141" tIns="0" rIns="108000" bIns="0" anchor="ctr"/>
          <a:lstStyle/>
          <a:p>
            <a:pPr algn="ctr" defTabSz="725608">
              <a:lnSpc>
                <a:spcPct val="90000"/>
              </a:lnSpc>
              <a:spcBef>
                <a:spcPct val="0"/>
              </a:spcBef>
            </a:pPr>
            <a:r>
              <a:rPr lang="en-US" sz="1400" b="1" dirty="0" err="1">
                <a:solidFill>
                  <a:schemeClr val="bg1"/>
                </a:solidFill>
                <a:latin typeface="Arial"/>
                <a:cs typeface="Arial"/>
              </a:rPr>
              <a:t>Erkenntnisse</a:t>
            </a:r>
            <a:r>
              <a:rPr lang="en-US" sz="1400" b="1" dirty="0">
                <a:solidFill>
                  <a:schemeClr val="bg1"/>
                </a:solidFill>
                <a:latin typeface="Arial"/>
                <a:cs typeface="Arial"/>
              </a:rPr>
              <a:t> </a:t>
            </a:r>
            <a:r>
              <a:rPr lang="en-US" sz="1400" b="1" dirty="0" err="1">
                <a:solidFill>
                  <a:schemeClr val="bg1"/>
                </a:solidFill>
                <a:latin typeface="Arial"/>
                <a:cs typeface="Arial"/>
              </a:rPr>
              <a:t>Allianzen</a:t>
            </a:r>
            <a:endParaRPr lang="en-US" sz="1400" b="1" dirty="0">
              <a:solidFill>
                <a:schemeClr val="bg1"/>
              </a:solidFill>
              <a:latin typeface="Arial"/>
              <a:cs typeface="Arial"/>
            </a:endParaRPr>
          </a:p>
        </p:txBody>
      </p:sp>
      <p:sp>
        <p:nvSpPr>
          <p:cNvPr id="8" name="AutoShape 5"/>
          <p:cNvSpPr>
            <a:spLocks noChangeAspect="1" noChangeArrowheads="1"/>
          </p:cNvSpPr>
          <p:nvPr/>
        </p:nvSpPr>
        <p:spPr bwMode="auto">
          <a:xfrm rot="5400000">
            <a:off x="497093" y="1418672"/>
            <a:ext cx="923514" cy="1339849"/>
          </a:xfrm>
          <a:prstGeom prst="homePlate">
            <a:avLst>
              <a:gd name="adj" fmla="val 33606"/>
            </a:avLst>
          </a:prstGeom>
          <a:solidFill>
            <a:srgbClr val="122769"/>
          </a:solidFill>
          <a:ln w="12700" algn="ctr">
            <a:noFill/>
            <a:miter lim="800000"/>
            <a:headEnd/>
            <a:tailEnd/>
          </a:ln>
        </p:spPr>
        <p:txBody>
          <a:bodyPr rot="10800000" vert="eaVert" lIns="57141" tIns="0" rIns="0" bIns="0" anchor="ctr"/>
          <a:lstStyle/>
          <a:p>
            <a:pPr algn="ctr" defTabSz="725608">
              <a:lnSpc>
                <a:spcPct val="90000"/>
              </a:lnSpc>
              <a:spcBef>
                <a:spcPct val="0"/>
              </a:spcBef>
            </a:pPr>
            <a:r>
              <a:rPr lang="en-US" sz="1400" b="1" dirty="0" err="1">
                <a:solidFill>
                  <a:schemeClr val="bg1"/>
                </a:solidFill>
                <a:latin typeface="Arial"/>
                <a:cs typeface="Arial"/>
              </a:rPr>
              <a:t>Ergebnisse</a:t>
            </a:r>
            <a:br>
              <a:rPr lang="en-US" sz="1400" b="1" dirty="0">
                <a:solidFill>
                  <a:schemeClr val="bg1"/>
                </a:solidFill>
                <a:latin typeface="Arial"/>
                <a:cs typeface="Arial"/>
              </a:rPr>
            </a:br>
            <a:r>
              <a:rPr lang="en-US" sz="1400" b="1" dirty="0">
                <a:solidFill>
                  <a:schemeClr val="bg1"/>
                </a:solidFill>
                <a:latin typeface="Arial"/>
                <a:cs typeface="Arial"/>
              </a:rPr>
              <a:t>Artikel 1</a:t>
            </a:r>
          </a:p>
        </p:txBody>
      </p:sp>
      <p:sp>
        <p:nvSpPr>
          <p:cNvPr id="5" name="TextBox 16">
            <a:extLst>
              <a:ext uri="{FF2B5EF4-FFF2-40B4-BE49-F238E27FC236}">
                <a16:creationId xmlns:a16="http://schemas.microsoft.com/office/drawing/2014/main" id="{9C7395C1-7D80-735E-A484-B4359B660AF3}"/>
              </a:ext>
            </a:extLst>
          </p:cNvPr>
          <p:cNvSpPr txBox="1">
            <a:spLocks/>
          </p:cNvSpPr>
          <p:nvPr/>
        </p:nvSpPr>
        <p:spPr>
          <a:xfrm>
            <a:off x="1752600" y="1603077"/>
            <a:ext cx="9480549" cy="3876524"/>
          </a:xfrm>
          <a:prstGeom prst="rect">
            <a:avLst/>
          </a:prstGeom>
        </p:spPr>
        <p:txBody>
          <a:bodyPr vert="horz" lIns="0" tIns="72000" rIns="72000" bIns="72000" rtlCol="0">
            <a:noAutofit/>
          </a:bodyPr>
          <a:lstStyle>
            <a:lvl1pPr marL="0" indent="0" algn="l" defTabSz="457200" rtl="0" eaLnBrk="1" latinLnBrk="0" hangingPunct="1">
              <a:lnSpc>
                <a:spcPct val="104000"/>
              </a:lnSpc>
              <a:spcBef>
                <a:spcPts val="1200"/>
              </a:spcBef>
              <a:buFont typeface="Arial" panose="020B0604020202020204" pitchFamily="34" charset="0"/>
              <a:buNone/>
              <a:defRPr sz="1400" kern="1200">
                <a:solidFill>
                  <a:srgbClr val="4B4B4B"/>
                </a:solidFill>
                <a:latin typeface="+mn-lt"/>
                <a:ea typeface="+mn-ea"/>
                <a:cs typeface="+mn-cs"/>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baseline="0">
                <a:solidFill>
                  <a:srgbClr val="4B4B4B"/>
                </a:solidFill>
                <a:latin typeface="+mn-lt"/>
                <a:ea typeface="+mn-ea"/>
                <a:cs typeface="+mn-cs"/>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9pPr>
          </a:lstStyle>
          <a:p>
            <a:pPr marL="285750" indent="-285750" defTabSz="457200">
              <a:lnSpc>
                <a:spcPct val="104000"/>
              </a:lnSpc>
              <a:spcBef>
                <a:spcPts val="1200"/>
              </a:spcBef>
              <a:buFont typeface="Arial" panose="020B0604020202020204" pitchFamily="34" charset="0"/>
              <a:buChar char="•"/>
            </a:pPr>
            <a:r>
              <a:rPr lang="de-DE" sz="1600" dirty="0">
                <a:solidFill>
                  <a:srgbClr val="4B4B4B"/>
                </a:solidFill>
              </a:rPr>
              <a:t>Positiver Zusammenhang von Board </a:t>
            </a:r>
            <a:r>
              <a:rPr lang="de-DE" sz="1600" dirty="0" err="1">
                <a:solidFill>
                  <a:srgbClr val="4B4B4B"/>
                </a:solidFill>
              </a:rPr>
              <a:t>Interlocks</a:t>
            </a:r>
            <a:r>
              <a:rPr lang="de-DE" sz="1600" dirty="0">
                <a:solidFill>
                  <a:srgbClr val="4B4B4B"/>
                </a:solidFill>
              </a:rPr>
              <a:t> &amp; Unternehmenserfolg</a:t>
            </a:r>
          </a:p>
          <a:p>
            <a:pPr marL="285750" indent="-285750" defTabSz="457200">
              <a:lnSpc>
                <a:spcPct val="104000"/>
              </a:lnSpc>
              <a:spcBef>
                <a:spcPts val="1200"/>
              </a:spcBef>
              <a:buFont typeface="Arial" panose="020B0604020202020204" pitchFamily="34" charset="0"/>
              <a:buChar char="•"/>
            </a:pPr>
            <a:r>
              <a:rPr lang="de-DE" sz="1600" dirty="0">
                <a:solidFill>
                  <a:srgbClr val="4B4B4B"/>
                </a:solidFill>
              </a:rPr>
              <a:t>Kooperative Wachstumsstrategien </a:t>
            </a:r>
            <a:r>
              <a:rPr lang="de-DE" sz="1600" dirty="0" err="1">
                <a:solidFill>
                  <a:srgbClr val="4B4B4B"/>
                </a:solidFill>
              </a:rPr>
              <a:t>mediieren</a:t>
            </a:r>
            <a:r>
              <a:rPr lang="de-DE" sz="1600" dirty="0">
                <a:solidFill>
                  <a:srgbClr val="4B4B4B"/>
                </a:solidFill>
              </a:rPr>
              <a:t> den Zusammenhang von BI und UE</a:t>
            </a:r>
            <a:br>
              <a:rPr lang="de-DE" sz="1600" dirty="0">
                <a:solidFill>
                  <a:srgbClr val="4B4B4B"/>
                </a:solidFill>
              </a:rPr>
            </a:br>
            <a:endParaRPr lang="de-DE" sz="1600" dirty="0">
              <a:solidFill>
                <a:srgbClr val="4B4B4B"/>
              </a:solidFill>
            </a:endParaRPr>
          </a:p>
          <a:p>
            <a:pPr marL="285750" indent="-285750" defTabSz="457200">
              <a:lnSpc>
                <a:spcPct val="104000"/>
              </a:lnSpc>
              <a:spcBef>
                <a:spcPts val="1200"/>
              </a:spcBef>
              <a:buFont typeface="Arial" panose="020B0604020202020204" pitchFamily="34" charset="0"/>
              <a:buChar char="•"/>
            </a:pPr>
            <a:r>
              <a:rPr lang="de-DE" sz="1600" dirty="0"/>
              <a:t>Board </a:t>
            </a:r>
            <a:r>
              <a:rPr lang="de-DE" sz="1600" dirty="0" err="1"/>
              <a:t>Interlocks</a:t>
            </a:r>
            <a:r>
              <a:rPr lang="de-DE" sz="1600" dirty="0"/>
              <a:t> übertragen Ressourcen und dienen als </a:t>
            </a:r>
            <a:r>
              <a:rPr lang="de-DE" sz="1600" b="1" dirty="0"/>
              <a:t>Informationskanal</a:t>
            </a:r>
          </a:p>
          <a:p>
            <a:pPr marL="285750" indent="-285750" defTabSz="457200">
              <a:lnSpc>
                <a:spcPct val="104000"/>
              </a:lnSpc>
              <a:spcBef>
                <a:spcPts val="1200"/>
              </a:spcBef>
              <a:buFont typeface="Arial" panose="020B0604020202020204" pitchFamily="34" charset="0"/>
              <a:buChar char="•"/>
            </a:pPr>
            <a:r>
              <a:rPr lang="de-DE" sz="1600" dirty="0"/>
              <a:t>Board </a:t>
            </a:r>
            <a:r>
              <a:rPr lang="de-DE" sz="1600" dirty="0" err="1"/>
              <a:t>Interlocks</a:t>
            </a:r>
            <a:r>
              <a:rPr lang="de-DE" sz="1600" dirty="0"/>
              <a:t> dienen als </a:t>
            </a:r>
            <a:r>
              <a:rPr lang="de-DE" sz="1600" b="1" dirty="0"/>
              <a:t>Lernmechanismus</a:t>
            </a:r>
            <a:r>
              <a:rPr lang="de-DE" sz="1600" dirty="0"/>
              <a:t> </a:t>
            </a:r>
            <a:br>
              <a:rPr lang="de-DE" sz="1600" dirty="0">
                <a:solidFill>
                  <a:srgbClr val="4B4B4B"/>
                </a:solidFill>
              </a:rPr>
            </a:br>
            <a:endParaRPr lang="de-DE" sz="1600" dirty="0">
              <a:solidFill>
                <a:srgbClr val="4B4B4B"/>
              </a:solidFill>
            </a:endParaRPr>
          </a:p>
          <a:p>
            <a:pPr marL="285750" indent="-285750" defTabSz="457200">
              <a:lnSpc>
                <a:spcPct val="104000"/>
              </a:lnSpc>
              <a:spcBef>
                <a:spcPts val="1200"/>
              </a:spcBef>
              <a:buFont typeface="Arial" panose="020B0604020202020204" pitchFamily="34" charset="0"/>
              <a:buChar char="•"/>
            </a:pPr>
            <a:r>
              <a:rPr lang="de-DE" sz="1600" dirty="0"/>
              <a:t>Ungewollter Abfluss von Informationen destabilisieren strategische Allianzen </a:t>
            </a:r>
            <a:r>
              <a:rPr lang="de-DE" sz="1000" dirty="0"/>
              <a:t>(</a:t>
            </a:r>
            <a:r>
              <a:rPr lang="de-DE" sz="1000" dirty="0" err="1"/>
              <a:t>Lavie</a:t>
            </a:r>
            <a:r>
              <a:rPr lang="de-DE" sz="1000" dirty="0"/>
              <a:t>, 2006)</a:t>
            </a:r>
          </a:p>
          <a:p>
            <a:pPr marL="285750" indent="-285750" defTabSz="457200">
              <a:lnSpc>
                <a:spcPct val="104000"/>
              </a:lnSpc>
              <a:spcBef>
                <a:spcPts val="1200"/>
              </a:spcBef>
              <a:buFont typeface="Arial" panose="020B0604020202020204" pitchFamily="34" charset="0"/>
              <a:buChar char="•"/>
            </a:pPr>
            <a:r>
              <a:rPr lang="de-DE" sz="1600" b="1" dirty="0">
                <a:solidFill>
                  <a:srgbClr val="4B4B4B"/>
                </a:solidFill>
              </a:rPr>
              <a:t>Asymmetrisches Lernen in Allianzen wirkt ebenfalls destabilisierend </a:t>
            </a:r>
            <a:r>
              <a:rPr lang="de-DE" sz="1000" dirty="0">
                <a:solidFill>
                  <a:srgbClr val="4B4B4B"/>
                </a:solidFill>
              </a:rPr>
              <a:t>(Hamel, 1991)</a:t>
            </a:r>
          </a:p>
          <a:p>
            <a:pPr marL="285750" indent="-285750" defTabSz="457200">
              <a:lnSpc>
                <a:spcPct val="104000"/>
              </a:lnSpc>
              <a:spcBef>
                <a:spcPts val="1200"/>
              </a:spcBef>
              <a:buFont typeface="Arial" panose="020B0604020202020204" pitchFamily="34" charset="0"/>
              <a:buChar char="•"/>
            </a:pPr>
            <a:endParaRPr lang="de-DE" sz="1000" dirty="0">
              <a:solidFill>
                <a:srgbClr val="4B4B4B"/>
              </a:solidFill>
            </a:endParaRPr>
          </a:p>
          <a:p>
            <a:pPr marL="285750" indent="-285750" defTabSz="457200">
              <a:lnSpc>
                <a:spcPct val="104000"/>
              </a:lnSpc>
              <a:spcBef>
                <a:spcPts val="1200"/>
              </a:spcBef>
              <a:buFont typeface="Arial" panose="020B0604020202020204" pitchFamily="34" charset="0"/>
              <a:buChar char="•"/>
            </a:pPr>
            <a:r>
              <a:rPr lang="de-DE" sz="1600" b="1" dirty="0">
                <a:solidFill>
                  <a:schemeClr val="accent5"/>
                </a:solidFill>
              </a:rPr>
              <a:t>Hängen Board </a:t>
            </a:r>
            <a:r>
              <a:rPr lang="de-DE" sz="1600" b="1" dirty="0" err="1">
                <a:solidFill>
                  <a:schemeClr val="accent5"/>
                </a:solidFill>
              </a:rPr>
              <a:t>Interlocks</a:t>
            </a:r>
            <a:r>
              <a:rPr lang="de-DE" sz="1600" b="1" dirty="0">
                <a:solidFill>
                  <a:schemeClr val="accent5"/>
                </a:solidFill>
              </a:rPr>
              <a:t> mit asymmetrischer Allianz-Performance zusammen?</a:t>
            </a:r>
          </a:p>
          <a:p>
            <a:pPr marL="285750" indent="-285750" defTabSz="457200">
              <a:lnSpc>
                <a:spcPct val="104000"/>
              </a:lnSpc>
              <a:spcBef>
                <a:spcPts val="1200"/>
              </a:spcBef>
              <a:buFont typeface="Arial" panose="020B0604020202020204" pitchFamily="34" charset="0"/>
              <a:buChar char="•"/>
            </a:pPr>
            <a:endParaRPr lang="en-US" sz="1600" dirty="0">
              <a:solidFill>
                <a:srgbClr val="4B4B4B"/>
              </a:solidFill>
            </a:endParaRPr>
          </a:p>
        </p:txBody>
      </p:sp>
      <p:sp>
        <p:nvSpPr>
          <p:cNvPr id="13" name="AutoShape 7">
            <a:extLst>
              <a:ext uri="{FF2B5EF4-FFF2-40B4-BE49-F238E27FC236}">
                <a16:creationId xmlns:a16="http://schemas.microsoft.com/office/drawing/2014/main" id="{EEA9B82D-5330-4F69-60BA-D034A3F5123C}"/>
              </a:ext>
            </a:extLst>
          </p:cNvPr>
          <p:cNvSpPr>
            <a:spLocks noChangeArrowheads="1"/>
          </p:cNvSpPr>
          <p:nvPr/>
        </p:nvSpPr>
        <p:spPr bwMode="auto">
          <a:xfrm rot="5400000">
            <a:off x="343032" y="4442633"/>
            <a:ext cx="1233514" cy="1339849"/>
          </a:xfrm>
          <a:prstGeom prst="chevron">
            <a:avLst>
              <a:gd name="adj" fmla="val 25000"/>
            </a:avLst>
          </a:prstGeom>
          <a:solidFill>
            <a:srgbClr val="122769"/>
          </a:solidFill>
          <a:ln w="12700" algn="ctr">
            <a:noFill/>
            <a:miter lim="800000"/>
            <a:headEnd/>
            <a:tailEnd/>
          </a:ln>
        </p:spPr>
        <p:txBody>
          <a:bodyPr rot="10800000" vert="eaVert" lIns="57141" tIns="0" rIns="108000" bIns="0" anchor="ctr"/>
          <a:lstStyle/>
          <a:p>
            <a:pPr algn="ctr" defTabSz="725608">
              <a:lnSpc>
                <a:spcPct val="90000"/>
              </a:lnSpc>
              <a:spcBef>
                <a:spcPct val="0"/>
              </a:spcBef>
            </a:pPr>
            <a:r>
              <a:rPr lang="en-US" sz="1400" b="1" dirty="0" err="1">
                <a:solidFill>
                  <a:schemeClr val="bg1"/>
                </a:solidFill>
                <a:latin typeface="Arial"/>
                <a:cs typeface="Arial"/>
              </a:rPr>
              <a:t>Frage</a:t>
            </a:r>
            <a:endParaRPr lang="en-US" sz="1400" b="1" dirty="0">
              <a:solidFill>
                <a:schemeClr val="bg1"/>
              </a:solidFill>
              <a:latin typeface="Arial"/>
              <a:cs typeface="Arial"/>
            </a:endParaRPr>
          </a:p>
        </p:txBody>
      </p:sp>
    </p:spTree>
    <p:extLst>
      <p:ext uri="{BB962C8B-B14F-4D97-AF65-F5344CB8AC3E}">
        <p14:creationId xmlns:p14="http://schemas.microsoft.com/office/powerpoint/2010/main" val="13255604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3B1E551D-5238-7A9C-6567-C241E4CE593A}"/>
              </a:ext>
            </a:extLst>
          </p:cNvPr>
          <p:cNvSpPr>
            <a:spLocks noGrp="1"/>
          </p:cNvSpPr>
          <p:nvPr>
            <p:ph type="ftr" sz="quarter" idx="3"/>
          </p:nvPr>
        </p:nvSpPr>
        <p:spPr/>
        <p:txBody>
          <a:bodyPr/>
          <a:lstStyle/>
          <a:p>
            <a:r>
              <a:rPr lang="de-DE" dirty="0"/>
              <a:t>Artikel 2: Strategische Allianzen</a:t>
            </a:r>
          </a:p>
        </p:txBody>
      </p:sp>
      <p:sp>
        <p:nvSpPr>
          <p:cNvPr id="3" name="Textplatzhalter 2">
            <a:extLst>
              <a:ext uri="{FF2B5EF4-FFF2-40B4-BE49-F238E27FC236}">
                <a16:creationId xmlns:a16="http://schemas.microsoft.com/office/drawing/2014/main" id="{026A4A2F-90F7-2B9E-A3F4-31FEBD299671}"/>
              </a:ext>
            </a:extLst>
          </p:cNvPr>
          <p:cNvSpPr>
            <a:spLocks noGrp="1"/>
          </p:cNvSpPr>
          <p:nvPr>
            <p:ph type="body" sz="quarter" idx="10"/>
          </p:nvPr>
        </p:nvSpPr>
        <p:spPr/>
        <p:txBody>
          <a:bodyPr/>
          <a:lstStyle/>
          <a:p>
            <a:r>
              <a:rPr lang="de-DE" dirty="0"/>
              <a:t>Allianzerfolg – „The Relational View </a:t>
            </a:r>
            <a:r>
              <a:rPr lang="de-DE" dirty="0" err="1"/>
              <a:t>of</a:t>
            </a:r>
            <a:r>
              <a:rPr lang="de-DE" dirty="0"/>
              <a:t> </a:t>
            </a:r>
            <a:r>
              <a:rPr lang="de-DE" dirty="0" err="1"/>
              <a:t>the</a:t>
            </a:r>
            <a:r>
              <a:rPr lang="de-DE" dirty="0"/>
              <a:t> Firm“</a:t>
            </a:r>
          </a:p>
        </p:txBody>
      </p:sp>
      <p:sp>
        <p:nvSpPr>
          <p:cNvPr id="8" name="Rechteck 7">
            <a:extLst>
              <a:ext uri="{FF2B5EF4-FFF2-40B4-BE49-F238E27FC236}">
                <a16:creationId xmlns:a16="http://schemas.microsoft.com/office/drawing/2014/main" id="{7060D6BF-8236-EF5B-F7FF-C4DC4685BCDE}"/>
              </a:ext>
            </a:extLst>
          </p:cNvPr>
          <p:cNvSpPr/>
          <p:nvPr/>
        </p:nvSpPr>
        <p:spPr>
          <a:xfrm>
            <a:off x="8042275" y="5811459"/>
            <a:ext cx="3164485" cy="233363"/>
          </a:xfrm>
          <a:prstGeom prst="rect">
            <a:avLst/>
          </a:prstGeom>
          <a:noFill/>
          <a:ln w="38100" algn="ctr">
            <a:solidFill>
              <a:schemeClr val="bg1"/>
            </a:solidFill>
            <a:miter lim="800000"/>
            <a:headEnd/>
            <a:tailEnd/>
          </a:ln>
          <a:effectLst/>
        </p:spPr>
        <p:txBody>
          <a:bodyPr lIns="0" tIns="0" rIns="0" bIns="0" anchor="ctr"/>
          <a:lstStyle/>
          <a:p>
            <a:pPr defTabSz="783285" eaLnBrk="0" hangingPunct="0">
              <a:lnSpc>
                <a:spcPct val="90000"/>
              </a:lnSpc>
            </a:pPr>
            <a:r>
              <a:rPr lang="en-US" sz="1000" dirty="0"/>
              <a:t>Quelle: </a:t>
            </a:r>
            <a:r>
              <a:rPr lang="en-US" sz="1000" dirty="0" err="1"/>
              <a:t>Eigene</a:t>
            </a:r>
            <a:r>
              <a:rPr lang="en-US" sz="1000" dirty="0"/>
              <a:t> </a:t>
            </a:r>
            <a:r>
              <a:rPr lang="en-US" sz="1000" dirty="0" err="1"/>
              <a:t>Darstellung</a:t>
            </a:r>
            <a:r>
              <a:rPr lang="en-US" sz="1000" dirty="0"/>
              <a:t> </a:t>
            </a:r>
            <a:r>
              <a:rPr lang="en-US" sz="1000" dirty="0" err="1"/>
              <a:t>nach</a:t>
            </a:r>
            <a:r>
              <a:rPr lang="en-US" sz="1000" dirty="0"/>
              <a:t> Dyer &amp; Singh (1998)</a:t>
            </a:r>
            <a:endParaRPr lang="en-US" sz="1000" dirty="0">
              <a:solidFill>
                <a:schemeClr val="tx1"/>
              </a:solidFill>
            </a:endParaRPr>
          </a:p>
        </p:txBody>
      </p:sp>
      <p:grpSp>
        <p:nvGrpSpPr>
          <p:cNvPr id="58" name="Gruppieren 57">
            <a:extLst>
              <a:ext uri="{FF2B5EF4-FFF2-40B4-BE49-F238E27FC236}">
                <a16:creationId xmlns:a16="http://schemas.microsoft.com/office/drawing/2014/main" id="{E774E642-8AE2-706C-1D51-63E093454384}"/>
              </a:ext>
            </a:extLst>
          </p:cNvPr>
          <p:cNvGrpSpPr/>
          <p:nvPr/>
        </p:nvGrpSpPr>
        <p:grpSpPr>
          <a:xfrm>
            <a:off x="3132547" y="1206631"/>
            <a:ext cx="4793371" cy="4780037"/>
            <a:chOff x="3132547" y="1206631"/>
            <a:chExt cx="4793371" cy="4780037"/>
          </a:xfrm>
        </p:grpSpPr>
        <p:sp>
          <p:nvSpPr>
            <p:cNvPr id="9" name="Rechteck 8">
              <a:extLst>
                <a:ext uri="{FF2B5EF4-FFF2-40B4-BE49-F238E27FC236}">
                  <a16:creationId xmlns:a16="http://schemas.microsoft.com/office/drawing/2014/main" id="{94252632-F2C6-2FB4-2F37-07301ED972CA}"/>
                </a:ext>
              </a:extLst>
            </p:cNvPr>
            <p:cNvSpPr/>
            <p:nvPr/>
          </p:nvSpPr>
          <p:spPr>
            <a:xfrm>
              <a:off x="3481401" y="5321871"/>
              <a:ext cx="2340000" cy="664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err="1">
                  <a:solidFill>
                    <a:schemeClr val="tx1"/>
                  </a:solidFill>
                  <a:cs typeface="Arial" panose="020B0604020202020204" pitchFamily="34" charset="0"/>
                </a:rPr>
                <a:t>Unternehmen</a:t>
              </a:r>
              <a:r>
                <a:rPr lang="en-AU" sz="1400" b="1" dirty="0">
                  <a:solidFill>
                    <a:schemeClr val="tx1"/>
                  </a:solidFill>
                  <a:cs typeface="Arial" panose="020B0604020202020204" pitchFamily="34" charset="0"/>
                </a:rPr>
                <a:t> A</a:t>
              </a:r>
            </a:p>
          </p:txBody>
        </p:sp>
        <p:sp>
          <p:nvSpPr>
            <p:cNvPr id="10" name="Rechteck 9">
              <a:extLst>
                <a:ext uri="{FF2B5EF4-FFF2-40B4-BE49-F238E27FC236}">
                  <a16:creationId xmlns:a16="http://schemas.microsoft.com/office/drawing/2014/main" id="{CA3B3163-D8BB-5A35-9427-D19F0F670BB7}"/>
                </a:ext>
              </a:extLst>
            </p:cNvPr>
            <p:cNvSpPr/>
            <p:nvPr/>
          </p:nvSpPr>
          <p:spPr>
            <a:xfrm>
              <a:off x="5403662" y="5303666"/>
              <a:ext cx="2340000" cy="664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err="1">
                  <a:solidFill>
                    <a:schemeClr val="tx1"/>
                  </a:solidFill>
                  <a:cs typeface="Arial" panose="020B0604020202020204" pitchFamily="34" charset="0"/>
                </a:rPr>
                <a:t>Unternehmen</a:t>
              </a:r>
              <a:r>
                <a:rPr lang="en-AU" sz="1400" b="1" dirty="0">
                  <a:solidFill>
                    <a:schemeClr val="tx1"/>
                  </a:solidFill>
                  <a:cs typeface="Arial" panose="020B0604020202020204" pitchFamily="34" charset="0"/>
                </a:rPr>
                <a:t> B</a:t>
              </a:r>
            </a:p>
          </p:txBody>
        </p:sp>
        <p:sp>
          <p:nvSpPr>
            <p:cNvPr id="14" name="Freihandform: Form 13">
              <a:extLst>
                <a:ext uri="{FF2B5EF4-FFF2-40B4-BE49-F238E27FC236}">
                  <a16:creationId xmlns:a16="http://schemas.microsoft.com/office/drawing/2014/main" id="{8F0B543E-59B7-46BA-4428-F7D73F797158}"/>
                </a:ext>
              </a:extLst>
            </p:cNvPr>
            <p:cNvSpPr/>
            <p:nvPr/>
          </p:nvSpPr>
          <p:spPr>
            <a:xfrm rot="2341353">
              <a:off x="5250188" y="2294544"/>
              <a:ext cx="1123950" cy="2276475"/>
            </a:xfrm>
            <a:custGeom>
              <a:avLst/>
              <a:gdLst>
                <a:gd name="connsiteX0" fmla="*/ 407193 w 1123950"/>
                <a:gd name="connsiteY0" fmla="*/ 0 h 2276475"/>
                <a:gd name="connsiteX1" fmla="*/ 338137 w 1123950"/>
                <a:gd name="connsiteY1" fmla="*/ 69056 h 2276475"/>
                <a:gd name="connsiteX2" fmla="*/ 235743 w 1123950"/>
                <a:gd name="connsiteY2" fmla="*/ 207168 h 2276475"/>
                <a:gd name="connsiteX3" fmla="*/ 138112 w 1123950"/>
                <a:gd name="connsiteY3" fmla="*/ 369093 h 2276475"/>
                <a:gd name="connsiteX4" fmla="*/ 57150 w 1123950"/>
                <a:gd name="connsiteY4" fmla="*/ 569118 h 2276475"/>
                <a:gd name="connsiteX5" fmla="*/ 19050 w 1123950"/>
                <a:gd name="connsiteY5" fmla="*/ 728662 h 2276475"/>
                <a:gd name="connsiteX6" fmla="*/ 0 w 1123950"/>
                <a:gd name="connsiteY6" fmla="*/ 962025 h 2276475"/>
                <a:gd name="connsiteX7" fmla="*/ 0 w 1123950"/>
                <a:gd name="connsiteY7" fmla="*/ 1066800 h 2276475"/>
                <a:gd name="connsiteX8" fmla="*/ 16668 w 1123950"/>
                <a:gd name="connsiteY8" fmla="*/ 1214437 h 2276475"/>
                <a:gd name="connsiteX9" fmla="*/ 54768 w 1123950"/>
                <a:gd name="connsiteY9" fmla="*/ 1378743 h 2276475"/>
                <a:gd name="connsiteX10" fmla="*/ 97631 w 1123950"/>
                <a:gd name="connsiteY10" fmla="*/ 1516856 h 2276475"/>
                <a:gd name="connsiteX11" fmla="*/ 176212 w 1123950"/>
                <a:gd name="connsiteY11" fmla="*/ 1674018 h 2276475"/>
                <a:gd name="connsiteX12" fmla="*/ 235743 w 1123950"/>
                <a:gd name="connsiteY12" fmla="*/ 1766887 h 2276475"/>
                <a:gd name="connsiteX13" fmla="*/ 297656 w 1123950"/>
                <a:gd name="connsiteY13" fmla="*/ 1850231 h 2276475"/>
                <a:gd name="connsiteX14" fmla="*/ 378618 w 1123950"/>
                <a:gd name="connsiteY14" fmla="*/ 1940718 h 2276475"/>
                <a:gd name="connsiteX15" fmla="*/ 452437 w 1123950"/>
                <a:gd name="connsiteY15" fmla="*/ 2009775 h 2276475"/>
                <a:gd name="connsiteX16" fmla="*/ 540543 w 1123950"/>
                <a:gd name="connsiteY16" fmla="*/ 2093118 h 2276475"/>
                <a:gd name="connsiteX17" fmla="*/ 664368 w 1123950"/>
                <a:gd name="connsiteY17" fmla="*/ 2178843 h 2276475"/>
                <a:gd name="connsiteX18" fmla="*/ 750093 w 1123950"/>
                <a:gd name="connsiteY18" fmla="*/ 2224087 h 2276475"/>
                <a:gd name="connsiteX19" fmla="*/ 871537 w 1123950"/>
                <a:gd name="connsiteY19" fmla="*/ 2276475 h 2276475"/>
                <a:gd name="connsiteX20" fmla="*/ 902493 w 1123950"/>
                <a:gd name="connsiteY20" fmla="*/ 2219325 h 2276475"/>
                <a:gd name="connsiteX21" fmla="*/ 995362 w 1123950"/>
                <a:gd name="connsiteY21" fmla="*/ 2038350 h 2276475"/>
                <a:gd name="connsiteX22" fmla="*/ 1071562 w 1123950"/>
                <a:gd name="connsiteY22" fmla="*/ 1816893 h 2276475"/>
                <a:gd name="connsiteX23" fmla="*/ 1116806 w 1123950"/>
                <a:gd name="connsiteY23" fmla="*/ 1569243 h 2276475"/>
                <a:gd name="connsiteX24" fmla="*/ 1123950 w 1123950"/>
                <a:gd name="connsiteY24" fmla="*/ 1388268 h 2276475"/>
                <a:gd name="connsiteX25" fmla="*/ 1114425 w 1123950"/>
                <a:gd name="connsiteY25" fmla="*/ 1207293 h 2276475"/>
                <a:gd name="connsiteX26" fmla="*/ 1088231 w 1123950"/>
                <a:gd name="connsiteY26" fmla="*/ 1026318 h 2276475"/>
                <a:gd name="connsiteX27" fmla="*/ 1016793 w 1123950"/>
                <a:gd name="connsiteY27" fmla="*/ 778668 h 2276475"/>
                <a:gd name="connsiteX28" fmla="*/ 931068 w 1123950"/>
                <a:gd name="connsiteY28" fmla="*/ 595312 h 2276475"/>
                <a:gd name="connsiteX29" fmla="*/ 845343 w 1123950"/>
                <a:gd name="connsiteY29" fmla="*/ 445293 h 2276475"/>
                <a:gd name="connsiteX30" fmla="*/ 716756 w 1123950"/>
                <a:gd name="connsiteY30" fmla="*/ 273843 h 2276475"/>
                <a:gd name="connsiteX31" fmla="*/ 623887 w 1123950"/>
                <a:gd name="connsiteY31" fmla="*/ 178593 h 2276475"/>
                <a:gd name="connsiteX32" fmla="*/ 507206 w 1123950"/>
                <a:gd name="connsiteY32" fmla="*/ 76200 h 2276475"/>
                <a:gd name="connsiteX33" fmla="*/ 407193 w 1123950"/>
                <a:gd name="connsiteY33" fmla="*/ 0 h 2276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23950" h="2276475">
                  <a:moveTo>
                    <a:pt x="407193" y="0"/>
                  </a:moveTo>
                  <a:lnTo>
                    <a:pt x="338137" y="69056"/>
                  </a:lnTo>
                  <a:lnTo>
                    <a:pt x="235743" y="207168"/>
                  </a:lnTo>
                  <a:lnTo>
                    <a:pt x="138112" y="369093"/>
                  </a:lnTo>
                  <a:lnTo>
                    <a:pt x="57150" y="569118"/>
                  </a:lnTo>
                  <a:lnTo>
                    <a:pt x="19050" y="728662"/>
                  </a:lnTo>
                  <a:lnTo>
                    <a:pt x="0" y="962025"/>
                  </a:lnTo>
                  <a:lnTo>
                    <a:pt x="0" y="1066800"/>
                  </a:lnTo>
                  <a:lnTo>
                    <a:pt x="16668" y="1214437"/>
                  </a:lnTo>
                  <a:lnTo>
                    <a:pt x="54768" y="1378743"/>
                  </a:lnTo>
                  <a:lnTo>
                    <a:pt x="97631" y="1516856"/>
                  </a:lnTo>
                  <a:lnTo>
                    <a:pt x="176212" y="1674018"/>
                  </a:lnTo>
                  <a:lnTo>
                    <a:pt x="235743" y="1766887"/>
                  </a:lnTo>
                  <a:lnTo>
                    <a:pt x="297656" y="1850231"/>
                  </a:lnTo>
                  <a:lnTo>
                    <a:pt x="378618" y="1940718"/>
                  </a:lnTo>
                  <a:lnTo>
                    <a:pt x="452437" y="2009775"/>
                  </a:lnTo>
                  <a:lnTo>
                    <a:pt x="540543" y="2093118"/>
                  </a:lnTo>
                  <a:lnTo>
                    <a:pt x="664368" y="2178843"/>
                  </a:lnTo>
                  <a:lnTo>
                    <a:pt x="750093" y="2224087"/>
                  </a:lnTo>
                  <a:lnTo>
                    <a:pt x="871537" y="2276475"/>
                  </a:lnTo>
                  <a:lnTo>
                    <a:pt x="902493" y="2219325"/>
                  </a:lnTo>
                  <a:lnTo>
                    <a:pt x="995362" y="2038350"/>
                  </a:lnTo>
                  <a:lnTo>
                    <a:pt x="1071562" y="1816893"/>
                  </a:lnTo>
                  <a:lnTo>
                    <a:pt x="1116806" y="1569243"/>
                  </a:lnTo>
                  <a:lnTo>
                    <a:pt x="1123950" y="1388268"/>
                  </a:lnTo>
                  <a:lnTo>
                    <a:pt x="1114425" y="1207293"/>
                  </a:lnTo>
                  <a:lnTo>
                    <a:pt x="1088231" y="1026318"/>
                  </a:lnTo>
                  <a:lnTo>
                    <a:pt x="1016793" y="778668"/>
                  </a:lnTo>
                  <a:lnTo>
                    <a:pt x="931068" y="595312"/>
                  </a:lnTo>
                  <a:lnTo>
                    <a:pt x="845343" y="445293"/>
                  </a:lnTo>
                  <a:lnTo>
                    <a:pt x="716756" y="273843"/>
                  </a:lnTo>
                  <a:lnTo>
                    <a:pt x="623887" y="178593"/>
                  </a:lnTo>
                  <a:lnTo>
                    <a:pt x="507206" y="76200"/>
                  </a:lnTo>
                  <a:lnTo>
                    <a:pt x="407193" y="0"/>
                  </a:lnTo>
                  <a:close/>
                </a:path>
              </a:pathLst>
            </a:custGeom>
            <a:solidFill>
              <a:schemeClr val="bg2">
                <a:lumMod val="20000"/>
                <a:lumOff val="80000"/>
              </a:schemeClr>
            </a:solidFill>
            <a:ln w="12700" cmpd="sng">
              <a:solidFill>
                <a:srgbClr val="122769"/>
              </a:solidFill>
              <a:round/>
              <a:headEnd/>
              <a:tailEnd/>
            </a:ln>
          </p:spPr>
          <p:txBody>
            <a:bodyPr/>
            <a:lstStyle/>
            <a:p>
              <a:endParaRPr lang="de-DE" sz="1500">
                <a:solidFill>
                  <a:schemeClr val="tx1"/>
                </a:solidFill>
              </a:endParaRPr>
            </a:p>
          </p:txBody>
        </p:sp>
        <p:sp>
          <p:nvSpPr>
            <p:cNvPr id="6" name="Oval 26">
              <a:extLst>
                <a:ext uri="{FF2B5EF4-FFF2-40B4-BE49-F238E27FC236}">
                  <a16:creationId xmlns:a16="http://schemas.microsoft.com/office/drawing/2014/main" id="{10F3A73D-2B47-6DB4-4F60-661AD39CA5C8}"/>
                </a:ext>
              </a:extLst>
            </p:cNvPr>
            <p:cNvSpPr>
              <a:spLocks noChangeArrowheads="1"/>
            </p:cNvSpPr>
            <p:nvPr>
              <p:custDataLst>
                <p:tags r:id="rId1"/>
              </p:custDataLst>
            </p:nvPr>
          </p:nvSpPr>
          <p:spPr bwMode="auto">
            <a:xfrm rot="13141353">
              <a:off x="5159026" y="2434831"/>
              <a:ext cx="2766892" cy="2785017"/>
            </a:xfrm>
            <a:prstGeom prst="ellipse">
              <a:avLst/>
            </a:prstGeom>
            <a:noFill/>
            <a:ln w="22225">
              <a:solidFill>
                <a:schemeClr val="tx1"/>
              </a:solidFill>
              <a:round/>
              <a:headEnd/>
              <a:tailEnd/>
            </a:ln>
          </p:spPr>
          <p:txBody>
            <a:bodyPr rot="10800000" lIns="62993" tIns="62993" rIns="62993" bIns="62993" anchor="ctr"/>
            <a:lstStyle/>
            <a:p>
              <a:pPr algn="ctr" defTabSz="725608">
                <a:lnSpc>
                  <a:spcPct val="90000"/>
                </a:lnSpc>
                <a:spcBef>
                  <a:spcPct val="0"/>
                </a:spcBef>
                <a:spcAft>
                  <a:spcPct val="30000"/>
                </a:spcAft>
              </a:pPr>
              <a:endParaRPr lang="en-US" sz="1500">
                <a:cs typeface="Arial Unicode MS"/>
              </a:endParaRPr>
            </a:p>
          </p:txBody>
        </p:sp>
        <p:sp>
          <p:nvSpPr>
            <p:cNvPr id="7" name="Oval 27">
              <a:extLst>
                <a:ext uri="{FF2B5EF4-FFF2-40B4-BE49-F238E27FC236}">
                  <a16:creationId xmlns:a16="http://schemas.microsoft.com/office/drawing/2014/main" id="{363DCFA2-A777-D7DF-DE08-76B4C5752C1A}"/>
                </a:ext>
              </a:extLst>
            </p:cNvPr>
            <p:cNvSpPr>
              <a:spLocks noChangeArrowheads="1"/>
            </p:cNvSpPr>
            <p:nvPr>
              <p:custDataLst>
                <p:tags r:id="rId2"/>
              </p:custDataLst>
            </p:nvPr>
          </p:nvSpPr>
          <p:spPr bwMode="auto">
            <a:xfrm rot="13141353">
              <a:off x="3132547" y="1244864"/>
              <a:ext cx="3334833" cy="3359087"/>
            </a:xfrm>
            <a:prstGeom prst="ellipse">
              <a:avLst/>
            </a:prstGeom>
            <a:noFill/>
            <a:ln w="22225">
              <a:solidFill>
                <a:schemeClr val="tx1"/>
              </a:solidFill>
              <a:round/>
              <a:headEnd/>
              <a:tailEnd/>
            </a:ln>
          </p:spPr>
          <p:txBody>
            <a:bodyPr rot="10800000" lIns="62993" tIns="62993" rIns="62993" bIns="62993" anchor="ctr"/>
            <a:lstStyle/>
            <a:p>
              <a:pPr algn="ctr" defTabSz="725608">
                <a:lnSpc>
                  <a:spcPct val="90000"/>
                </a:lnSpc>
                <a:spcBef>
                  <a:spcPct val="0"/>
                </a:spcBef>
                <a:spcAft>
                  <a:spcPct val="30000"/>
                </a:spcAft>
              </a:pPr>
              <a:endParaRPr lang="en-US" sz="1500">
                <a:cs typeface="Arial Unicode MS"/>
              </a:endParaRPr>
            </a:p>
          </p:txBody>
        </p:sp>
        <p:sp>
          <p:nvSpPr>
            <p:cNvPr id="11" name="Rechteck 10">
              <a:extLst>
                <a:ext uri="{FF2B5EF4-FFF2-40B4-BE49-F238E27FC236}">
                  <a16:creationId xmlns:a16="http://schemas.microsoft.com/office/drawing/2014/main" id="{54FAE4E5-2E24-6F6E-E77E-2C0F9ED96106}"/>
                </a:ext>
              </a:extLst>
            </p:cNvPr>
            <p:cNvSpPr/>
            <p:nvPr/>
          </p:nvSpPr>
          <p:spPr>
            <a:xfrm>
              <a:off x="4590574" y="3075126"/>
              <a:ext cx="2340000" cy="664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err="1">
                  <a:solidFill>
                    <a:schemeClr val="tx1"/>
                  </a:solidFill>
                  <a:cs typeface="Arial" panose="020B0604020202020204" pitchFamily="34" charset="0"/>
                </a:rPr>
                <a:t>Geteilte</a:t>
              </a:r>
              <a:br>
                <a:rPr lang="en-AU" sz="1400" b="1" dirty="0">
                  <a:solidFill>
                    <a:schemeClr val="tx1"/>
                  </a:solidFill>
                  <a:cs typeface="Arial" panose="020B0604020202020204" pitchFamily="34" charset="0"/>
                </a:rPr>
              </a:br>
              <a:r>
                <a:rPr lang="en-AU" sz="1400" b="1" dirty="0" err="1">
                  <a:solidFill>
                    <a:schemeClr val="tx1"/>
                  </a:solidFill>
                  <a:cs typeface="Arial" panose="020B0604020202020204" pitchFamily="34" charset="0"/>
                </a:rPr>
                <a:t>Ressourcen</a:t>
              </a:r>
              <a:endParaRPr lang="en-AU" sz="1400" b="1" dirty="0">
                <a:solidFill>
                  <a:schemeClr val="tx1"/>
                </a:solidFill>
                <a:cs typeface="Arial" panose="020B0604020202020204" pitchFamily="34" charset="0"/>
              </a:endParaRPr>
            </a:p>
          </p:txBody>
        </p:sp>
        <p:sp>
          <p:nvSpPr>
            <p:cNvPr id="16" name="Freihandform: Form 15">
              <a:extLst>
                <a:ext uri="{FF2B5EF4-FFF2-40B4-BE49-F238E27FC236}">
                  <a16:creationId xmlns:a16="http://schemas.microsoft.com/office/drawing/2014/main" id="{7F45C185-1F24-AC63-0E88-8DFA4D71290D}"/>
                </a:ext>
              </a:extLst>
            </p:cNvPr>
            <p:cNvSpPr/>
            <p:nvPr/>
          </p:nvSpPr>
          <p:spPr>
            <a:xfrm>
              <a:off x="5712643" y="1206631"/>
              <a:ext cx="471341" cy="1809946"/>
            </a:xfrm>
            <a:custGeom>
              <a:avLst/>
              <a:gdLst>
                <a:gd name="connsiteX0" fmla="*/ 0 w 471341"/>
                <a:gd name="connsiteY0" fmla="*/ 1809946 h 1809946"/>
                <a:gd name="connsiteX1" fmla="*/ 471341 w 471341"/>
                <a:gd name="connsiteY1" fmla="*/ 0 h 1809946"/>
              </a:gdLst>
              <a:ahLst/>
              <a:cxnLst>
                <a:cxn ang="0">
                  <a:pos x="connsiteX0" y="connsiteY0"/>
                </a:cxn>
                <a:cxn ang="0">
                  <a:pos x="connsiteX1" y="connsiteY1"/>
                </a:cxn>
              </a:cxnLst>
              <a:rect l="l" t="t" r="r" b="b"/>
              <a:pathLst>
                <a:path w="471341" h="1809946">
                  <a:moveTo>
                    <a:pt x="0" y="1809946"/>
                  </a:moveTo>
                  <a:cubicBezTo>
                    <a:pt x="69130" y="1088795"/>
                    <a:pt x="138261" y="367645"/>
                    <a:pt x="471341" y="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59" name="Gruppieren 58">
            <a:extLst>
              <a:ext uri="{FF2B5EF4-FFF2-40B4-BE49-F238E27FC236}">
                <a16:creationId xmlns:a16="http://schemas.microsoft.com/office/drawing/2014/main" id="{136B7133-9302-6B3F-38A7-40023F28C564}"/>
              </a:ext>
            </a:extLst>
          </p:cNvPr>
          <p:cNvGrpSpPr/>
          <p:nvPr/>
        </p:nvGrpSpPr>
        <p:grpSpPr>
          <a:xfrm>
            <a:off x="801980" y="1284580"/>
            <a:ext cx="4566831" cy="2037973"/>
            <a:chOff x="801980" y="1284580"/>
            <a:chExt cx="4566831" cy="2037973"/>
          </a:xfrm>
        </p:grpSpPr>
        <p:sp>
          <p:nvSpPr>
            <p:cNvPr id="15" name="Rechteck 14">
              <a:extLst>
                <a:ext uri="{FF2B5EF4-FFF2-40B4-BE49-F238E27FC236}">
                  <a16:creationId xmlns:a16="http://schemas.microsoft.com/office/drawing/2014/main" id="{BDD1EEA0-E534-15D6-83FE-C4F09713BD54}"/>
                </a:ext>
              </a:extLst>
            </p:cNvPr>
            <p:cNvSpPr/>
            <p:nvPr/>
          </p:nvSpPr>
          <p:spPr>
            <a:xfrm>
              <a:off x="801980" y="1284580"/>
              <a:ext cx="1790206"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accent3"/>
                  </a:solidFill>
                  <a:cs typeface="Arial" panose="020B0604020202020204" pitchFamily="34" charset="0"/>
                </a:rPr>
                <a:t>Common Benefits</a:t>
              </a:r>
            </a:p>
          </p:txBody>
        </p:sp>
        <p:cxnSp>
          <p:nvCxnSpPr>
            <p:cNvPr id="18" name="Verbinder: gekrümmt 17">
              <a:extLst>
                <a:ext uri="{FF2B5EF4-FFF2-40B4-BE49-F238E27FC236}">
                  <a16:creationId xmlns:a16="http://schemas.microsoft.com/office/drawing/2014/main" id="{C139EBE3-7F7D-D512-3C7E-2124E30A1BD5}"/>
                </a:ext>
              </a:extLst>
            </p:cNvPr>
            <p:cNvCxnSpPr>
              <a:cxnSpLocks/>
              <a:stCxn id="15" idx="3"/>
            </p:cNvCxnSpPr>
            <p:nvPr/>
          </p:nvCxnSpPr>
          <p:spPr>
            <a:xfrm>
              <a:off x="2592186" y="1528658"/>
              <a:ext cx="2776625" cy="1793895"/>
            </a:xfrm>
            <a:prstGeom prst="curvedConnector3">
              <a:avLst>
                <a:gd name="adj1" fmla="val 50000"/>
              </a:avLst>
            </a:prstGeom>
            <a:ln w="19050">
              <a:solidFill>
                <a:schemeClr val="accent3"/>
              </a:solidFill>
              <a:tailEnd type="stealth" w="lg" len="med"/>
            </a:ln>
          </p:spPr>
          <p:style>
            <a:lnRef idx="1">
              <a:schemeClr val="accent1"/>
            </a:lnRef>
            <a:fillRef idx="0">
              <a:schemeClr val="accent1"/>
            </a:fillRef>
            <a:effectRef idx="0">
              <a:schemeClr val="accent1"/>
            </a:effectRef>
            <a:fontRef idx="minor">
              <a:schemeClr val="tx1"/>
            </a:fontRef>
          </p:style>
        </p:cxnSp>
      </p:grpSp>
      <p:grpSp>
        <p:nvGrpSpPr>
          <p:cNvPr id="60" name="Gruppieren 59">
            <a:extLst>
              <a:ext uri="{FF2B5EF4-FFF2-40B4-BE49-F238E27FC236}">
                <a16:creationId xmlns:a16="http://schemas.microsoft.com/office/drawing/2014/main" id="{01AC4EB4-149F-20C2-399E-74EACD398D58}"/>
              </a:ext>
            </a:extLst>
          </p:cNvPr>
          <p:cNvGrpSpPr/>
          <p:nvPr/>
        </p:nvGrpSpPr>
        <p:grpSpPr>
          <a:xfrm>
            <a:off x="5403662" y="1284579"/>
            <a:ext cx="5146023" cy="2393714"/>
            <a:chOff x="5403662" y="1284579"/>
            <a:chExt cx="5146023" cy="2393714"/>
          </a:xfrm>
        </p:grpSpPr>
        <p:sp>
          <p:nvSpPr>
            <p:cNvPr id="21" name="Rechteck 20">
              <a:extLst>
                <a:ext uri="{FF2B5EF4-FFF2-40B4-BE49-F238E27FC236}">
                  <a16:creationId xmlns:a16="http://schemas.microsoft.com/office/drawing/2014/main" id="{AED65305-3894-03A0-0177-2FE61C9261C4}"/>
                </a:ext>
              </a:extLst>
            </p:cNvPr>
            <p:cNvSpPr/>
            <p:nvPr/>
          </p:nvSpPr>
          <p:spPr>
            <a:xfrm>
              <a:off x="8759479" y="1284579"/>
              <a:ext cx="1790206"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accent1"/>
                  </a:solidFill>
                  <a:cs typeface="Arial" panose="020B0604020202020204" pitchFamily="34" charset="0"/>
                </a:rPr>
                <a:t>Private Benefits</a:t>
              </a:r>
            </a:p>
          </p:txBody>
        </p:sp>
        <p:cxnSp>
          <p:nvCxnSpPr>
            <p:cNvPr id="22" name="Verbinder: gekrümmt 21">
              <a:extLst>
                <a:ext uri="{FF2B5EF4-FFF2-40B4-BE49-F238E27FC236}">
                  <a16:creationId xmlns:a16="http://schemas.microsoft.com/office/drawing/2014/main" id="{A1F42EBB-0E63-8FD8-4B10-619D6DC087F0}"/>
                </a:ext>
              </a:extLst>
            </p:cNvPr>
            <p:cNvCxnSpPr>
              <a:cxnSpLocks/>
              <a:endCxn id="6" idx="3"/>
            </p:cNvCxnSpPr>
            <p:nvPr/>
          </p:nvCxnSpPr>
          <p:spPr>
            <a:xfrm>
              <a:off x="5403662" y="1365038"/>
              <a:ext cx="2518769" cy="2313255"/>
            </a:xfrm>
            <a:prstGeom prst="curvedConnector2">
              <a:avLst/>
            </a:prstGeom>
            <a:ln w="19050">
              <a:solidFill>
                <a:schemeClr val="accent1"/>
              </a:solidFill>
              <a:tailEnd type="stealth" w="lg" len="med"/>
            </a:ln>
          </p:spPr>
          <p:style>
            <a:lnRef idx="1">
              <a:schemeClr val="accent1"/>
            </a:lnRef>
            <a:fillRef idx="0">
              <a:schemeClr val="accent1"/>
            </a:fillRef>
            <a:effectRef idx="0">
              <a:schemeClr val="accent1"/>
            </a:effectRef>
            <a:fontRef idx="minor">
              <a:schemeClr val="tx1"/>
            </a:fontRef>
          </p:style>
        </p:cxnSp>
      </p:grpSp>
      <p:sp>
        <p:nvSpPr>
          <p:cNvPr id="50" name="Inhaltsplatzhalter 3">
            <a:extLst>
              <a:ext uri="{FF2B5EF4-FFF2-40B4-BE49-F238E27FC236}">
                <a16:creationId xmlns:a16="http://schemas.microsoft.com/office/drawing/2014/main" id="{B345DBF6-D787-C6C8-2ADC-32A2643EF3E3}"/>
              </a:ext>
            </a:extLst>
          </p:cNvPr>
          <p:cNvSpPr txBox="1">
            <a:spLocks/>
          </p:cNvSpPr>
          <p:nvPr/>
        </p:nvSpPr>
        <p:spPr>
          <a:xfrm>
            <a:off x="287999" y="1702096"/>
            <a:ext cx="2818169" cy="3066147"/>
          </a:xfrm>
          <a:prstGeom prst="rect">
            <a:avLst/>
          </a:prstGeom>
        </p:spPr>
        <p:txBody>
          <a:bodyPr tIns="72000" rIns="72000" bIns="72000"/>
          <a:lstStyle>
            <a:lvl1pPr marL="0" indent="0" algn="l" defTabSz="457200" rtl="0" eaLnBrk="1" latinLnBrk="0" hangingPunct="1">
              <a:lnSpc>
                <a:spcPct val="104000"/>
              </a:lnSpc>
              <a:spcBef>
                <a:spcPts val="1200"/>
              </a:spcBef>
              <a:buFont typeface="Arial" panose="020B0604020202020204" pitchFamily="34" charset="0"/>
              <a:buNone/>
              <a:defRPr sz="1400" kern="1200">
                <a:solidFill>
                  <a:srgbClr val="4B4B4B"/>
                </a:solidFill>
                <a:latin typeface="+mn-lt"/>
                <a:ea typeface="+mn-ea"/>
                <a:cs typeface="+mn-cs"/>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baseline="0">
                <a:solidFill>
                  <a:srgbClr val="4B4B4B"/>
                </a:solidFill>
                <a:latin typeface="+mn-lt"/>
                <a:ea typeface="+mn-ea"/>
                <a:cs typeface="+mn-cs"/>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9pPr>
          </a:lstStyle>
          <a:p>
            <a:pPr lvl="1">
              <a:spcBef>
                <a:spcPts val="1200"/>
              </a:spcBef>
            </a:pPr>
            <a:r>
              <a:rPr lang="de-DE" sz="1400" dirty="0"/>
              <a:t>Soziale Netzwerke i.A. beeinflussen die Bildung und den Erfolg von Allianzen </a:t>
            </a:r>
            <a:r>
              <a:rPr lang="de-DE" sz="1000" dirty="0"/>
              <a:t>(</a:t>
            </a:r>
            <a:r>
              <a:rPr lang="de-DE" sz="1000" dirty="0" err="1"/>
              <a:t>Beckman</a:t>
            </a:r>
            <a:r>
              <a:rPr lang="de-DE" sz="1000" dirty="0"/>
              <a:t> et al., 2004; Gulati, 1998; </a:t>
            </a:r>
            <a:r>
              <a:rPr lang="de-DE" sz="1000" dirty="0" err="1"/>
              <a:t>Novoselova</a:t>
            </a:r>
            <a:r>
              <a:rPr lang="de-DE" sz="1000" dirty="0"/>
              <a:t>, 2022)</a:t>
            </a:r>
            <a:br>
              <a:rPr lang="de-DE" sz="1000" dirty="0"/>
            </a:br>
            <a:endParaRPr lang="de-DE" sz="1000" dirty="0"/>
          </a:p>
          <a:p>
            <a:pPr lvl="1">
              <a:spcBef>
                <a:spcPts val="1200"/>
              </a:spcBef>
            </a:pPr>
            <a:r>
              <a:rPr lang="de-DE" dirty="0"/>
              <a:t>Soziale Netzwerke fördern Vertrauen, Koordination und Wissenstransfer zwischen Allianzpartnern </a:t>
            </a:r>
            <a:r>
              <a:rPr lang="de-DE" sz="1000" dirty="0"/>
              <a:t>(Connelly &amp; Van </a:t>
            </a:r>
            <a:r>
              <a:rPr lang="de-DE" sz="1000" dirty="0" err="1"/>
              <a:t>Slyke</a:t>
            </a:r>
            <a:r>
              <a:rPr lang="de-DE" sz="1000" dirty="0"/>
              <a:t>, 2012)</a:t>
            </a:r>
            <a:br>
              <a:rPr lang="de-DE" sz="1000" dirty="0"/>
            </a:br>
            <a:endParaRPr lang="de-DE" sz="1000" dirty="0"/>
          </a:p>
          <a:p>
            <a:pPr lvl="1">
              <a:spcBef>
                <a:spcPts val="1200"/>
              </a:spcBef>
            </a:pPr>
            <a:endParaRPr lang="de-DE" dirty="0"/>
          </a:p>
        </p:txBody>
      </p:sp>
      <p:sp>
        <p:nvSpPr>
          <p:cNvPr id="51" name="Inhaltsplatzhalter 3">
            <a:extLst>
              <a:ext uri="{FF2B5EF4-FFF2-40B4-BE49-F238E27FC236}">
                <a16:creationId xmlns:a16="http://schemas.microsoft.com/office/drawing/2014/main" id="{E0B94053-0DC0-004A-6AE3-F3A01B7F2D73}"/>
              </a:ext>
            </a:extLst>
          </p:cNvPr>
          <p:cNvSpPr txBox="1">
            <a:spLocks/>
          </p:cNvSpPr>
          <p:nvPr/>
        </p:nvSpPr>
        <p:spPr>
          <a:xfrm>
            <a:off x="8102405" y="1771673"/>
            <a:ext cx="3104355" cy="3066147"/>
          </a:xfrm>
          <a:prstGeom prst="rect">
            <a:avLst/>
          </a:prstGeom>
        </p:spPr>
        <p:txBody>
          <a:bodyPr tIns="72000" rIns="72000" bIns="72000"/>
          <a:lstStyle>
            <a:lvl1pPr marL="0" indent="0" algn="l" defTabSz="457200" rtl="0" eaLnBrk="1" latinLnBrk="0" hangingPunct="1">
              <a:lnSpc>
                <a:spcPct val="104000"/>
              </a:lnSpc>
              <a:spcBef>
                <a:spcPts val="1200"/>
              </a:spcBef>
              <a:buFont typeface="Arial" panose="020B0604020202020204" pitchFamily="34" charset="0"/>
              <a:buNone/>
              <a:defRPr sz="1400" kern="1200">
                <a:solidFill>
                  <a:srgbClr val="4B4B4B"/>
                </a:solidFill>
                <a:latin typeface="+mn-lt"/>
                <a:ea typeface="+mn-ea"/>
                <a:cs typeface="+mn-cs"/>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baseline="0">
                <a:solidFill>
                  <a:srgbClr val="4B4B4B"/>
                </a:solidFill>
                <a:latin typeface="+mn-lt"/>
                <a:ea typeface="+mn-ea"/>
                <a:cs typeface="+mn-cs"/>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9pPr>
          </a:lstStyle>
          <a:p>
            <a:pPr lvl="1">
              <a:spcBef>
                <a:spcPts val="1200"/>
              </a:spcBef>
            </a:pPr>
            <a:r>
              <a:rPr lang="de-DE" dirty="0"/>
              <a:t>Netzwerkverbindungen erhöhen das Risiko eines unbeabsichtigten Informationsabflusses </a:t>
            </a:r>
            <a:r>
              <a:rPr lang="de-DE" sz="1000" dirty="0"/>
              <a:t>(Hamel, 1991)</a:t>
            </a:r>
            <a:br>
              <a:rPr lang="de-DE" sz="1000" dirty="0"/>
            </a:br>
            <a:endParaRPr lang="de-DE" dirty="0"/>
          </a:p>
          <a:p>
            <a:pPr lvl="1">
              <a:spcBef>
                <a:spcPts val="1200"/>
              </a:spcBef>
            </a:pPr>
            <a:r>
              <a:rPr lang="de-DE" dirty="0"/>
              <a:t>Board </a:t>
            </a:r>
            <a:r>
              <a:rPr lang="de-DE" dirty="0" err="1"/>
              <a:t>Interlocks</a:t>
            </a:r>
            <a:r>
              <a:rPr lang="de-DE" dirty="0"/>
              <a:t> stärken die Verhandlungsmacht insb. von kleineren Allianzpartnern </a:t>
            </a:r>
            <a:r>
              <a:rPr lang="de-DE" sz="1000" dirty="0"/>
              <a:t>(Knoben &amp; Bakker, 2018)</a:t>
            </a:r>
          </a:p>
          <a:p>
            <a:pPr lvl="1">
              <a:spcBef>
                <a:spcPts val="1200"/>
              </a:spcBef>
            </a:pPr>
            <a:endParaRPr lang="de-DE" dirty="0"/>
          </a:p>
          <a:p>
            <a:pPr lvl="1">
              <a:spcBef>
                <a:spcPts val="1200"/>
              </a:spcBef>
            </a:pPr>
            <a:endParaRPr lang="de-DE" dirty="0"/>
          </a:p>
        </p:txBody>
      </p:sp>
      <p:grpSp>
        <p:nvGrpSpPr>
          <p:cNvPr id="61" name="Gruppieren 60">
            <a:extLst>
              <a:ext uri="{FF2B5EF4-FFF2-40B4-BE49-F238E27FC236}">
                <a16:creationId xmlns:a16="http://schemas.microsoft.com/office/drawing/2014/main" id="{A6D23440-5B1D-9F7F-AD7C-955B42C81EAC}"/>
              </a:ext>
            </a:extLst>
          </p:cNvPr>
          <p:cNvGrpSpPr/>
          <p:nvPr/>
        </p:nvGrpSpPr>
        <p:grpSpPr>
          <a:xfrm>
            <a:off x="374745" y="4448407"/>
            <a:ext cx="2644676" cy="1152694"/>
            <a:chOff x="374745" y="4448407"/>
            <a:chExt cx="2644676" cy="1152694"/>
          </a:xfrm>
        </p:grpSpPr>
        <p:sp>
          <p:nvSpPr>
            <p:cNvPr id="52" name="Rechteck 51">
              <a:extLst>
                <a:ext uri="{FF2B5EF4-FFF2-40B4-BE49-F238E27FC236}">
                  <a16:creationId xmlns:a16="http://schemas.microsoft.com/office/drawing/2014/main" id="{0D4990C8-0984-3B65-1A56-A584B907210D}"/>
                </a:ext>
              </a:extLst>
            </p:cNvPr>
            <p:cNvSpPr/>
            <p:nvPr/>
          </p:nvSpPr>
          <p:spPr>
            <a:xfrm>
              <a:off x="374745" y="4770417"/>
              <a:ext cx="2644676" cy="8306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rgbClr val="6C6C6C"/>
                  </a:solidFill>
                  <a:cs typeface="Arial" panose="020B0604020202020204" pitchFamily="34" charset="0"/>
                </a:rPr>
                <a:t>Positiver Zusammenhang zwischen Netzwerken und </a:t>
              </a:r>
              <a:r>
                <a:rPr lang="de-DE" sz="1400" b="1" dirty="0">
                  <a:solidFill>
                    <a:schemeClr val="accent3"/>
                  </a:solidFill>
                  <a:cs typeface="Arial" panose="020B0604020202020204" pitchFamily="34" charset="0"/>
                </a:rPr>
                <a:t>kooperativem</a:t>
              </a:r>
              <a:r>
                <a:rPr lang="de-DE" sz="1400" b="1" dirty="0">
                  <a:solidFill>
                    <a:srgbClr val="6C6C6C"/>
                  </a:solidFill>
                  <a:cs typeface="Arial" panose="020B0604020202020204" pitchFamily="34" charset="0"/>
                </a:rPr>
                <a:t> Verhalten der Allianzpartner</a:t>
              </a:r>
            </a:p>
          </p:txBody>
        </p:sp>
        <p:sp>
          <p:nvSpPr>
            <p:cNvPr id="53" name="AutoShape 9">
              <a:extLst>
                <a:ext uri="{FF2B5EF4-FFF2-40B4-BE49-F238E27FC236}">
                  <a16:creationId xmlns:a16="http://schemas.microsoft.com/office/drawing/2014/main" id="{1DD5A21E-75DB-5526-DCD3-79A5ADE26523}"/>
                </a:ext>
              </a:extLst>
            </p:cNvPr>
            <p:cNvSpPr>
              <a:spLocks noChangeArrowheads="1"/>
            </p:cNvSpPr>
            <p:nvPr/>
          </p:nvSpPr>
          <p:spPr bwMode="auto">
            <a:xfrm rot="10800000">
              <a:off x="1091965" y="4448407"/>
              <a:ext cx="1210237" cy="176868"/>
            </a:xfrm>
            <a:prstGeom prst="triangle">
              <a:avLst>
                <a:gd name="adj" fmla="val 50000"/>
              </a:avLst>
            </a:prstGeom>
            <a:solidFill>
              <a:srgbClr val="6C6C6C"/>
            </a:solidFill>
            <a:ln w="9525">
              <a:noFill/>
              <a:miter lim="800000"/>
              <a:headEnd/>
              <a:tailEnd/>
            </a:ln>
            <a:effectLst/>
          </p:spPr>
          <p:txBody>
            <a:bodyPr wrap="none" lIns="82936" tIns="41468" rIns="82936" bIns="41468" anchor="ctr"/>
            <a:lstStyle/>
            <a:p>
              <a:endParaRPr lang="en-US"/>
            </a:p>
          </p:txBody>
        </p:sp>
      </p:grpSp>
      <p:grpSp>
        <p:nvGrpSpPr>
          <p:cNvPr id="62" name="Gruppieren 61">
            <a:extLst>
              <a:ext uri="{FF2B5EF4-FFF2-40B4-BE49-F238E27FC236}">
                <a16:creationId xmlns:a16="http://schemas.microsoft.com/office/drawing/2014/main" id="{57D01444-7417-4872-538A-0A05F4CEF01D}"/>
              </a:ext>
            </a:extLst>
          </p:cNvPr>
          <p:cNvGrpSpPr/>
          <p:nvPr/>
        </p:nvGrpSpPr>
        <p:grpSpPr>
          <a:xfrm>
            <a:off x="8332244" y="4443282"/>
            <a:ext cx="2644676" cy="1152694"/>
            <a:chOff x="8332244" y="4443282"/>
            <a:chExt cx="2644676" cy="1152694"/>
          </a:xfrm>
        </p:grpSpPr>
        <p:sp>
          <p:nvSpPr>
            <p:cNvPr id="55" name="Rechteck 54">
              <a:extLst>
                <a:ext uri="{FF2B5EF4-FFF2-40B4-BE49-F238E27FC236}">
                  <a16:creationId xmlns:a16="http://schemas.microsoft.com/office/drawing/2014/main" id="{C1D49D9B-BEAC-343D-6D89-39E5C138FEF2}"/>
                </a:ext>
              </a:extLst>
            </p:cNvPr>
            <p:cNvSpPr/>
            <p:nvPr/>
          </p:nvSpPr>
          <p:spPr>
            <a:xfrm>
              <a:off x="8332244" y="4765292"/>
              <a:ext cx="2644676" cy="8306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rgbClr val="6C6C6C"/>
                  </a:solidFill>
                  <a:cs typeface="Arial" panose="020B0604020202020204" pitchFamily="34" charset="0"/>
                </a:rPr>
                <a:t>Positiver Zusammenhang zwischen Netzwerken und </a:t>
              </a:r>
              <a:r>
                <a:rPr lang="de-DE" sz="1400" b="1" dirty="0">
                  <a:solidFill>
                    <a:schemeClr val="accent1"/>
                  </a:solidFill>
                  <a:cs typeface="Arial" panose="020B0604020202020204" pitchFamily="34" charset="0"/>
                </a:rPr>
                <a:t>kompetitiven</a:t>
              </a:r>
              <a:r>
                <a:rPr lang="de-DE" sz="1400" b="1" dirty="0">
                  <a:solidFill>
                    <a:srgbClr val="6C6C6C"/>
                  </a:solidFill>
                  <a:cs typeface="Arial" panose="020B0604020202020204" pitchFamily="34" charset="0"/>
                </a:rPr>
                <a:t> Verhalten der Allianzpartner</a:t>
              </a:r>
            </a:p>
          </p:txBody>
        </p:sp>
        <p:sp>
          <p:nvSpPr>
            <p:cNvPr id="56" name="AutoShape 9">
              <a:extLst>
                <a:ext uri="{FF2B5EF4-FFF2-40B4-BE49-F238E27FC236}">
                  <a16:creationId xmlns:a16="http://schemas.microsoft.com/office/drawing/2014/main" id="{0B700C8D-6319-AF67-E62A-AEF8D0A9E9FF}"/>
                </a:ext>
              </a:extLst>
            </p:cNvPr>
            <p:cNvSpPr>
              <a:spLocks noChangeArrowheads="1"/>
            </p:cNvSpPr>
            <p:nvPr/>
          </p:nvSpPr>
          <p:spPr bwMode="auto">
            <a:xfrm rot="10800000">
              <a:off x="9049464" y="4443282"/>
              <a:ext cx="1210237" cy="176868"/>
            </a:xfrm>
            <a:prstGeom prst="triangle">
              <a:avLst>
                <a:gd name="adj" fmla="val 50000"/>
              </a:avLst>
            </a:prstGeom>
            <a:solidFill>
              <a:srgbClr val="6C6C6C"/>
            </a:solidFill>
            <a:ln w="9525">
              <a:noFill/>
              <a:miter lim="800000"/>
              <a:headEnd/>
              <a:tailEnd/>
            </a:ln>
            <a:effectLst/>
          </p:spPr>
          <p:txBody>
            <a:bodyPr wrap="none" lIns="82936" tIns="41468" rIns="82936" bIns="41468" anchor="ctr"/>
            <a:lstStyle/>
            <a:p>
              <a:endParaRPr lang="en-US"/>
            </a:p>
          </p:txBody>
        </p:sp>
      </p:grpSp>
    </p:spTree>
    <p:extLst>
      <p:ext uri="{BB962C8B-B14F-4D97-AF65-F5344CB8AC3E}">
        <p14:creationId xmlns:p14="http://schemas.microsoft.com/office/powerpoint/2010/main" val="3467504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5D474283-2EF9-75D9-D8E9-E5DD4DB6C753}"/>
              </a:ext>
            </a:extLst>
          </p:cNvPr>
          <p:cNvSpPr>
            <a:spLocks noGrp="1"/>
          </p:cNvSpPr>
          <p:nvPr>
            <p:ph type="ftr" sz="quarter" idx="3"/>
          </p:nvPr>
        </p:nvSpPr>
        <p:spPr/>
        <p:txBody>
          <a:bodyPr/>
          <a:lstStyle/>
          <a:p>
            <a:r>
              <a:rPr lang="de-DE" dirty="0"/>
              <a:t>Artikel 2: Strategische Allianzen</a:t>
            </a:r>
          </a:p>
        </p:txBody>
      </p:sp>
      <p:sp>
        <p:nvSpPr>
          <p:cNvPr id="3" name="Textplatzhalter 2">
            <a:extLst>
              <a:ext uri="{FF2B5EF4-FFF2-40B4-BE49-F238E27FC236}">
                <a16:creationId xmlns:a16="http://schemas.microsoft.com/office/drawing/2014/main" id="{C70634E6-71B4-66C7-7BA4-4D9FFE4CE07D}"/>
              </a:ext>
            </a:extLst>
          </p:cNvPr>
          <p:cNvSpPr>
            <a:spLocks noGrp="1"/>
          </p:cNvSpPr>
          <p:nvPr>
            <p:ph type="body" sz="quarter" idx="10"/>
          </p:nvPr>
        </p:nvSpPr>
        <p:spPr/>
        <p:txBody>
          <a:bodyPr/>
          <a:lstStyle/>
          <a:p>
            <a:r>
              <a:rPr lang="de-DE" dirty="0"/>
              <a:t>Kooperatives und Kompetitives Verhalten in Strategischen Allianzen</a:t>
            </a:r>
          </a:p>
        </p:txBody>
      </p:sp>
      <p:grpSp>
        <p:nvGrpSpPr>
          <p:cNvPr id="28" name="Gruppieren 27">
            <a:extLst>
              <a:ext uri="{FF2B5EF4-FFF2-40B4-BE49-F238E27FC236}">
                <a16:creationId xmlns:a16="http://schemas.microsoft.com/office/drawing/2014/main" id="{C7B48EE0-AF3A-1B8F-D14D-D76925E49C41}"/>
              </a:ext>
            </a:extLst>
          </p:cNvPr>
          <p:cNvGrpSpPr/>
          <p:nvPr/>
        </p:nvGrpSpPr>
        <p:grpSpPr>
          <a:xfrm>
            <a:off x="587852" y="1932705"/>
            <a:ext cx="4563007" cy="3789145"/>
            <a:chOff x="274121" y="1673361"/>
            <a:chExt cx="5150859" cy="4277300"/>
          </a:xfrm>
        </p:grpSpPr>
        <p:cxnSp>
          <p:nvCxnSpPr>
            <p:cNvPr id="6" name="Gerade Verbindung mit Pfeil 5">
              <a:extLst>
                <a:ext uri="{FF2B5EF4-FFF2-40B4-BE49-F238E27FC236}">
                  <a16:creationId xmlns:a16="http://schemas.microsoft.com/office/drawing/2014/main" id="{770AD231-E4DE-A639-B0ED-C10205D5D41B}"/>
                </a:ext>
              </a:extLst>
            </p:cNvPr>
            <p:cNvCxnSpPr>
              <a:cxnSpLocks/>
            </p:cNvCxnSpPr>
            <p:nvPr/>
          </p:nvCxnSpPr>
          <p:spPr>
            <a:xfrm flipV="1">
              <a:off x="1552575" y="1695449"/>
              <a:ext cx="0" cy="3600000"/>
            </a:xfrm>
            <a:prstGeom prst="straightConnector1">
              <a:avLst/>
            </a:prstGeom>
            <a:ln>
              <a:solidFill>
                <a:srgbClr val="6C6C6C"/>
              </a:solidFill>
              <a:tailEnd type="triangle"/>
            </a:ln>
          </p:spPr>
          <p:style>
            <a:lnRef idx="1">
              <a:schemeClr val="accent1"/>
            </a:lnRef>
            <a:fillRef idx="0">
              <a:schemeClr val="accent1"/>
            </a:fillRef>
            <a:effectRef idx="0">
              <a:schemeClr val="accent1"/>
            </a:effectRef>
            <a:fontRef idx="minor">
              <a:schemeClr val="tx1"/>
            </a:fontRef>
          </p:style>
        </p:cxnSp>
        <p:cxnSp>
          <p:nvCxnSpPr>
            <p:cNvPr id="8" name="Gerade Verbindung mit Pfeil 7">
              <a:extLst>
                <a:ext uri="{FF2B5EF4-FFF2-40B4-BE49-F238E27FC236}">
                  <a16:creationId xmlns:a16="http://schemas.microsoft.com/office/drawing/2014/main" id="{41C700B7-8BE5-DABE-19B0-B06D256E8027}"/>
                </a:ext>
              </a:extLst>
            </p:cNvPr>
            <p:cNvCxnSpPr>
              <a:cxnSpLocks/>
            </p:cNvCxnSpPr>
            <p:nvPr/>
          </p:nvCxnSpPr>
          <p:spPr>
            <a:xfrm>
              <a:off x="1552575" y="5295449"/>
              <a:ext cx="3600000" cy="0"/>
            </a:xfrm>
            <a:prstGeom prst="straightConnector1">
              <a:avLst/>
            </a:prstGeom>
            <a:ln>
              <a:solidFill>
                <a:srgbClr val="6C6C6C"/>
              </a:solidFill>
              <a:tailEnd type="triangle"/>
            </a:ln>
          </p:spPr>
          <p:style>
            <a:lnRef idx="1">
              <a:schemeClr val="accent1"/>
            </a:lnRef>
            <a:fillRef idx="0">
              <a:schemeClr val="accent1"/>
            </a:fillRef>
            <a:effectRef idx="0">
              <a:schemeClr val="accent1"/>
            </a:effectRef>
            <a:fontRef idx="minor">
              <a:schemeClr val="tx1"/>
            </a:fontRef>
          </p:style>
        </p:cxnSp>
        <p:sp>
          <p:nvSpPr>
            <p:cNvPr id="14" name="Pfeil: in vier Richtungen 13">
              <a:extLst>
                <a:ext uri="{FF2B5EF4-FFF2-40B4-BE49-F238E27FC236}">
                  <a16:creationId xmlns:a16="http://schemas.microsoft.com/office/drawing/2014/main" id="{6ECBB557-4BED-C24A-15B4-C0D5213EC5DD}"/>
                </a:ext>
              </a:extLst>
            </p:cNvPr>
            <p:cNvSpPr/>
            <p:nvPr/>
          </p:nvSpPr>
          <p:spPr>
            <a:xfrm rot="2700000">
              <a:off x="1555865" y="1905107"/>
              <a:ext cx="3676417" cy="3418925"/>
            </a:xfrm>
            <a:prstGeom prst="quadArrow">
              <a:avLst>
                <a:gd name="adj1" fmla="val 11387"/>
                <a:gd name="adj2" fmla="val 13769"/>
                <a:gd name="adj3" fmla="val 12181"/>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15" name="Rechteck 14">
              <a:extLst>
                <a:ext uri="{FF2B5EF4-FFF2-40B4-BE49-F238E27FC236}">
                  <a16:creationId xmlns:a16="http://schemas.microsoft.com/office/drawing/2014/main" id="{4CF29541-3181-24F2-D4E8-59E683E0C752}"/>
                </a:ext>
              </a:extLst>
            </p:cNvPr>
            <p:cNvSpPr/>
            <p:nvPr/>
          </p:nvSpPr>
          <p:spPr>
            <a:xfrm>
              <a:off x="1512127" y="1695449"/>
              <a:ext cx="1222735"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tx1"/>
                  </a:solidFill>
                  <a:cs typeface="Arial" panose="020B0604020202020204" pitchFamily="34" charset="0"/>
                </a:rPr>
                <a:t>Competition</a:t>
              </a:r>
            </a:p>
          </p:txBody>
        </p:sp>
        <p:sp>
          <p:nvSpPr>
            <p:cNvPr id="16" name="Rechteck 15">
              <a:extLst>
                <a:ext uri="{FF2B5EF4-FFF2-40B4-BE49-F238E27FC236}">
                  <a16:creationId xmlns:a16="http://schemas.microsoft.com/office/drawing/2014/main" id="{C53894EB-BD0D-9A46-1943-7868DEA502D9}"/>
                </a:ext>
              </a:extLst>
            </p:cNvPr>
            <p:cNvSpPr/>
            <p:nvPr/>
          </p:nvSpPr>
          <p:spPr>
            <a:xfrm>
              <a:off x="3945471" y="1695449"/>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Collaboration</a:t>
              </a:r>
              <a:endParaRPr lang="de-DE" sz="1200" b="1" dirty="0">
                <a:solidFill>
                  <a:schemeClr val="tx1"/>
                </a:solidFill>
                <a:cs typeface="Arial" panose="020B0604020202020204" pitchFamily="34" charset="0"/>
              </a:endParaRPr>
            </a:p>
          </p:txBody>
        </p:sp>
        <p:sp>
          <p:nvSpPr>
            <p:cNvPr id="17" name="Rechteck 16">
              <a:extLst>
                <a:ext uri="{FF2B5EF4-FFF2-40B4-BE49-F238E27FC236}">
                  <a16:creationId xmlns:a16="http://schemas.microsoft.com/office/drawing/2014/main" id="{C0483EA8-9AEC-1BF8-45F6-0440E8669705}"/>
                </a:ext>
              </a:extLst>
            </p:cNvPr>
            <p:cNvSpPr/>
            <p:nvPr/>
          </p:nvSpPr>
          <p:spPr>
            <a:xfrm>
              <a:off x="1512127" y="4807294"/>
              <a:ext cx="1222735"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Avoidance</a:t>
              </a:r>
              <a:endParaRPr lang="de-DE" sz="1200" b="1" dirty="0">
                <a:solidFill>
                  <a:schemeClr val="tx1"/>
                </a:solidFill>
                <a:cs typeface="Arial" panose="020B0604020202020204" pitchFamily="34" charset="0"/>
              </a:endParaRPr>
            </a:p>
          </p:txBody>
        </p:sp>
        <p:sp>
          <p:nvSpPr>
            <p:cNvPr id="18" name="Rechteck 17">
              <a:extLst>
                <a:ext uri="{FF2B5EF4-FFF2-40B4-BE49-F238E27FC236}">
                  <a16:creationId xmlns:a16="http://schemas.microsoft.com/office/drawing/2014/main" id="{849184BB-F75C-30E3-6917-2A6123433452}"/>
                </a:ext>
              </a:extLst>
            </p:cNvPr>
            <p:cNvSpPr/>
            <p:nvPr/>
          </p:nvSpPr>
          <p:spPr>
            <a:xfrm>
              <a:off x="3945471" y="4807294"/>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Accomodation</a:t>
              </a:r>
              <a:endParaRPr lang="de-DE" sz="1200" b="1" dirty="0">
                <a:solidFill>
                  <a:schemeClr val="tx1"/>
                </a:solidFill>
                <a:cs typeface="Arial" panose="020B0604020202020204" pitchFamily="34" charset="0"/>
              </a:endParaRPr>
            </a:p>
          </p:txBody>
        </p:sp>
        <p:sp>
          <p:nvSpPr>
            <p:cNvPr id="20" name="Rechteck 19">
              <a:extLst>
                <a:ext uri="{FF2B5EF4-FFF2-40B4-BE49-F238E27FC236}">
                  <a16:creationId xmlns:a16="http://schemas.microsoft.com/office/drawing/2014/main" id="{065094CC-EFC5-4042-BD32-B914EC5DB077}"/>
                </a:ext>
              </a:extLst>
            </p:cNvPr>
            <p:cNvSpPr/>
            <p:nvPr/>
          </p:nvSpPr>
          <p:spPr>
            <a:xfrm>
              <a:off x="2734862" y="3237875"/>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Compromise</a:t>
              </a:r>
              <a:endParaRPr lang="de-DE" sz="1200" b="1" dirty="0">
                <a:solidFill>
                  <a:schemeClr val="tx1"/>
                </a:solidFill>
                <a:cs typeface="Arial" panose="020B0604020202020204" pitchFamily="34" charset="0"/>
              </a:endParaRPr>
            </a:p>
          </p:txBody>
        </p:sp>
        <p:sp>
          <p:nvSpPr>
            <p:cNvPr id="22" name="Rechteck 21">
              <a:extLst>
                <a:ext uri="{FF2B5EF4-FFF2-40B4-BE49-F238E27FC236}">
                  <a16:creationId xmlns:a16="http://schemas.microsoft.com/office/drawing/2014/main" id="{DEA71866-3AAA-7BA0-7194-A233569D2BC5}"/>
                </a:ext>
              </a:extLst>
            </p:cNvPr>
            <p:cNvSpPr/>
            <p:nvPr/>
          </p:nvSpPr>
          <p:spPr>
            <a:xfrm>
              <a:off x="274121" y="3234248"/>
              <a:ext cx="1222735"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rgbClr val="6C6C6C"/>
                  </a:solidFill>
                  <a:cs typeface="Arial" panose="020B0604020202020204" pitchFamily="34" charset="0"/>
                </a:rPr>
                <a:t>Receptivity</a:t>
              </a:r>
              <a:endParaRPr lang="de-DE" sz="1200" b="1" dirty="0">
                <a:solidFill>
                  <a:srgbClr val="6C6C6C"/>
                </a:solidFill>
                <a:cs typeface="Arial" panose="020B0604020202020204" pitchFamily="34" charset="0"/>
              </a:endParaRPr>
            </a:p>
          </p:txBody>
        </p:sp>
        <p:sp>
          <p:nvSpPr>
            <p:cNvPr id="23" name="Rechteck 22">
              <a:extLst>
                <a:ext uri="{FF2B5EF4-FFF2-40B4-BE49-F238E27FC236}">
                  <a16:creationId xmlns:a16="http://schemas.microsoft.com/office/drawing/2014/main" id="{8C6FED38-3AC6-5442-F439-BBBB8E94518F}"/>
                </a:ext>
              </a:extLst>
            </p:cNvPr>
            <p:cNvSpPr/>
            <p:nvPr/>
          </p:nvSpPr>
          <p:spPr>
            <a:xfrm>
              <a:off x="2654317" y="5462506"/>
              <a:ext cx="1479510"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rgbClr val="6C6C6C"/>
                  </a:solidFill>
                  <a:cs typeface="Arial" panose="020B0604020202020204" pitchFamily="34" charset="0"/>
                </a:rPr>
                <a:t>Transparancy</a:t>
              </a:r>
              <a:endParaRPr lang="de-DE" sz="1200" b="1" dirty="0">
                <a:solidFill>
                  <a:srgbClr val="6C6C6C"/>
                </a:solidFill>
                <a:cs typeface="Arial" panose="020B0604020202020204" pitchFamily="34" charset="0"/>
              </a:endParaRPr>
            </a:p>
          </p:txBody>
        </p:sp>
        <p:sp>
          <p:nvSpPr>
            <p:cNvPr id="24" name="Rechteck 23">
              <a:extLst>
                <a:ext uri="{FF2B5EF4-FFF2-40B4-BE49-F238E27FC236}">
                  <a16:creationId xmlns:a16="http://schemas.microsoft.com/office/drawing/2014/main" id="{C77D1A4F-5ECC-8D41-981C-B0DEE6CDAE09}"/>
                </a:ext>
              </a:extLst>
            </p:cNvPr>
            <p:cNvSpPr/>
            <p:nvPr/>
          </p:nvSpPr>
          <p:spPr>
            <a:xfrm>
              <a:off x="1552575" y="5218428"/>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Low</a:t>
              </a:r>
            </a:p>
          </p:txBody>
        </p:sp>
        <p:sp>
          <p:nvSpPr>
            <p:cNvPr id="25" name="Rechteck 24">
              <a:extLst>
                <a:ext uri="{FF2B5EF4-FFF2-40B4-BE49-F238E27FC236}">
                  <a16:creationId xmlns:a16="http://schemas.microsoft.com/office/drawing/2014/main" id="{875D4E75-48A3-0A69-B288-98D4D9912C1D}"/>
                </a:ext>
              </a:extLst>
            </p:cNvPr>
            <p:cNvSpPr/>
            <p:nvPr/>
          </p:nvSpPr>
          <p:spPr>
            <a:xfrm>
              <a:off x="4441764" y="5295449"/>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High</a:t>
              </a:r>
            </a:p>
          </p:txBody>
        </p:sp>
        <p:sp>
          <p:nvSpPr>
            <p:cNvPr id="26" name="Rechteck 25">
              <a:extLst>
                <a:ext uri="{FF2B5EF4-FFF2-40B4-BE49-F238E27FC236}">
                  <a16:creationId xmlns:a16="http://schemas.microsoft.com/office/drawing/2014/main" id="{8645DFD8-E5A5-6E8F-3A70-ED05AA62BD88}"/>
                </a:ext>
              </a:extLst>
            </p:cNvPr>
            <p:cNvSpPr/>
            <p:nvPr/>
          </p:nvSpPr>
          <p:spPr>
            <a:xfrm>
              <a:off x="824518" y="4811577"/>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Low</a:t>
              </a:r>
            </a:p>
          </p:txBody>
        </p:sp>
        <p:sp>
          <p:nvSpPr>
            <p:cNvPr id="27" name="Rechteck 26">
              <a:extLst>
                <a:ext uri="{FF2B5EF4-FFF2-40B4-BE49-F238E27FC236}">
                  <a16:creationId xmlns:a16="http://schemas.microsoft.com/office/drawing/2014/main" id="{51CC2B57-6F28-B554-965E-8BAAE7F41960}"/>
                </a:ext>
              </a:extLst>
            </p:cNvPr>
            <p:cNvSpPr/>
            <p:nvPr/>
          </p:nvSpPr>
          <p:spPr>
            <a:xfrm>
              <a:off x="821925" y="1673361"/>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High</a:t>
              </a:r>
            </a:p>
          </p:txBody>
        </p:sp>
      </p:grpSp>
      <p:sp>
        <p:nvSpPr>
          <p:cNvPr id="44" name="Rechteck 43">
            <a:extLst>
              <a:ext uri="{FF2B5EF4-FFF2-40B4-BE49-F238E27FC236}">
                <a16:creationId xmlns:a16="http://schemas.microsoft.com/office/drawing/2014/main" id="{AE10FC88-2925-B958-127E-3A540FB46471}"/>
              </a:ext>
            </a:extLst>
          </p:cNvPr>
          <p:cNvSpPr/>
          <p:nvPr/>
        </p:nvSpPr>
        <p:spPr>
          <a:xfrm>
            <a:off x="8042275" y="5811459"/>
            <a:ext cx="3164485" cy="233363"/>
          </a:xfrm>
          <a:prstGeom prst="rect">
            <a:avLst/>
          </a:prstGeom>
          <a:noFill/>
          <a:ln w="38100" algn="ctr">
            <a:solidFill>
              <a:schemeClr val="bg1"/>
            </a:solidFill>
            <a:miter lim="800000"/>
            <a:headEnd/>
            <a:tailEnd/>
          </a:ln>
          <a:effectLst/>
        </p:spPr>
        <p:txBody>
          <a:bodyPr lIns="0" tIns="0" rIns="0" bIns="0" anchor="ctr"/>
          <a:lstStyle/>
          <a:p>
            <a:pPr algn="r" defTabSz="783285" eaLnBrk="0" hangingPunct="0">
              <a:lnSpc>
                <a:spcPct val="90000"/>
              </a:lnSpc>
            </a:pPr>
            <a:r>
              <a:rPr lang="en-US" sz="1000" dirty="0"/>
              <a:t>Quelle: Larsson et al. (1998)</a:t>
            </a:r>
            <a:endParaRPr lang="en-US" sz="1000" dirty="0">
              <a:solidFill>
                <a:schemeClr val="tx1"/>
              </a:solidFill>
            </a:endParaRPr>
          </a:p>
        </p:txBody>
      </p:sp>
      <p:sp>
        <p:nvSpPr>
          <p:cNvPr id="45" name="Rechteck 44">
            <a:extLst>
              <a:ext uri="{FF2B5EF4-FFF2-40B4-BE49-F238E27FC236}">
                <a16:creationId xmlns:a16="http://schemas.microsoft.com/office/drawing/2014/main" id="{8FD1AD35-A188-F27C-4339-5EE4A3C16738}"/>
              </a:ext>
            </a:extLst>
          </p:cNvPr>
          <p:cNvSpPr/>
          <p:nvPr/>
        </p:nvSpPr>
        <p:spPr>
          <a:xfrm>
            <a:off x="2226162" y="1171802"/>
            <a:ext cx="2340000" cy="664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err="1">
                <a:solidFill>
                  <a:schemeClr val="tx1"/>
                </a:solidFill>
                <a:cs typeface="Arial" panose="020B0604020202020204" pitchFamily="34" charset="0"/>
              </a:rPr>
              <a:t>Unternehmen</a:t>
            </a:r>
            <a:r>
              <a:rPr lang="en-AU" sz="1400" b="1" dirty="0">
                <a:solidFill>
                  <a:schemeClr val="tx1"/>
                </a:solidFill>
                <a:cs typeface="Arial" panose="020B0604020202020204" pitchFamily="34" charset="0"/>
              </a:rPr>
              <a:t> A</a:t>
            </a:r>
          </a:p>
        </p:txBody>
      </p:sp>
      <p:sp>
        <p:nvSpPr>
          <p:cNvPr id="46" name="Rechteck 45">
            <a:extLst>
              <a:ext uri="{FF2B5EF4-FFF2-40B4-BE49-F238E27FC236}">
                <a16:creationId xmlns:a16="http://schemas.microsoft.com/office/drawing/2014/main" id="{797FAA88-E75F-02D3-6B02-A1BC112D18E5}"/>
              </a:ext>
            </a:extLst>
          </p:cNvPr>
          <p:cNvSpPr/>
          <p:nvPr/>
        </p:nvSpPr>
        <p:spPr>
          <a:xfrm>
            <a:off x="7440753" y="1171802"/>
            <a:ext cx="2340000" cy="664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err="1">
                <a:solidFill>
                  <a:schemeClr val="tx1"/>
                </a:solidFill>
                <a:cs typeface="Arial" panose="020B0604020202020204" pitchFamily="34" charset="0"/>
              </a:rPr>
              <a:t>Unternehmen</a:t>
            </a:r>
            <a:r>
              <a:rPr lang="en-AU" sz="1400" b="1" dirty="0">
                <a:solidFill>
                  <a:schemeClr val="tx1"/>
                </a:solidFill>
                <a:cs typeface="Arial" panose="020B0604020202020204" pitchFamily="34" charset="0"/>
              </a:rPr>
              <a:t> B</a:t>
            </a:r>
          </a:p>
        </p:txBody>
      </p:sp>
      <p:grpSp>
        <p:nvGrpSpPr>
          <p:cNvPr id="47" name="Gruppieren 46">
            <a:extLst>
              <a:ext uri="{FF2B5EF4-FFF2-40B4-BE49-F238E27FC236}">
                <a16:creationId xmlns:a16="http://schemas.microsoft.com/office/drawing/2014/main" id="{5A97194C-B69D-FE92-F4B3-18B60706A1BB}"/>
              </a:ext>
            </a:extLst>
          </p:cNvPr>
          <p:cNvGrpSpPr/>
          <p:nvPr/>
        </p:nvGrpSpPr>
        <p:grpSpPr>
          <a:xfrm>
            <a:off x="6980350" y="1952272"/>
            <a:ext cx="3466291" cy="3769578"/>
            <a:chOff x="1512127" y="1695449"/>
            <a:chExt cx="3912853" cy="4255212"/>
          </a:xfrm>
        </p:grpSpPr>
        <p:cxnSp>
          <p:nvCxnSpPr>
            <p:cNvPr id="48" name="Gerade Verbindung mit Pfeil 47">
              <a:extLst>
                <a:ext uri="{FF2B5EF4-FFF2-40B4-BE49-F238E27FC236}">
                  <a16:creationId xmlns:a16="http://schemas.microsoft.com/office/drawing/2014/main" id="{9EC7C0DD-0484-F046-E6D5-1D255359E1EF}"/>
                </a:ext>
              </a:extLst>
            </p:cNvPr>
            <p:cNvCxnSpPr>
              <a:cxnSpLocks/>
            </p:cNvCxnSpPr>
            <p:nvPr/>
          </p:nvCxnSpPr>
          <p:spPr>
            <a:xfrm flipV="1">
              <a:off x="1552575" y="1695449"/>
              <a:ext cx="0" cy="3600000"/>
            </a:xfrm>
            <a:prstGeom prst="straightConnector1">
              <a:avLst/>
            </a:prstGeom>
            <a:ln>
              <a:solidFill>
                <a:srgbClr val="6C6C6C"/>
              </a:solidFill>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48">
              <a:extLst>
                <a:ext uri="{FF2B5EF4-FFF2-40B4-BE49-F238E27FC236}">
                  <a16:creationId xmlns:a16="http://schemas.microsoft.com/office/drawing/2014/main" id="{AC95A202-0E06-896E-418A-63772EBE7B46}"/>
                </a:ext>
              </a:extLst>
            </p:cNvPr>
            <p:cNvCxnSpPr>
              <a:cxnSpLocks/>
            </p:cNvCxnSpPr>
            <p:nvPr/>
          </p:nvCxnSpPr>
          <p:spPr>
            <a:xfrm>
              <a:off x="1552575" y="5295449"/>
              <a:ext cx="3600000" cy="0"/>
            </a:xfrm>
            <a:prstGeom prst="straightConnector1">
              <a:avLst/>
            </a:prstGeom>
            <a:ln>
              <a:solidFill>
                <a:srgbClr val="6C6C6C"/>
              </a:solidFill>
              <a:tailEnd type="triangle"/>
            </a:ln>
          </p:spPr>
          <p:style>
            <a:lnRef idx="1">
              <a:schemeClr val="accent1"/>
            </a:lnRef>
            <a:fillRef idx="0">
              <a:schemeClr val="accent1"/>
            </a:fillRef>
            <a:effectRef idx="0">
              <a:schemeClr val="accent1"/>
            </a:effectRef>
            <a:fontRef idx="minor">
              <a:schemeClr val="tx1"/>
            </a:fontRef>
          </p:style>
        </p:cxnSp>
        <p:sp>
          <p:nvSpPr>
            <p:cNvPr id="50" name="Pfeil: in vier Richtungen 49">
              <a:extLst>
                <a:ext uri="{FF2B5EF4-FFF2-40B4-BE49-F238E27FC236}">
                  <a16:creationId xmlns:a16="http://schemas.microsoft.com/office/drawing/2014/main" id="{79F2CF19-8BE5-9704-E423-C00F5668E483}"/>
                </a:ext>
              </a:extLst>
            </p:cNvPr>
            <p:cNvSpPr/>
            <p:nvPr/>
          </p:nvSpPr>
          <p:spPr>
            <a:xfrm rot="2700000">
              <a:off x="1555865" y="1905107"/>
              <a:ext cx="3676417" cy="3418925"/>
            </a:xfrm>
            <a:prstGeom prst="quadArrow">
              <a:avLst>
                <a:gd name="adj1" fmla="val 11387"/>
                <a:gd name="adj2" fmla="val 13769"/>
                <a:gd name="adj3" fmla="val 12181"/>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51" name="Rechteck 50">
              <a:extLst>
                <a:ext uri="{FF2B5EF4-FFF2-40B4-BE49-F238E27FC236}">
                  <a16:creationId xmlns:a16="http://schemas.microsoft.com/office/drawing/2014/main" id="{7E062E84-5521-7DC9-3AEB-6EC9C6305AF1}"/>
                </a:ext>
              </a:extLst>
            </p:cNvPr>
            <p:cNvSpPr/>
            <p:nvPr/>
          </p:nvSpPr>
          <p:spPr>
            <a:xfrm>
              <a:off x="1512127" y="1695449"/>
              <a:ext cx="1222735"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tx1"/>
                  </a:solidFill>
                  <a:cs typeface="Arial" panose="020B0604020202020204" pitchFamily="34" charset="0"/>
                </a:rPr>
                <a:t>Competition</a:t>
              </a:r>
            </a:p>
          </p:txBody>
        </p:sp>
        <p:sp>
          <p:nvSpPr>
            <p:cNvPr id="52" name="Rechteck 51">
              <a:extLst>
                <a:ext uri="{FF2B5EF4-FFF2-40B4-BE49-F238E27FC236}">
                  <a16:creationId xmlns:a16="http://schemas.microsoft.com/office/drawing/2014/main" id="{A1F457A6-5515-F3AD-606B-1AF7993DD4E5}"/>
                </a:ext>
              </a:extLst>
            </p:cNvPr>
            <p:cNvSpPr/>
            <p:nvPr/>
          </p:nvSpPr>
          <p:spPr>
            <a:xfrm>
              <a:off x="3945471" y="1695449"/>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Collaboration</a:t>
              </a:r>
              <a:endParaRPr lang="de-DE" sz="1200" b="1" dirty="0">
                <a:solidFill>
                  <a:schemeClr val="tx1"/>
                </a:solidFill>
                <a:cs typeface="Arial" panose="020B0604020202020204" pitchFamily="34" charset="0"/>
              </a:endParaRPr>
            </a:p>
          </p:txBody>
        </p:sp>
        <p:sp>
          <p:nvSpPr>
            <p:cNvPr id="53" name="Rechteck 52">
              <a:extLst>
                <a:ext uri="{FF2B5EF4-FFF2-40B4-BE49-F238E27FC236}">
                  <a16:creationId xmlns:a16="http://schemas.microsoft.com/office/drawing/2014/main" id="{1FBCC10E-76BC-B218-7E47-7FB7D15BA108}"/>
                </a:ext>
              </a:extLst>
            </p:cNvPr>
            <p:cNvSpPr/>
            <p:nvPr/>
          </p:nvSpPr>
          <p:spPr>
            <a:xfrm>
              <a:off x="1512127" y="4807294"/>
              <a:ext cx="1222735"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Avoidance</a:t>
              </a:r>
              <a:endParaRPr lang="de-DE" sz="1200" b="1" dirty="0">
                <a:solidFill>
                  <a:schemeClr val="tx1"/>
                </a:solidFill>
                <a:cs typeface="Arial" panose="020B0604020202020204" pitchFamily="34" charset="0"/>
              </a:endParaRPr>
            </a:p>
          </p:txBody>
        </p:sp>
        <p:sp>
          <p:nvSpPr>
            <p:cNvPr id="54" name="Rechteck 53">
              <a:extLst>
                <a:ext uri="{FF2B5EF4-FFF2-40B4-BE49-F238E27FC236}">
                  <a16:creationId xmlns:a16="http://schemas.microsoft.com/office/drawing/2014/main" id="{F1369BEA-209B-4732-D410-BC85FC185D47}"/>
                </a:ext>
              </a:extLst>
            </p:cNvPr>
            <p:cNvSpPr/>
            <p:nvPr/>
          </p:nvSpPr>
          <p:spPr>
            <a:xfrm>
              <a:off x="3945471" y="4807294"/>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Accomodation</a:t>
              </a:r>
              <a:endParaRPr lang="de-DE" sz="1200" b="1" dirty="0">
                <a:solidFill>
                  <a:schemeClr val="tx1"/>
                </a:solidFill>
                <a:cs typeface="Arial" panose="020B0604020202020204" pitchFamily="34" charset="0"/>
              </a:endParaRPr>
            </a:p>
          </p:txBody>
        </p:sp>
        <p:sp>
          <p:nvSpPr>
            <p:cNvPr id="55" name="Rechteck 54">
              <a:extLst>
                <a:ext uri="{FF2B5EF4-FFF2-40B4-BE49-F238E27FC236}">
                  <a16:creationId xmlns:a16="http://schemas.microsoft.com/office/drawing/2014/main" id="{7E2C7312-C956-6EA8-776E-01F3C4CC2E5B}"/>
                </a:ext>
              </a:extLst>
            </p:cNvPr>
            <p:cNvSpPr/>
            <p:nvPr/>
          </p:nvSpPr>
          <p:spPr>
            <a:xfrm>
              <a:off x="2734862" y="3237875"/>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Compromise</a:t>
              </a:r>
              <a:endParaRPr lang="de-DE" sz="1200" b="1" dirty="0">
                <a:solidFill>
                  <a:schemeClr val="tx1"/>
                </a:solidFill>
                <a:cs typeface="Arial" panose="020B0604020202020204" pitchFamily="34" charset="0"/>
              </a:endParaRPr>
            </a:p>
          </p:txBody>
        </p:sp>
        <p:sp>
          <p:nvSpPr>
            <p:cNvPr id="57" name="Rechteck 56">
              <a:extLst>
                <a:ext uri="{FF2B5EF4-FFF2-40B4-BE49-F238E27FC236}">
                  <a16:creationId xmlns:a16="http://schemas.microsoft.com/office/drawing/2014/main" id="{21CE2A3B-681C-4CE3-5440-450B6C874BA6}"/>
                </a:ext>
              </a:extLst>
            </p:cNvPr>
            <p:cNvSpPr/>
            <p:nvPr/>
          </p:nvSpPr>
          <p:spPr>
            <a:xfrm>
              <a:off x="2654317" y="5462506"/>
              <a:ext cx="1479510"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rgbClr val="6C6C6C"/>
                  </a:solidFill>
                  <a:cs typeface="Arial" panose="020B0604020202020204" pitchFamily="34" charset="0"/>
                </a:rPr>
                <a:t>Transparancy</a:t>
              </a:r>
              <a:endParaRPr lang="de-DE" sz="1200" b="1" dirty="0">
                <a:solidFill>
                  <a:srgbClr val="6C6C6C"/>
                </a:solidFill>
                <a:cs typeface="Arial" panose="020B0604020202020204" pitchFamily="34" charset="0"/>
              </a:endParaRPr>
            </a:p>
          </p:txBody>
        </p:sp>
        <p:sp>
          <p:nvSpPr>
            <p:cNvPr id="58" name="Rechteck 57">
              <a:extLst>
                <a:ext uri="{FF2B5EF4-FFF2-40B4-BE49-F238E27FC236}">
                  <a16:creationId xmlns:a16="http://schemas.microsoft.com/office/drawing/2014/main" id="{5CBA8309-5C3E-2E6D-05CF-3A9188C5BEB9}"/>
                </a:ext>
              </a:extLst>
            </p:cNvPr>
            <p:cNvSpPr/>
            <p:nvPr/>
          </p:nvSpPr>
          <p:spPr>
            <a:xfrm>
              <a:off x="1552575" y="5218428"/>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Low</a:t>
              </a:r>
            </a:p>
          </p:txBody>
        </p:sp>
        <p:sp>
          <p:nvSpPr>
            <p:cNvPr id="59" name="Rechteck 58">
              <a:extLst>
                <a:ext uri="{FF2B5EF4-FFF2-40B4-BE49-F238E27FC236}">
                  <a16:creationId xmlns:a16="http://schemas.microsoft.com/office/drawing/2014/main" id="{91713A15-130F-25FD-CDA7-99C851C19B48}"/>
                </a:ext>
              </a:extLst>
            </p:cNvPr>
            <p:cNvSpPr/>
            <p:nvPr/>
          </p:nvSpPr>
          <p:spPr>
            <a:xfrm>
              <a:off x="4441764" y="5295449"/>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High</a:t>
              </a:r>
            </a:p>
          </p:txBody>
        </p:sp>
      </p:grpSp>
      <p:sp>
        <p:nvSpPr>
          <p:cNvPr id="4" name="Rechteck 3">
            <a:extLst>
              <a:ext uri="{FF2B5EF4-FFF2-40B4-BE49-F238E27FC236}">
                <a16:creationId xmlns:a16="http://schemas.microsoft.com/office/drawing/2014/main" id="{DDDCF5BE-61D8-EB03-69D6-DECEF96CB1D5}"/>
              </a:ext>
            </a:extLst>
          </p:cNvPr>
          <p:cNvSpPr/>
          <p:nvPr/>
        </p:nvSpPr>
        <p:spPr>
          <a:xfrm>
            <a:off x="5740294" y="3311659"/>
            <a:ext cx="1083188" cy="43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rgbClr val="6C6C6C"/>
                </a:solidFill>
                <a:cs typeface="Arial" panose="020B0604020202020204" pitchFamily="34" charset="0"/>
              </a:rPr>
              <a:t>Receptivity</a:t>
            </a:r>
            <a:endParaRPr lang="de-DE" sz="1200" b="1" dirty="0">
              <a:solidFill>
                <a:srgbClr val="6C6C6C"/>
              </a:solidFill>
              <a:cs typeface="Arial" panose="020B0604020202020204" pitchFamily="34" charset="0"/>
            </a:endParaRPr>
          </a:p>
        </p:txBody>
      </p:sp>
      <p:sp>
        <p:nvSpPr>
          <p:cNvPr id="5" name="Rechteck 4">
            <a:extLst>
              <a:ext uri="{FF2B5EF4-FFF2-40B4-BE49-F238E27FC236}">
                <a16:creationId xmlns:a16="http://schemas.microsoft.com/office/drawing/2014/main" id="{A8DA4DE9-2060-CC25-1E7C-BAE6179EB57D}"/>
              </a:ext>
            </a:extLst>
          </p:cNvPr>
          <p:cNvSpPr/>
          <p:nvPr/>
        </p:nvSpPr>
        <p:spPr>
          <a:xfrm>
            <a:off x="6227876" y="4708972"/>
            <a:ext cx="611432" cy="43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Low</a:t>
            </a:r>
          </a:p>
        </p:txBody>
      </p:sp>
      <p:sp>
        <p:nvSpPr>
          <p:cNvPr id="7" name="Rechteck 6">
            <a:extLst>
              <a:ext uri="{FF2B5EF4-FFF2-40B4-BE49-F238E27FC236}">
                <a16:creationId xmlns:a16="http://schemas.microsoft.com/office/drawing/2014/main" id="{2A460F03-7515-214E-FFF8-540ACCF3378D}"/>
              </a:ext>
            </a:extLst>
          </p:cNvPr>
          <p:cNvSpPr/>
          <p:nvPr/>
        </p:nvSpPr>
        <p:spPr>
          <a:xfrm>
            <a:off x="6225579" y="1928911"/>
            <a:ext cx="611432" cy="43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High</a:t>
            </a:r>
          </a:p>
        </p:txBody>
      </p:sp>
    </p:spTree>
    <p:extLst>
      <p:ext uri="{BB962C8B-B14F-4D97-AF65-F5344CB8AC3E}">
        <p14:creationId xmlns:p14="http://schemas.microsoft.com/office/powerpoint/2010/main" val="1154110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200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2000"/>
                                  </p:stCondLst>
                                  <p:childTnLst>
                                    <p:set>
                                      <p:cBhvr>
                                        <p:cTn id="8" dur="1" fill="hold">
                                          <p:stCondLst>
                                            <p:cond delay="0"/>
                                          </p:stCondLst>
                                        </p:cTn>
                                        <p:tgtEl>
                                          <p:spTgt spid="5"/>
                                        </p:tgtEl>
                                        <p:attrNameLst>
                                          <p:attrName>style.visibility</p:attrName>
                                        </p:attrNameLst>
                                      </p:cBhvr>
                                      <p:to>
                                        <p:strVal val="hidden"/>
                                      </p:to>
                                    </p:set>
                                  </p:childTnLst>
                                </p:cTn>
                              </p:par>
                              <p:par>
                                <p:cTn id="9" presetID="1" presetClass="exit" presetSubtype="0" fill="hold" grpId="0" nodeType="withEffect">
                                  <p:stCondLst>
                                    <p:cond delay="200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5D474283-2EF9-75D9-D8E9-E5DD4DB6C753}"/>
              </a:ext>
            </a:extLst>
          </p:cNvPr>
          <p:cNvSpPr>
            <a:spLocks noGrp="1"/>
          </p:cNvSpPr>
          <p:nvPr>
            <p:ph type="ftr" sz="quarter" idx="3"/>
          </p:nvPr>
        </p:nvSpPr>
        <p:spPr/>
        <p:txBody>
          <a:bodyPr/>
          <a:lstStyle/>
          <a:p>
            <a:r>
              <a:rPr lang="de-DE" dirty="0"/>
              <a:t>Artikel 2: Strategische Allianzen</a:t>
            </a:r>
          </a:p>
        </p:txBody>
      </p:sp>
      <p:sp>
        <p:nvSpPr>
          <p:cNvPr id="3" name="Textplatzhalter 2">
            <a:extLst>
              <a:ext uri="{FF2B5EF4-FFF2-40B4-BE49-F238E27FC236}">
                <a16:creationId xmlns:a16="http://schemas.microsoft.com/office/drawing/2014/main" id="{C70634E6-71B4-66C7-7BA4-4D9FFE4CE07D}"/>
              </a:ext>
            </a:extLst>
          </p:cNvPr>
          <p:cNvSpPr>
            <a:spLocks noGrp="1"/>
          </p:cNvSpPr>
          <p:nvPr>
            <p:ph type="body" sz="quarter" idx="10"/>
          </p:nvPr>
        </p:nvSpPr>
        <p:spPr/>
        <p:txBody>
          <a:bodyPr/>
          <a:lstStyle/>
          <a:p>
            <a:r>
              <a:rPr lang="de-DE" dirty="0"/>
              <a:t>Kooperatives und Kompetitives Verhalten in Strategischen Allianzen</a:t>
            </a:r>
          </a:p>
          <a:p>
            <a:r>
              <a:rPr lang="de-DE" dirty="0">
                <a:solidFill>
                  <a:schemeClr val="accent4"/>
                </a:solidFill>
              </a:rPr>
              <a:t>Keine Board </a:t>
            </a:r>
            <a:r>
              <a:rPr lang="de-DE" dirty="0" err="1">
                <a:solidFill>
                  <a:schemeClr val="accent4"/>
                </a:solidFill>
              </a:rPr>
              <a:t>Interlocks</a:t>
            </a:r>
            <a:endParaRPr lang="de-DE" dirty="0">
              <a:solidFill>
                <a:schemeClr val="accent4"/>
              </a:solidFill>
            </a:endParaRPr>
          </a:p>
        </p:txBody>
      </p:sp>
      <p:grpSp>
        <p:nvGrpSpPr>
          <p:cNvPr id="28" name="Gruppieren 27">
            <a:extLst>
              <a:ext uri="{FF2B5EF4-FFF2-40B4-BE49-F238E27FC236}">
                <a16:creationId xmlns:a16="http://schemas.microsoft.com/office/drawing/2014/main" id="{C7B48EE0-AF3A-1B8F-D14D-D76925E49C41}"/>
              </a:ext>
            </a:extLst>
          </p:cNvPr>
          <p:cNvGrpSpPr/>
          <p:nvPr/>
        </p:nvGrpSpPr>
        <p:grpSpPr>
          <a:xfrm>
            <a:off x="587852" y="1932705"/>
            <a:ext cx="4563007" cy="3789145"/>
            <a:chOff x="274121" y="1673361"/>
            <a:chExt cx="5150859" cy="4277300"/>
          </a:xfrm>
        </p:grpSpPr>
        <p:cxnSp>
          <p:nvCxnSpPr>
            <p:cNvPr id="6" name="Gerade Verbindung mit Pfeil 5">
              <a:extLst>
                <a:ext uri="{FF2B5EF4-FFF2-40B4-BE49-F238E27FC236}">
                  <a16:creationId xmlns:a16="http://schemas.microsoft.com/office/drawing/2014/main" id="{770AD231-E4DE-A639-B0ED-C10205D5D41B}"/>
                </a:ext>
              </a:extLst>
            </p:cNvPr>
            <p:cNvCxnSpPr>
              <a:cxnSpLocks/>
            </p:cNvCxnSpPr>
            <p:nvPr/>
          </p:nvCxnSpPr>
          <p:spPr>
            <a:xfrm flipV="1">
              <a:off x="1552575" y="1695449"/>
              <a:ext cx="0" cy="3600000"/>
            </a:xfrm>
            <a:prstGeom prst="straightConnector1">
              <a:avLst/>
            </a:prstGeom>
            <a:ln>
              <a:solidFill>
                <a:srgbClr val="6C6C6C"/>
              </a:solidFill>
              <a:tailEnd type="triangle"/>
            </a:ln>
          </p:spPr>
          <p:style>
            <a:lnRef idx="1">
              <a:schemeClr val="accent1"/>
            </a:lnRef>
            <a:fillRef idx="0">
              <a:schemeClr val="accent1"/>
            </a:fillRef>
            <a:effectRef idx="0">
              <a:schemeClr val="accent1"/>
            </a:effectRef>
            <a:fontRef idx="minor">
              <a:schemeClr val="tx1"/>
            </a:fontRef>
          </p:style>
        </p:cxnSp>
        <p:cxnSp>
          <p:nvCxnSpPr>
            <p:cNvPr id="8" name="Gerade Verbindung mit Pfeil 7">
              <a:extLst>
                <a:ext uri="{FF2B5EF4-FFF2-40B4-BE49-F238E27FC236}">
                  <a16:creationId xmlns:a16="http://schemas.microsoft.com/office/drawing/2014/main" id="{41C700B7-8BE5-DABE-19B0-B06D256E8027}"/>
                </a:ext>
              </a:extLst>
            </p:cNvPr>
            <p:cNvCxnSpPr>
              <a:cxnSpLocks/>
            </p:cNvCxnSpPr>
            <p:nvPr/>
          </p:nvCxnSpPr>
          <p:spPr>
            <a:xfrm>
              <a:off x="1552575" y="5295449"/>
              <a:ext cx="3600000" cy="0"/>
            </a:xfrm>
            <a:prstGeom prst="straightConnector1">
              <a:avLst/>
            </a:prstGeom>
            <a:ln>
              <a:solidFill>
                <a:srgbClr val="6C6C6C"/>
              </a:solidFill>
              <a:tailEnd type="triangle"/>
            </a:ln>
          </p:spPr>
          <p:style>
            <a:lnRef idx="1">
              <a:schemeClr val="accent1"/>
            </a:lnRef>
            <a:fillRef idx="0">
              <a:schemeClr val="accent1"/>
            </a:fillRef>
            <a:effectRef idx="0">
              <a:schemeClr val="accent1"/>
            </a:effectRef>
            <a:fontRef idx="minor">
              <a:schemeClr val="tx1"/>
            </a:fontRef>
          </p:style>
        </p:cxnSp>
        <p:sp>
          <p:nvSpPr>
            <p:cNvPr id="14" name="Pfeil: in vier Richtungen 13">
              <a:extLst>
                <a:ext uri="{FF2B5EF4-FFF2-40B4-BE49-F238E27FC236}">
                  <a16:creationId xmlns:a16="http://schemas.microsoft.com/office/drawing/2014/main" id="{6ECBB557-4BED-C24A-15B4-C0D5213EC5DD}"/>
                </a:ext>
              </a:extLst>
            </p:cNvPr>
            <p:cNvSpPr/>
            <p:nvPr/>
          </p:nvSpPr>
          <p:spPr>
            <a:xfrm rot="2700000">
              <a:off x="1555865" y="1905107"/>
              <a:ext cx="3676417" cy="3418925"/>
            </a:xfrm>
            <a:prstGeom prst="quadArrow">
              <a:avLst>
                <a:gd name="adj1" fmla="val 11387"/>
                <a:gd name="adj2" fmla="val 13769"/>
                <a:gd name="adj3" fmla="val 12181"/>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15" name="Rechteck 14">
              <a:extLst>
                <a:ext uri="{FF2B5EF4-FFF2-40B4-BE49-F238E27FC236}">
                  <a16:creationId xmlns:a16="http://schemas.microsoft.com/office/drawing/2014/main" id="{4CF29541-3181-24F2-D4E8-59E683E0C752}"/>
                </a:ext>
              </a:extLst>
            </p:cNvPr>
            <p:cNvSpPr/>
            <p:nvPr/>
          </p:nvSpPr>
          <p:spPr>
            <a:xfrm>
              <a:off x="1512127" y="1695449"/>
              <a:ext cx="1222735"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tx1"/>
                  </a:solidFill>
                  <a:cs typeface="Arial" panose="020B0604020202020204" pitchFamily="34" charset="0"/>
                </a:rPr>
                <a:t>Competition</a:t>
              </a:r>
            </a:p>
          </p:txBody>
        </p:sp>
        <p:sp>
          <p:nvSpPr>
            <p:cNvPr id="16" name="Rechteck 15">
              <a:extLst>
                <a:ext uri="{FF2B5EF4-FFF2-40B4-BE49-F238E27FC236}">
                  <a16:creationId xmlns:a16="http://schemas.microsoft.com/office/drawing/2014/main" id="{C53894EB-BD0D-9A46-1943-7868DEA502D9}"/>
                </a:ext>
              </a:extLst>
            </p:cNvPr>
            <p:cNvSpPr/>
            <p:nvPr/>
          </p:nvSpPr>
          <p:spPr>
            <a:xfrm>
              <a:off x="3945471" y="1695449"/>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Collaboration</a:t>
              </a:r>
              <a:endParaRPr lang="de-DE" sz="1200" b="1" dirty="0">
                <a:solidFill>
                  <a:schemeClr val="tx1"/>
                </a:solidFill>
                <a:cs typeface="Arial" panose="020B0604020202020204" pitchFamily="34" charset="0"/>
              </a:endParaRPr>
            </a:p>
          </p:txBody>
        </p:sp>
        <p:sp>
          <p:nvSpPr>
            <p:cNvPr id="17" name="Rechteck 16">
              <a:extLst>
                <a:ext uri="{FF2B5EF4-FFF2-40B4-BE49-F238E27FC236}">
                  <a16:creationId xmlns:a16="http://schemas.microsoft.com/office/drawing/2014/main" id="{C0483EA8-9AEC-1BF8-45F6-0440E8669705}"/>
                </a:ext>
              </a:extLst>
            </p:cNvPr>
            <p:cNvSpPr/>
            <p:nvPr/>
          </p:nvSpPr>
          <p:spPr>
            <a:xfrm>
              <a:off x="1512127" y="4807294"/>
              <a:ext cx="1222735"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Avoidance</a:t>
              </a:r>
              <a:endParaRPr lang="de-DE" sz="1200" b="1" dirty="0">
                <a:solidFill>
                  <a:schemeClr val="tx1"/>
                </a:solidFill>
                <a:cs typeface="Arial" panose="020B0604020202020204" pitchFamily="34" charset="0"/>
              </a:endParaRPr>
            </a:p>
          </p:txBody>
        </p:sp>
        <p:sp>
          <p:nvSpPr>
            <p:cNvPr id="18" name="Rechteck 17">
              <a:extLst>
                <a:ext uri="{FF2B5EF4-FFF2-40B4-BE49-F238E27FC236}">
                  <a16:creationId xmlns:a16="http://schemas.microsoft.com/office/drawing/2014/main" id="{849184BB-F75C-30E3-6917-2A6123433452}"/>
                </a:ext>
              </a:extLst>
            </p:cNvPr>
            <p:cNvSpPr/>
            <p:nvPr/>
          </p:nvSpPr>
          <p:spPr>
            <a:xfrm>
              <a:off x="3945471" y="4807294"/>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Accomodation</a:t>
              </a:r>
              <a:endParaRPr lang="de-DE" sz="1200" b="1" dirty="0">
                <a:solidFill>
                  <a:schemeClr val="tx1"/>
                </a:solidFill>
                <a:cs typeface="Arial" panose="020B0604020202020204" pitchFamily="34" charset="0"/>
              </a:endParaRPr>
            </a:p>
          </p:txBody>
        </p:sp>
        <p:sp>
          <p:nvSpPr>
            <p:cNvPr id="20" name="Rechteck 19">
              <a:extLst>
                <a:ext uri="{FF2B5EF4-FFF2-40B4-BE49-F238E27FC236}">
                  <a16:creationId xmlns:a16="http://schemas.microsoft.com/office/drawing/2014/main" id="{065094CC-EFC5-4042-BD32-B914EC5DB077}"/>
                </a:ext>
              </a:extLst>
            </p:cNvPr>
            <p:cNvSpPr/>
            <p:nvPr/>
          </p:nvSpPr>
          <p:spPr>
            <a:xfrm>
              <a:off x="2734862" y="3237875"/>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Compromise</a:t>
              </a:r>
              <a:endParaRPr lang="de-DE" sz="1200" b="1" dirty="0">
                <a:solidFill>
                  <a:schemeClr val="tx1"/>
                </a:solidFill>
                <a:cs typeface="Arial" panose="020B0604020202020204" pitchFamily="34" charset="0"/>
              </a:endParaRPr>
            </a:p>
          </p:txBody>
        </p:sp>
        <p:sp>
          <p:nvSpPr>
            <p:cNvPr id="22" name="Rechteck 21">
              <a:extLst>
                <a:ext uri="{FF2B5EF4-FFF2-40B4-BE49-F238E27FC236}">
                  <a16:creationId xmlns:a16="http://schemas.microsoft.com/office/drawing/2014/main" id="{DEA71866-3AAA-7BA0-7194-A233569D2BC5}"/>
                </a:ext>
              </a:extLst>
            </p:cNvPr>
            <p:cNvSpPr/>
            <p:nvPr/>
          </p:nvSpPr>
          <p:spPr>
            <a:xfrm>
              <a:off x="274121" y="3234248"/>
              <a:ext cx="1222735"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rgbClr val="6C6C6C"/>
                  </a:solidFill>
                  <a:cs typeface="Arial" panose="020B0604020202020204" pitchFamily="34" charset="0"/>
                </a:rPr>
                <a:t>Receptivity</a:t>
              </a:r>
              <a:endParaRPr lang="de-DE" sz="1200" b="1" dirty="0">
                <a:solidFill>
                  <a:srgbClr val="6C6C6C"/>
                </a:solidFill>
                <a:cs typeface="Arial" panose="020B0604020202020204" pitchFamily="34" charset="0"/>
              </a:endParaRPr>
            </a:p>
          </p:txBody>
        </p:sp>
        <p:sp>
          <p:nvSpPr>
            <p:cNvPr id="23" name="Rechteck 22">
              <a:extLst>
                <a:ext uri="{FF2B5EF4-FFF2-40B4-BE49-F238E27FC236}">
                  <a16:creationId xmlns:a16="http://schemas.microsoft.com/office/drawing/2014/main" id="{8C6FED38-3AC6-5442-F439-BBBB8E94518F}"/>
                </a:ext>
              </a:extLst>
            </p:cNvPr>
            <p:cNvSpPr/>
            <p:nvPr/>
          </p:nvSpPr>
          <p:spPr>
            <a:xfrm>
              <a:off x="2654317" y="5462506"/>
              <a:ext cx="1479510"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Transparency</a:t>
              </a:r>
            </a:p>
          </p:txBody>
        </p:sp>
        <p:sp>
          <p:nvSpPr>
            <p:cNvPr id="24" name="Rechteck 23">
              <a:extLst>
                <a:ext uri="{FF2B5EF4-FFF2-40B4-BE49-F238E27FC236}">
                  <a16:creationId xmlns:a16="http://schemas.microsoft.com/office/drawing/2014/main" id="{C77D1A4F-5ECC-8D41-981C-B0DEE6CDAE09}"/>
                </a:ext>
              </a:extLst>
            </p:cNvPr>
            <p:cNvSpPr/>
            <p:nvPr/>
          </p:nvSpPr>
          <p:spPr>
            <a:xfrm>
              <a:off x="1552575" y="5218428"/>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Low</a:t>
              </a:r>
            </a:p>
          </p:txBody>
        </p:sp>
        <p:sp>
          <p:nvSpPr>
            <p:cNvPr id="25" name="Rechteck 24">
              <a:extLst>
                <a:ext uri="{FF2B5EF4-FFF2-40B4-BE49-F238E27FC236}">
                  <a16:creationId xmlns:a16="http://schemas.microsoft.com/office/drawing/2014/main" id="{875D4E75-48A3-0A69-B288-98D4D9912C1D}"/>
                </a:ext>
              </a:extLst>
            </p:cNvPr>
            <p:cNvSpPr/>
            <p:nvPr/>
          </p:nvSpPr>
          <p:spPr>
            <a:xfrm>
              <a:off x="4441764" y="5295449"/>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High</a:t>
              </a:r>
            </a:p>
          </p:txBody>
        </p:sp>
        <p:sp>
          <p:nvSpPr>
            <p:cNvPr id="26" name="Rechteck 25">
              <a:extLst>
                <a:ext uri="{FF2B5EF4-FFF2-40B4-BE49-F238E27FC236}">
                  <a16:creationId xmlns:a16="http://schemas.microsoft.com/office/drawing/2014/main" id="{8645DFD8-E5A5-6E8F-3A70-ED05AA62BD88}"/>
                </a:ext>
              </a:extLst>
            </p:cNvPr>
            <p:cNvSpPr/>
            <p:nvPr/>
          </p:nvSpPr>
          <p:spPr>
            <a:xfrm>
              <a:off x="824518" y="4811577"/>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Low</a:t>
              </a:r>
            </a:p>
          </p:txBody>
        </p:sp>
        <p:sp>
          <p:nvSpPr>
            <p:cNvPr id="27" name="Rechteck 26">
              <a:extLst>
                <a:ext uri="{FF2B5EF4-FFF2-40B4-BE49-F238E27FC236}">
                  <a16:creationId xmlns:a16="http://schemas.microsoft.com/office/drawing/2014/main" id="{51CC2B57-6F28-B554-965E-8BAAE7F41960}"/>
                </a:ext>
              </a:extLst>
            </p:cNvPr>
            <p:cNvSpPr/>
            <p:nvPr/>
          </p:nvSpPr>
          <p:spPr>
            <a:xfrm>
              <a:off x="821925" y="1673361"/>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High</a:t>
              </a:r>
            </a:p>
          </p:txBody>
        </p:sp>
      </p:grpSp>
      <p:sp>
        <p:nvSpPr>
          <p:cNvPr id="44" name="Rechteck 43">
            <a:extLst>
              <a:ext uri="{FF2B5EF4-FFF2-40B4-BE49-F238E27FC236}">
                <a16:creationId xmlns:a16="http://schemas.microsoft.com/office/drawing/2014/main" id="{AE10FC88-2925-B958-127E-3A540FB46471}"/>
              </a:ext>
            </a:extLst>
          </p:cNvPr>
          <p:cNvSpPr/>
          <p:nvPr/>
        </p:nvSpPr>
        <p:spPr>
          <a:xfrm>
            <a:off x="8042275" y="5811459"/>
            <a:ext cx="3164485" cy="233363"/>
          </a:xfrm>
          <a:prstGeom prst="rect">
            <a:avLst/>
          </a:prstGeom>
          <a:noFill/>
          <a:ln w="38100" algn="ctr">
            <a:solidFill>
              <a:schemeClr val="bg1"/>
            </a:solidFill>
            <a:miter lim="800000"/>
            <a:headEnd/>
            <a:tailEnd/>
          </a:ln>
          <a:effectLst/>
        </p:spPr>
        <p:txBody>
          <a:bodyPr lIns="0" tIns="0" rIns="0" bIns="0" anchor="ctr"/>
          <a:lstStyle/>
          <a:p>
            <a:pPr algn="r" defTabSz="783285" eaLnBrk="0" hangingPunct="0">
              <a:lnSpc>
                <a:spcPct val="90000"/>
              </a:lnSpc>
            </a:pPr>
            <a:r>
              <a:rPr lang="en-US" sz="1000" dirty="0"/>
              <a:t>Quelle: Larsson et al. (1998)</a:t>
            </a:r>
            <a:endParaRPr lang="en-US" sz="1000" dirty="0">
              <a:solidFill>
                <a:schemeClr val="tx1"/>
              </a:solidFill>
            </a:endParaRPr>
          </a:p>
        </p:txBody>
      </p:sp>
      <p:sp>
        <p:nvSpPr>
          <p:cNvPr id="45" name="Rechteck 44">
            <a:extLst>
              <a:ext uri="{FF2B5EF4-FFF2-40B4-BE49-F238E27FC236}">
                <a16:creationId xmlns:a16="http://schemas.microsoft.com/office/drawing/2014/main" id="{8FD1AD35-A188-F27C-4339-5EE4A3C16738}"/>
              </a:ext>
            </a:extLst>
          </p:cNvPr>
          <p:cNvSpPr/>
          <p:nvPr/>
        </p:nvSpPr>
        <p:spPr>
          <a:xfrm>
            <a:off x="2226162" y="1171802"/>
            <a:ext cx="2340000" cy="664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err="1">
                <a:solidFill>
                  <a:schemeClr val="tx1"/>
                </a:solidFill>
                <a:cs typeface="Arial" panose="020B0604020202020204" pitchFamily="34" charset="0"/>
              </a:rPr>
              <a:t>Unternehmen</a:t>
            </a:r>
            <a:r>
              <a:rPr lang="en-AU" sz="1400" b="1" dirty="0">
                <a:solidFill>
                  <a:schemeClr val="tx1"/>
                </a:solidFill>
                <a:cs typeface="Arial" panose="020B0604020202020204" pitchFamily="34" charset="0"/>
              </a:rPr>
              <a:t> A</a:t>
            </a:r>
          </a:p>
        </p:txBody>
      </p:sp>
      <p:sp>
        <p:nvSpPr>
          <p:cNvPr id="46" name="Rechteck 45">
            <a:extLst>
              <a:ext uri="{FF2B5EF4-FFF2-40B4-BE49-F238E27FC236}">
                <a16:creationId xmlns:a16="http://schemas.microsoft.com/office/drawing/2014/main" id="{797FAA88-E75F-02D3-6B02-A1BC112D18E5}"/>
              </a:ext>
            </a:extLst>
          </p:cNvPr>
          <p:cNvSpPr/>
          <p:nvPr/>
        </p:nvSpPr>
        <p:spPr>
          <a:xfrm>
            <a:off x="7440753" y="1171802"/>
            <a:ext cx="2340000" cy="664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err="1">
                <a:solidFill>
                  <a:schemeClr val="tx1"/>
                </a:solidFill>
                <a:cs typeface="Arial" panose="020B0604020202020204" pitchFamily="34" charset="0"/>
              </a:rPr>
              <a:t>Unternehmen</a:t>
            </a:r>
            <a:r>
              <a:rPr lang="en-AU" sz="1400" b="1" dirty="0">
                <a:solidFill>
                  <a:schemeClr val="tx1"/>
                </a:solidFill>
                <a:cs typeface="Arial" panose="020B0604020202020204" pitchFamily="34" charset="0"/>
              </a:rPr>
              <a:t> B</a:t>
            </a:r>
          </a:p>
        </p:txBody>
      </p:sp>
      <p:grpSp>
        <p:nvGrpSpPr>
          <p:cNvPr id="47" name="Gruppieren 46">
            <a:extLst>
              <a:ext uri="{FF2B5EF4-FFF2-40B4-BE49-F238E27FC236}">
                <a16:creationId xmlns:a16="http://schemas.microsoft.com/office/drawing/2014/main" id="{5A97194C-B69D-FE92-F4B3-18B60706A1BB}"/>
              </a:ext>
            </a:extLst>
          </p:cNvPr>
          <p:cNvGrpSpPr/>
          <p:nvPr/>
        </p:nvGrpSpPr>
        <p:grpSpPr>
          <a:xfrm>
            <a:off x="6980350" y="1952272"/>
            <a:ext cx="3466291" cy="3769578"/>
            <a:chOff x="1512127" y="1695449"/>
            <a:chExt cx="3912853" cy="4255212"/>
          </a:xfrm>
        </p:grpSpPr>
        <p:cxnSp>
          <p:nvCxnSpPr>
            <p:cNvPr id="48" name="Gerade Verbindung mit Pfeil 47">
              <a:extLst>
                <a:ext uri="{FF2B5EF4-FFF2-40B4-BE49-F238E27FC236}">
                  <a16:creationId xmlns:a16="http://schemas.microsoft.com/office/drawing/2014/main" id="{9EC7C0DD-0484-F046-E6D5-1D255359E1EF}"/>
                </a:ext>
              </a:extLst>
            </p:cNvPr>
            <p:cNvCxnSpPr>
              <a:cxnSpLocks/>
            </p:cNvCxnSpPr>
            <p:nvPr/>
          </p:nvCxnSpPr>
          <p:spPr>
            <a:xfrm flipV="1">
              <a:off x="1552575" y="1695449"/>
              <a:ext cx="0" cy="3600000"/>
            </a:xfrm>
            <a:prstGeom prst="straightConnector1">
              <a:avLst/>
            </a:prstGeom>
            <a:ln>
              <a:solidFill>
                <a:srgbClr val="6C6C6C"/>
              </a:solidFill>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48">
              <a:extLst>
                <a:ext uri="{FF2B5EF4-FFF2-40B4-BE49-F238E27FC236}">
                  <a16:creationId xmlns:a16="http://schemas.microsoft.com/office/drawing/2014/main" id="{AC95A202-0E06-896E-418A-63772EBE7B46}"/>
                </a:ext>
              </a:extLst>
            </p:cNvPr>
            <p:cNvCxnSpPr>
              <a:cxnSpLocks/>
            </p:cNvCxnSpPr>
            <p:nvPr/>
          </p:nvCxnSpPr>
          <p:spPr>
            <a:xfrm>
              <a:off x="1552575" y="5295449"/>
              <a:ext cx="3600000" cy="0"/>
            </a:xfrm>
            <a:prstGeom prst="straightConnector1">
              <a:avLst/>
            </a:prstGeom>
            <a:ln>
              <a:solidFill>
                <a:srgbClr val="6C6C6C"/>
              </a:solidFill>
              <a:tailEnd type="triangle"/>
            </a:ln>
          </p:spPr>
          <p:style>
            <a:lnRef idx="1">
              <a:schemeClr val="accent1"/>
            </a:lnRef>
            <a:fillRef idx="0">
              <a:schemeClr val="accent1"/>
            </a:fillRef>
            <a:effectRef idx="0">
              <a:schemeClr val="accent1"/>
            </a:effectRef>
            <a:fontRef idx="minor">
              <a:schemeClr val="tx1"/>
            </a:fontRef>
          </p:style>
        </p:cxnSp>
        <p:sp>
          <p:nvSpPr>
            <p:cNvPr id="50" name="Pfeil: in vier Richtungen 49">
              <a:extLst>
                <a:ext uri="{FF2B5EF4-FFF2-40B4-BE49-F238E27FC236}">
                  <a16:creationId xmlns:a16="http://schemas.microsoft.com/office/drawing/2014/main" id="{79F2CF19-8BE5-9704-E423-C00F5668E483}"/>
                </a:ext>
              </a:extLst>
            </p:cNvPr>
            <p:cNvSpPr/>
            <p:nvPr/>
          </p:nvSpPr>
          <p:spPr>
            <a:xfrm rot="2700000">
              <a:off x="1555865" y="1905107"/>
              <a:ext cx="3676417" cy="3418925"/>
            </a:xfrm>
            <a:prstGeom prst="quadArrow">
              <a:avLst>
                <a:gd name="adj1" fmla="val 11387"/>
                <a:gd name="adj2" fmla="val 13769"/>
                <a:gd name="adj3" fmla="val 12181"/>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51" name="Rechteck 50">
              <a:extLst>
                <a:ext uri="{FF2B5EF4-FFF2-40B4-BE49-F238E27FC236}">
                  <a16:creationId xmlns:a16="http://schemas.microsoft.com/office/drawing/2014/main" id="{7E062E84-5521-7DC9-3AEB-6EC9C6305AF1}"/>
                </a:ext>
              </a:extLst>
            </p:cNvPr>
            <p:cNvSpPr/>
            <p:nvPr/>
          </p:nvSpPr>
          <p:spPr>
            <a:xfrm>
              <a:off x="1512127" y="1695449"/>
              <a:ext cx="1222735"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tx1"/>
                  </a:solidFill>
                  <a:cs typeface="Arial" panose="020B0604020202020204" pitchFamily="34" charset="0"/>
                </a:rPr>
                <a:t>Competition</a:t>
              </a:r>
            </a:p>
          </p:txBody>
        </p:sp>
        <p:sp>
          <p:nvSpPr>
            <p:cNvPr id="52" name="Rechteck 51">
              <a:extLst>
                <a:ext uri="{FF2B5EF4-FFF2-40B4-BE49-F238E27FC236}">
                  <a16:creationId xmlns:a16="http://schemas.microsoft.com/office/drawing/2014/main" id="{A1F457A6-5515-F3AD-606B-1AF7993DD4E5}"/>
                </a:ext>
              </a:extLst>
            </p:cNvPr>
            <p:cNvSpPr/>
            <p:nvPr/>
          </p:nvSpPr>
          <p:spPr>
            <a:xfrm>
              <a:off x="3945471" y="1695449"/>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Collaboration</a:t>
              </a:r>
              <a:endParaRPr lang="de-DE" sz="1200" b="1" dirty="0">
                <a:solidFill>
                  <a:schemeClr val="tx1"/>
                </a:solidFill>
                <a:cs typeface="Arial" panose="020B0604020202020204" pitchFamily="34" charset="0"/>
              </a:endParaRPr>
            </a:p>
          </p:txBody>
        </p:sp>
        <p:sp>
          <p:nvSpPr>
            <p:cNvPr id="53" name="Rechteck 52">
              <a:extLst>
                <a:ext uri="{FF2B5EF4-FFF2-40B4-BE49-F238E27FC236}">
                  <a16:creationId xmlns:a16="http://schemas.microsoft.com/office/drawing/2014/main" id="{1FBCC10E-76BC-B218-7E47-7FB7D15BA108}"/>
                </a:ext>
              </a:extLst>
            </p:cNvPr>
            <p:cNvSpPr/>
            <p:nvPr/>
          </p:nvSpPr>
          <p:spPr>
            <a:xfrm>
              <a:off x="1512127" y="4807294"/>
              <a:ext cx="1222735"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Avoidance</a:t>
              </a:r>
              <a:endParaRPr lang="de-DE" sz="1200" b="1" dirty="0">
                <a:solidFill>
                  <a:schemeClr val="tx1"/>
                </a:solidFill>
                <a:cs typeface="Arial" panose="020B0604020202020204" pitchFamily="34" charset="0"/>
              </a:endParaRPr>
            </a:p>
          </p:txBody>
        </p:sp>
        <p:sp>
          <p:nvSpPr>
            <p:cNvPr id="54" name="Rechteck 53">
              <a:extLst>
                <a:ext uri="{FF2B5EF4-FFF2-40B4-BE49-F238E27FC236}">
                  <a16:creationId xmlns:a16="http://schemas.microsoft.com/office/drawing/2014/main" id="{F1369BEA-209B-4732-D410-BC85FC185D47}"/>
                </a:ext>
              </a:extLst>
            </p:cNvPr>
            <p:cNvSpPr/>
            <p:nvPr/>
          </p:nvSpPr>
          <p:spPr>
            <a:xfrm>
              <a:off x="3945471" y="4807294"/>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Accomodation</a:t>
              </a:r>
              <a:endParaRPr lang="de-DE" sz="1200" b="1" dirty="0">
                <a:solidFill>
                  <a:schemeClr val="tx1"/>
                </a:solidFill>
                <a:cs typeface="Arial" panose="020B0604020202020204" pitchFamily="34" charset="0"/>
              </a:endParaRPr>
            </a:p>
          </p:txBody>
        </p:sp>
        <p:sp>
          <p:nvSpPr>
            <p:cNvPr id="55" name="Rechteck 54">
              <a:extLst>
                <a:ext uri="{FF2B5EF4-FFF2-40B4-BE49-F238E27FC236}">
                  <a16:creationId xmlns:a16="http://schemas.microsoft.com/office/drawing/2014/main" id="{7E2C7312-C956-6EA8-776E-01F3C4CC2E5B}"/>
                </a:ext>
              </a:extLst>
            </p:cNvPr>
            <p:cNvSpPr/>
            <p:nvPr/>
          </p:nvSpPr>
          <p:spPr>
            <a:xfrm>
              <a:off x="2734862" y="3237875"/>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Compromise</a:t>
              </a:r>
              <a:endParaRPr lang="de-DE" sz="1200" b="1" dirty="0">
                <a:solidFill>
                  <a:schemeClr val="tx1"/>
                </a:solidFill>
                <a:cs typeface="Arial" panose="020B0604020202020204" pitchFamily="34" charset="0"/>
              </a:endParaRPr>
            </a:p>
          </p:txBody>
        </p:sp>
        <p:sp>
          <p:nvSpPr>
            <p:cNvPr id="57" name="Rechteck 56">
              <a:extLst>
                <a:ext uri="{FF2B5EF4-FFF2-40B4-BE49-F238E27FC236}">
                  <a16:creationId xmlns:a16="http://schemas.microsoft.com/office/drawing/2014/main" id="{21CE2A3B-681C-4CE3-5440-450B6C874BA6}"/>
                </a:ext>
              </a:extLst>
            </p:cNvPr>
            <p:cNvSpPr/>
            <p:nvPr/>
          </p:nvSpPr>
          <p:spPr>
            <a:xfrm>
              <a:off x="2654317" y="5462506"/>
              <a:ext cx="1479510"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Transparency</a:t>
              </a:r>
            </a:p>
          </p:txBody>
        </p:sp>
        <p:sp>
          <p:nvSpPr>
            <p:cNvPr id="58" name="Rechteck 57">
              <a:extLst>
                <a:ext uri="{FF2B5EF4-FFF2-40B4-BE49-F238E27FC236}">
                  <a16:creationId xmlns:a16="http://schemas.microsoft.com/office/drawing/2014/main" id="{5CBA8309-5C3E-2E6D-05CF-3A9188C5BEB9}"/>
                </a:ext>
              </a:extLst>
            </p:cNvPr>
            <p:cNvSpPr/>
            <p:nvPr/>
          </p:nvSpPr>
          <p:spPr>
            <a:xfrm>
              <a:off x="1552575" y="5218428"/>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Low</a:t>
              </a:r>
            </a:p>
          </p:txBody>
        </p:sp>
        <p:sp>
          <p:nvSpPr>
            <p:cNvPr id="59" name="Rechteck 58">
              <a:extLst>
                <a:ext uri="{FF2B5EF4-FFF2-40B4-BE49-F238E27FC236}">
                  <a16:creationId xmlns:a16="http://schemas.microsoft.com/office/drawing/2014/main" id="{91713A15-130F-25FD-CDA7-99C851C19B48}"/>
                </a:ext>
              </a:extLst>
            </p:cNvPr>
            <p:cNvSpPr/>
            <p:nvPr/>
          </p:nvSpPr>
          <p:spPr>
            <a:xfrm>
              <a:off x="4441764" y="5295449"/>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High</a:t>
              </a:r>
            </a:p>
          </p:txBody>
        </p:sp>
      </p:grpSp>
      <p:sp>
        <p:nvSpPr>
          <p:cNvPr id="4" name="Ellipse 3">
            <a:extLst>
              <a:ext uri="{FF2B5EF4-FFF2-40B4-BE49-F238E27FC236}">
                <a16:creationId xmlns:a16="http://schemas.microsoft.com/office/drawing/2014/main" id="{537EC8B9-8B92-8414-B3EE-90E3EBE1B2AD}"/>
              </a:ext>
            </a:extLst>
          </p:cNvPr>
          <p:cNvSpPr/>
          <p:nvPr/>
        </p:nvSpPr>
        <p:spPr>
          <a:xfrm>
            <a:off x="3090497" y="3344124"/>
            <a:ext cx="544485" cy="54448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5" name="Gerader Verbinder 4">
            <a:extLst>
              <a:ext uri="{FF2B5EF4-FFF2-40B4-BE49-F238E27FC236}">
                <a16:creationId xmlns:a16="http://schemas.microsoft.com/office/drawing/2014/main" id="{16C9D54F-DF8A-0E8F-6E39-1884B58AEAE0}"/>
              </a:ext>
            </a:extLst>
          </p:cNvPr>
          <p:cNvCxnSpPr>
            <a:cxnSpLocks/>
          </p:cNvCxnSpPr>
          <p:nvPr/>
        </p:nvCxnSpPr>
        <p:spPr>
          <a:xfrm flipH="1">
            <a:off x="3343788" y="3788916"/>
            <a:ext cx="0" cy="135629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A7E57778-77A0-5D4E-2758-C208578C50BE}"/>
              </a:ext>
            </a:extLst>
          </p:cNvPr>
          <p:cNvCxnSpPr>
            <a:cxnSpLocks/>
          </p:cNvCxnSpPr>
          <p:nvPr/>
        </p:nvCxnSpPr>
        <p:spPr>
          <a:xfrm flipV="1">
            <a:off x="1756232" y="3616367"/>
            <a:ext cx="1339617" cy="313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10" name="Ellipse 9">
            <a:extLst>
              <a:ext uri="{FF2B5EF4-FFF2-40B4-BE49-F238E27FC236}">
                <a16:creationId xmlns:a16="http://schemas.microsoft.com/office/drawing/2014/main" id="{F5DAE760-AB99-4C61-5AB4-C17688D1D830}"/>
              </a:ext>
            </a:extLst>
          </p:cNvPr>
          <p:cNvSpPr/>
          <p:nvPr/>
        </p:nvSpPr>
        <p:spPr>
          <a:xfrm>
            <a:off x="8377144" y="3315453"/>
            <a:ext cx="544485" cy="54448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1" name="Gerader Verbinder 10">
            <a:extLst>
              <a:ext uri="{FF2B5EF4-FFF2-40B4-BE49-F238E27FC236}">
                <a16:creationId xmlns:a16="http://schemas.microsoft.com/office/drawing/2014/main" id="{5D85ABF7-2269-3D86-77AD-EA08B8F65688}"/>
              </a:ext>
            </a:extLst>
          </p:cNvPr>
          <p:cNvCxnSpPr>
            <a:cxnSpLocks/>
          </p:cNvCxnSpPr>
          <p:nvPr/>
        </p:nvCxnSpPr>
        <p:spPr>
          <a:xfrm flipH="1">
            <a:off x="8630435" y="3760245"/>
            <a:ext cx="0" cy="135629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9644ACDF-1D6E-898B-766D-F825BB942A96}"/>
              </a:ext>
            </a:extLst>
          </p:cNvPr>
          <p:cNvCxnSpPr>
            <a:cxnSpLocks/>
          </p:cNvCxnSpPr>
          <p:nvPr/>
        </p:nvCxnSpPr>
        <p:spPr>
          <a:xfrm flipV="1">
            <a:off x="7042879" y="3587696"/>
            <a:ext cx="1339617" cy="313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1827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5D474283-2EF9-75D9-D8E9-E5DD4DB6C753}"/>
              </a:ext>
            </a:extLst>
          </p:cNvPr>
          <p:cNvSpPr>
            <a:spLocks noGrp="1"/>
          </p:cNvSpPr>
          <p:nvPr>
            <p:ph type="ftr" sz="quarter" idx="3"/>
          </p:nvPr>
        </p:nvSpPr>
        <p:spPr/>
        <p:txBody>
          <a:bodyPr/>
          <a:lstStyle/>
          <a:p>
            <a:r>
              <a:rPr lang="de-DE" dirty="0"/>
              <a:t>Artikel 2: Strategische Allianzen</a:t>
            </a:r>
          </a:p>
        </p:txBody>
      </p:sp>
      <p:sp>
        <p:nvSpPr>
          <p:cNvPr id="3" name="Textplatzhalter 2">
            <a:extLst>
              <a:ext uri="{FF2B5EF4-FFF2-40B4-BE49-F238E27FC236}">
                <a16:creationId xmlns:a16="http://schemas.microsoft.com/office/drawing/2014/main" id="{C70634E6-71B4-66C7-7BA4-4D9FFE4CE07D}"/>
              </a:ext>
            </a:extLst>
          </p:cNvPr>
          <p:cNvSpPr>
            <a:spLocks noGrp="1"/>
          </p:cNvSpPr>
          <p:nvPr>
            <p:ph type="body" sz="quarter" idx="10"/>
          </p:nvPr>
        </p:nvSpPr>
        <p:spPr/>
        <p:txBody>
          <a:bodyPr/>
          <a:lstStyle/>
          <a:p>
            <a:r>
              <a:rPr lang="de-DE" dirty="0"/>
              <a:t>Kooperatives und Kompetitives Verhalten in Strategischen Allianzen</a:t>
            </a:r>
          </a:p>
          <a:p>
            <a:r>
              <a:rPr lang="de-DE" dirty="0">
                <a:solidFill>
                  <a:schemeClr val="accent5"/>
                </a:solidFill>
              </a:rPr>
              <a:t>Board </a:t>
            </a:r>
            <a:r>
              <a:rPr lang="de-DE" dirty="0" err="1">
                <a:solidFill>
                  <a:schemeClr val="accent5"/>
                </a:solidFill>
              </a:rPr>
              <a:t>Interlocks</a:t>
            </a:r>
            <a:endParaRPr lang="de-DE" dirty="0">
              <a:solidFill>
                <a:schemeClr val="accent5"/>
              </a:solidFill>
            </a:endParaRPr>
          </a:p>
        </p:txBody>
      </p:sp>
      <p:grpSp>
        <p:nvGrpSpPr>
          <p:cNvPr id="28" name="Gruppieren 27">
            <a:extLst>
              <a:ext uri="{FF2B5EF4-FFF2-40B4-BE49-F238E27FC236}">
                <a16:creationId xmlns:a16="http://schemas.microsoft.com/office/drawing/2014/main" id="{C7B48EE0-AF3A-1B8F-D14D-D76925E49C41}"/>
              </a:ext>
            </a:extLst>
          </p:cNvPr>
          <p:cNvGrpSpPr/>
          <p:nvPr/>
        </p:nvGrpSpPr>
        <p:grpSpPr>
          <a:xfrm>
            <a:off x="587852" y="1932705"/>
            <a:ext cx="4563007" cy="3789145"/>
            <a:chOff x="274121" y="1673361"/>
            <a:chExt cx="5150859" cy="4277300"/>
          </a:xfrm>
        </p:grpSpPr>
        <p:cxnSp>
          <p:nvCxnSpPr>
            <p:cNvPr id="6" name="Gerade Verbindung mit Pfeil 5">
              <a:extLst>
                <a:ext uri="{FF2B5EF4-FFF2-40B4-BE49-F238E27FC236}">
                  <a16:creationId xmlns:a16="http://schemas.microsoft.com/office/drawing/2014/main" id="{770AD231-E4DE-A639-B0ED-C10205D5D41B}"/>
                </a:ext>
              </a:extLst>
            </p:cNvPr>
            <p:cNvCxnSpPr>
              <a:cxnSpLocks/>
            </p:cNvCxnSpPr>
            <p:nvPr/>
          </p:nvCxnSpPr>
          <p:spPr>
            <a:xfrm flipV="1">
              <a:off x="1552575" y="1695449"/>
              <a:ext cx="0" cy="3600000"/>
            </a:xfrm>
            <a:prstGeom prst="straightConnector1">
              <a:avLst/>
            </a:prstGeom>
            <a:ln>
              <a:solidFill>
                <a:srgbClr val="6C6C6C"/>
              </a:solidFill>
              <a:tailEnd type="triangle"/>
            </a:ln>
          </p:spPr>
          <p:style>
            <a:lnRef idx="1">
              <a:schemeClr val="accent1"/>
            </a:lnRef>
            <a:fillRef idx="0">
              <a:schemeClr val="accent1"/>
            </a:fillRef>
            <a:effectRef idx="0">
              <a:schemeClr val="accent1"/>
            </a:effectRef>
            <a:fontRef idx="minor">
              <a:schemeClr val="tx1"/>
            </a:fontRef>
          </p:style>
        </p:cxnSp>
        <p:cxnSp>
          <p:nvCxnSpPr>
            <p:cNvPr id="8" name="Gerade Verbindung mit Pfeil 7">
              <a:extLst>
                <a:ext uri="{FF2B5EF4-FFF2-40B4-BE49-F238E27FC236}">
                  <a16:creationId xmlns:a16="http://schemas.microsoft.com/office/drawing/2014/main" id="{41C700B7-8BE5-DABE-19B0-B06D256E8027}"/>
                </a:ext>
              </a:extLst>
            </p:cNvPr>
            <p:cNvCxnSpPr>
              <a:cxnSpLocks/>
            </p:cNvCxnSpPr>
            <p:nvPr/>
          </p:nvCxnSpPr>
          <p:spPr>
            <a:xfrm>
              <a:off x="1552575" y="5295449"/>
              <a:ext cx="3600000" cy="0"/>
            </a:xfrm>
            <a:prstGeom prst="straightConnector1">
              <a:avLst/>
            </a:prstGeom>
            <a:ln>
              <a:solidFill>
                <a:srgbClr val="6C6C6C"/>
              </a:solidFill>
              <a:tailEnd type="triangle"/>
            </a:ln>
          </p:spPr>
          <p:style>
            <a:lnRef idx="1">
              <a:schemeClr val="accent1"/>
            </a:lnRef>
            <a:fillRef idx="0">
              <a:schemeClr val="accent1"/>
            </a:fillRef>
            <a:effectRef idx="0">
              <a:schemeClr val="accent1"/>
            </a:effectRef>
            <a:fontRef idx="minor">
              <a:schemeClr val="tx1"/>
            </a:fontRef>
          </p:style>
        </p:cxnSp>
        <p:sp>
          <p:nvSpPr>
            <p:cNvPr id="14" name="Pfeil: in vier Richtungen 13">
              <a:extLst>
                <a:ext uri="{FF2B5EF4-FFF2-40B4-BE49-F238E27FC236}">
                  <a16:creationId xmlns:a16="http://schemas.microsoft.com/office/drawing/2014/main" id="{6ECBB557-4BED-C24A-15B4-C0D5213EC5DD}"/>
                </a:ext>
              </a:extLst>
            </p:cNvPr>
            <p:cNvSpPr/>
            <p:nvPr/>
          </p:nvSpPr>
          <p:spPr>
            <a:xfrm rot="2700000">
              <a:off x="1555865" y="1905107"/>
              <a:ext cx="3676417" cy="3418925"/>
            </a:xfrm>
            <a:prstGeom prst="quadArrow">
              <a:avLst>
                <a:gd name="adj1" fmla="val 11387"/>
                <a:gd name="adj2" fmla="val 13769"/>
                <a:gd name="adj3" fmla="val 12181"/>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15" name="Rechteck 14">
              <a:extLst>
                <a:ext uri="{FF2B5EF4-FFF2-40B4-BE49-F238E27FC236}">
                  <a16:creationId xmlns:a16="http://schemas.microsoft.com/office/drawing/2014/main" id="{4CF29541-3181-24F2-D4E8-59E683E0C752}"/>
                </a:ext>
              </a:extLst>
            </p:cNvPr>
            <p:cNvSpPr/>
            <p:nvPr/>
          </p:nvSpPr>
          <p:spPr>
            <a:xfrm>
              <a:off x="1512127" y="1695449"/>
              <a:ext cx="1222735"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tx1"/>
                  </a:solidFill>
                  <a:cs typeface="Arial" panose="020B0604020202020204" pitchFamily="34" charset="0"/>
                </a:rPr>
                <a:t>Competition</a:t>
              </a:r>
            </a:p>
          </p:txBody>
        </p:sp>
        <p:sp>
          <p:nvSpPr>
            <p:cNvPr id="16" name="Rechteck 15">
              <a:extLst>
                <a:ext uri="{FF2B5EF4-FFF2-40B4-BE49-F238E27FC236}">
                  <a16:creationId xmlns:a16="http://schemas.microsoft.com/office/drawing/2014/main" id="{C53894EB-BD0D-9A46-1943-7868DEA502D9}"/>
                </a:ext>
              </a:extLst>
            </p:cNvPr>
            <p:cNvSpPr/>
            <p:nvPr/>
          </p:nvSpPr>
          <p:spPr>
            <a:xfrm>
              <a:off x="3945471" y="1695449"/>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Collaboration</a:t>
              </a:r>
              <a:endParaRPr lang="de-DE" sz="1200" b="1" dirty="0">
                <a:solidFill>
                  <a:schemeClr val="tx1"/>
                </a:solidFill>
                <a:cs typeface="Arial" panose="020B0604020202020204" pitchFamily="34" charset="0"/>
              </a:endParaRPr>
            </a:p>
          </p:txBody>
        </p:sp>
        <p:sp>
          <p:nvSpPr>
            <p:cNvPr id="17" name="Rechteck 16">
              <a:extLst>
                <a:ext uri="{FF2B5EF4-FFF2-40B4-BE49-F238E27FC236}">
                  <a16:creationId xmlns:a16="http://schemas.microsoft.com/office/drawing/2014/main" id="{C0483EA8-9AEC-1BF8-45F6-0440E8669705}"/>
                </a:ext>
              </a:extLst>
            </p:cNvPr>
            <p:cNvSpPr/>
            <p:nvPr/>
          </p:nvSpPr>
          <p:spPr>
            <a:xfrm>
              <a:off x="1512127" y="4807294"/>
              <a:ext cx="1222735"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Avoidance</a:t>
              </a:r>
              <a:endParaRPr lang="de-DE" sz="1200" b="1" dirty="0">
                <a:solidFill>
                  <a:schemeClr val="tx1"/>
                </a:solidFill>
                <a:cs typeface="Arial" panose="020B0604020202020204" pitchFamily="34" charset="0"/>
              </a:endParaRPr>
            </a:p>
          </p:txBody>
        </p:sp>
        <p:sp>
          <p:nvSpPr>
            <p:cNvPr id="18" name="Rechteck 17">
              <a:extLst>
                <a:ext uri="{FF2B5EF4-FFF2-40B4-BE49-F238E27FC236}">
                  <a16:creationId xmlns:a16="http://schemas.microsoft.com/office/drawing/2014/main" id="{849184BB-F75C-30E3-6917-2A6123433452}"/>
                </a:ext>
              </a:extLst>
            </p:cNvPr>
            <p:cNvSpPr/>
            <p:nvPr/>
          </p:nvSpPr>
          <p:spPr>
            <a:xfrm>
              <a:off x="3945471" y="4807294"/>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Accomodation</a:t>
              </a:r>
              <a:endParaRPr lang="de-DE" sz="1200" b="1" dirty="0">
                <a:solidFill>
                  <a:schemeClr val="tx1"/>
                </a:solidFill>
                <a:cs typeface="Arial" panose="020B0604020202020204" pitchFamily="34" charset="0"/>
              </a:endParaRPr>
            </a:p>
          </p:txBody>
        </p:sp>
        <p:sp>
          <p:nvSpPr>
            <p:cNvPr id="20" name="Rechteck 19">
              <a:extLst>
                <a:ext uri="{FF2B5EF4-FFF2-40B4-BE49-F238E27FC236}">
                  <a16:creationId xmlns:a16="http://schemas.microsoft.com/office/drawing/2014/main" id="{065094CC-EFC5-4042-BD32-B914EC5DB077}"/>
                </a:ext>
              </a:extLst>
            </p:cNvPr>
            <p:cNvSpPr/>
            <p:nvPr/>
          </p:nvSpPr>
          <p:spPr>
            <a:xfrm>
              <a:off x="2734862" y="3237875"/>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Compromise</a:t>
              </a:r>
              <a:endParaRPr lang="de-DE" sz="1200" b="1" dirty="0">
                <a:solidFill>
                  <a:schemeClr val="tx1"/>
                </a:solidFill>
                <a:cs typeface="Arial" panose="020B0604020202020204" pitchFamily="34" charset="0"/>
              </a:endParaRPr>
            </a:p>
          </p:txBody>
        </p:sp>
        <p:sp>
          <p:nvSpPr>
            <p:cNvPr id="22" name="Rechteck 21">
              <a:extLst>
                <a:ext uri="{FF2B5EF4-FFF2-40B4-BE49-F238E27FC236}">
                  <a16:creationId xmlns:a16="http://schemas.microsoft.com/office/drawing/2014/main" id="{DEA71866-3AAA-7BA0-7194-A233569D2BC5}"/>
                </a:ext>
              </a:extLst>
            </p:cNvPr>
            <p:cNvSpPr/>
            <p:nvPr/>
          </p:nvSpPr>
          <p:spPr>
            <a:xfrm>
              <a:off x="274121" y="3234248"/>
              <a:ext cx="1222735"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rgbClr val="6C6C6C"/>
                  </a:solidFill>
                  <a:cs typeface="Arial" panose="020B0604020202020204" pitchFamily="34" charset="0"/>
                </a:rPr>
                <a:t>Receptivity</a:t>
              </a:r>
              <a:endParaRPr lang="de-DE" sz="1200" b="1" dirty="0">
                <a:solidFill>
                  <a:srgbClr val="6C6C6C"/>
                </a:solidFill>
                <a:cs typeface="Arial" panose="020B0604020202020204" pitchFamily="34" charset="0"/>
              </a:endParaRPr>
            </a:p>
          </p:txBody>
        </p:sp>
        <p:sp>
          <p:nvSpPr>
            <p:cNvPr id="23" name="Rechteck 22">
              <a:extLst>
                <a:ext uri="{FF2B5EF4-FFF2-40B4-BE49-F238E27FC236}">
                  <a16:creationId xmlns:a16="http://schemas.microsoft.com/office/drawing/2014/main" id="{8C6FED38-3AC6-5442-F439-BBBB8E94518F}"/>
                </a:ext>
              </a:extLst>
            </p:cNvPr>
            <p:cNvSpPr/>
            <p:nvPr/>
          </p:nvSpPr>
          <p:spPr>
            <a:xfrm>
              <a:off x="2654317" y="5462506"/>
              <a:ext cx="1479510"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Transparency</a:t>
              </a:r>
            </a:p>
          </p:txBody>
        </p:sp>
        <p:sp>
          <p:nvSpPr>
            <p:cNvPr id="24" name="Rechteck 23">
              <a:extLst>
                <a:ext uri="{FF2B5EF4-FFF2-40B4-BE49-F238E27FC236}">
                  <a16:creationId xmlns:a16="http://schemas.microsoft.com/office/drawing/2014/main" id="{C77D1A4F-5ECC-8D41-981C-B0DEE6CDAE09}"/>
                </a:ext>
              </a:extLst>
            </p:cNvPr>
            <p:cNvSpPr/>
            <p:nvPr/>
          </p:nvSpPr>
          <p:spPr>
            <a:xfrm>
              <a:off x="1552575" y="5218428"/>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Low</a:t>
              </a:r>
            </a:p>
          </p:txBody>
        </p:sp>
        <p:sp>
          <p:nvSpPr>
            <p:cNvPr id="25" name="Rechteck 24">
              <a:extLst>
                <a:ext uri="{FF2B5EF4-FFF2-40B4-BE49-F238E27FC236}">
                  <a16:creationId xmlns:a16="http://schemas.microsoft.com/office/drawing/2014/main" id="{875D4E75-48A3-0A69-B288-98D4D9912C1D}"/>
                </a:ext>
              </a:extLst>
            </p:cNvPr>
            <p:cNvSpPr/>
            <p:nvPr/>
          </p:nvSpPr>
          <p:spPr>
            <a:xfrm>
              <a:off x="4441764" y="5295449"/>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High</a:t>
              </a:r>
            </a:p>
          </p:txBody>
        </p:sp>
        <p:sp>
          <p:nvSpPr>
            <p:cNvPr id="26" name="Rechteck 25">
              <a:extLst>
                <a:ext uri="{FF2B5EF4-FFF2-40B4-BE49-F238E27FC236}">
                  <a16:creationId xmlns:a16="http://schemas.microsoft.com/office/drawing/2014/main" id="{8645DFD8-E5A5-6E8F-3A70-ED05AA62BD88}"/>
                </a:ext>
              </a:extLst>
            </p:cNvPr>
            <p:cNvSpPr/>
            <p:nvPr/>
          </p:nvSpPr>
          <p:spPr>
            <a:xfrm>
              <a:off x="824518" y="4811577"/>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Low</a:t>
              </a:r>
            </a:p>
          </p:txBody>
        </p:sp>
        <p:sp>
          <p:nvSpPr>
            <p:cNvPr id="27" name="Rechteck 26">
              <a:extLst>
                <a:ext uri="{FF2B5EF4-FFF2-40B4-BE49-F238E27FC236}">
                  <a16:creationId xmlns:a16="http://schemas.microsoft.com/office/drawing/2014/main" id="{51CC2B57-6F28-B554-965E-8BAAE7F41960}"/>
                </a:ext>
              </a:extLst>
            </p:cNvPr>
            <p:cNvSpPr/>
            <p:nvPr/>
          </p:nvSpPr>
          <p:spPr>
            <a:xfrm>
              <a:off x="821925" y="1673361"/>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High</a:t>
              </a:r>
            </a:p>
          </p:txBody>
        </p:sp>
      </p:grpSp>
      <p:sp>
        <p:nvSpPr>
          <p:cNvPr id="44" name="Rechteck 43">
            <a:extLst>
              <a:ext uri="{FF2B5EF4-FFF2-40B4-BE49-F238E27FC236}">
                <a16:creationId xmlns:a16="http://schemas.microsoft.com/office/drawing/2014/main" id="{AE10FC88-2925-B958-127E-3A540FB46471}"/>
              </a:ext>
            </a:extLst>
          </p:cNvPr>
          <p:cNvSpPr/>
          <p:nvPr/>
        </p:nvSpPr>
        <p:spPr>
          <a:xfrm>
            <a:off x="8042275" y="5811459"/>
            <a:ext cx="3164485" cy="233363"/>
          </a:xfrm>
          <a:prstGeom prst="rect">
            <a:avLst/>
          </a:prstGeom>
          <a:noFill/>
          <a:ln w="38100" algn="ctr">
            <a:solidFill>
              <a:schemeClr val="bg1"/>
            </a:solidFill>
            <a:miter lim="800000"/>
            <a:headEnd/>
            <a:tailEnd/>
          </a:ln>
          <a:effectLst/>
        </p:spPr>
        <p:txBody>
          <a:bodyPr lIns="0" tIns="0" rIns="0" bIns="0" anchor="ctr"/>
          <a:lstStyle/>
          <a:p>
            <a:pPr algn="r" defTabSz="783285" eaLnBrk="0" hangingPunct="0">
              <a:lnSpc>
                <a:spcPct val="90000"/>
              </a:lnSpc>
            </a:pPr>
            <a:r>
              <a:rPr lang="en-US" sz="1000" dirty="0"/>
              <a:t>Quelle: Larsson et al. (1998)</a:t>
            </a:r>
            <a:endParaRPr lang="en-US" sz="1000" dirty="0">
              <a:solidFill>
                <a:schemeClr val="tx1"/>
              </a:solidFill>
            </a:endParaRPr>
          </a:p>
        </p:txBody>
      </p:sp>
      <p:sp>
        <p:nvSpPr>
          <p:cNvPr id="45" name="Rechteck 44">
            <a:extLst>
              <a:ext uri="{FF2B5EF4-FFF2-40B4-BE49-F238E27FC236}">
                <a16:creationId xmlns:a16="http://schemas.microsoft.com/office/drawing/2014/main" id="{8FD1AD35-A188-F27C-4339-5EE4A3C16738}"/>
              </a:ext>
            </a:extLst>
          </p:cNvPr>
          <p:cNvSpPr/>
          <p:nvPr/>
        </p:nvSpPr>
        <p:spPr>
          <a:xfrm>
            <a:off x="2226162" y="1171802"/>
            <a:ext cx="2340000" cy="664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err="1">
                <a:solidFill>
                  <a:schemeClr val="tx1"/>
                </a:solidFill>
                <a:cs typeface="Arial" panose="020B0604020202020204" pitchFamily="34" charset="0"/>
              </a:rPr>
              <a:t>Unternehmen</a:t>
            </a:r>
            <a:r>
              <a:rPr lang="en-AU" sz="1400" b="1" dirty="0">
                <a:solidFill>
                  <a:schemeClr val="tx1"/>
                </a:solidFill>
                <a:cs typeface="Arial" panose="020B0604020202020204" pitchFamily="34" charset="0"/>
              </a:rPr>
              <a:t> A</a:t>
            </a:r>
          </a:p>
        </p:txBody>
      </p:sp>
      <p:sp>
        <p:nvSpPr>
          <p:cNvPr id="46" name="Rechteck 45">
            <a:extLst>
              <a:ext uri="{FF2B5EF4-FFF2-40B4-BE49-F238E27FC236}">
                <a16:creationId xmlns:a16="http://schemas.microsoft.com/office/drawing/2014/main" id="{797FAA88-E75F-02D3-6B02-A1BC112D18E5}"/>
              </a:ext>
            </a:extLst>
          </p:cNvPr>
          <p:cNvSpPr/>
          <p:nvPr/>
        </p:nvSpPr>
        <p:spPr>
          <a:xfrm>
            <a:off x="7440753" y="1171802"/>
            <a:ext cx="2340000" cy="664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err="1">
                <a:solidFill>
                  <a:schemeClr val="tx1"/>
                </a:solidFill>
                <a:cs typeface="Arial" panose="020B0604020202020204" pitchFamily="34" charset="0"/>
              </a:rPr>
              <a:t>Unternehmen</a:t>
            </a:r>
            <a:r>
              <a:rPr lang="en-AU" sz="1400" b="1" dirty="0">
                <a:solidFill>
                  <a:schemeClr val="tx1"/>
                </a:solidFill>
                <a:cs typeface="Arial" panose="020B0604020202020204" pitchFamily="34" charset="0"/>
              </a:rPr>
              <a:t> B</a:t>
            </a:r>
          </a:p>
        </p:txBody>
      </p:sp>
      <p:grpSp>
        <p:nvGrpSpPr>
          <p:cNvPr id="47" name="Gruppieren 46">
            <a:extLst>
              <a:ext uri="{FF2B5EF4-FFF2-40B4-BE49-F238E27FC236}">
                <a16:creationId xmlns:a16="http://schemas.microsoft.com/office/drawing/2014/main" id="{5A97194C-B69D-FE92-F4B3-18B60706A1BB}"/>
              </a:ext>
            </a:extLst>
          </p:cNvPr>
          <p:cNvGrpSpPr/>
          <p:nvPr/>
        </p:nvGrpSpPr>
        <p:grpSpPr>
          <a:xfrm>
            <a:off x="6980350" y="1952272"/>
            <a:ext cx="3466291" cy="3769578"/>
            <a:chOff x="1512127" y="1695449"/>
            <a:chExt cx="3912853" cy="4255212"/>
          </a:xfrm>
        </p:grpSpPr>
        <p:cxnSp>
          <p:nvCxnSpPr>
            <p:cNvPr id="48" name="Gerade Verbindung mit Pfeil 47">
              <a:extLst>
                <a:ext uri="{FF2B5EF4-FFF2-40B4-BE49-F238E27FC236}">
                  <a16:creationId xmlns:a16="http://schemas.microsoft.com/office/drawing/2014/main" id="{9EC7C0DD-0484-F046-E6D5-1D255359E1EF}"/>
                </a:ext>
              </a:extLst>
            </p:cNvPr>
            <p:cNvCxnSpPr>
              <a:cxnSpLocks/>
            </p:cNvCxnSpPr>
            <p:nvPr/>
          </p:nvCxnSpPr>
          <p:spPr>
            <a:xfrm flipV="1">
              <a:off x="1552575" y="1695449"/>
              <a:ext cx="0" cy="3600000"/>
            </a:xfrm>
            <a:prstGeom prst="straightConnector1">
              <a:avLst/>
            </a:prstGeom>
            <a:ln>
              <a:solidFill>
                <a:srgbClr val="6C6C6C"/>
              </a:solidFill>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48">
              <a:extLst>
                <a:ext uri="{FF2B5EF4-FFF2-40B4-BE49-F238E27FC236}">
                  <a16:creationId xmlns:a16="http://schemas.microsoft.com/office/drawing/2014/main" id="{AC95A202-0E06-896E-418A-63772EBE7B46}"/>
                </a:ext>
              </a:extLst>
            </p:cNvPr>
            <p:cNvCxnSpPr>
              <a:cxnSpLocks/>
            </p:cNvCxnSpPr>
            <p:nvPr/>
          </p:nvCxnSpPr>
          <p:spPr>
            <a:xfrm>
              <a:off x="1552575" y="5295449"/>
              <a:ext cx="3600000" cy="0"/>
            </a:xfrm>
            <a:prstGeom prst="straightConnector1">
              <a:avLst/>
            </a:prstGeom>
            <a:ln>
              <a:solidFill>
                <a:srgbClr val="6C6C6C"/>
              </a:solidFill>
              <a:tailEnd type="triangle"/>
            </a:ln>
          </p:spPr>
          <p:style>
            <a:lnRef idx="1">
              <a:schemeClr val="accent1"/>
            </a:lnRef>
            <a:fillRef idx="0">
              <a:schemeClr val="accent1"/>
            </a:fillRef>
            <a:effectRef idx="0">
              <a:schemeClr val="accent1"/>
            </a:effectRef>
            <a:fontRef idx="minor">
              <a:schemeClr val="tx1"/>
            </a:fontRef>
          </p:style>
        </p:cxnSp>
        <p:sp>
          <p:nvSpPr>
            <p:cNvPr id="50" name="Pfeil: in vier Richtungen 49">
              <a:extLst>
                <a:ext uri="{FF2B5EF4-FFF2-40B4-BE49-F238E27FC236}">
                  <a16:creationId xmlns:a16="http://schemas.microsoft.com/office/drawing/2014/main" id="{79F2CF19-8BE5-9704-E423-C00F5668E483}"/>
                </a:ext>
              </a:extLst>
            </p:cNvPr>
            <p:cNvSpPr/>
            <p:nvPr/>
          </p:nvSpPr>
          <p:spPr>
            <a:xfrm rot="2700000">
              <a:off x="1555865" y="1905107"/>
              <a:ext cx="3676417" cy="3418925"/>
            </a:xfrm>
            <a:prstGeom prst="quadArrow">
              <a:avLst>
                <a:gd name="adj1" fmla="val 11387"/>
                <a:gd name="adj2" fmla="val 13769"/>
                <a:gd name="adj3" fmla="val 12181"/>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51" name="Rechteck 50">
              <a:extLst>
                <a:ext uri="{FF2B5EF4-FFF2-40B4-BE49-F238E27FC236}">
                  <a16:creationId xmlns:a16="http://schemas.microsoft.com/office/drawing/2014/main" id="{7E062E84-5521-7DC9-3AEB-6EC9C6305AF1}"/>
                </a:ext>
              </a:extLst>
            </p:cNvPr>
            <p:cNvSpPr/>
            <p:nvPr/>
          </p:nvSpPr>
          <p:spPr>
            <a:xfrm>
              <a:off x="1512127" y="1695449"/>
              <a:ext cx="1222735"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tx1"/>
                  </a:solidFill>
                  <a:cs typeface="Arial" panose="020B0604020202020204" pitchFamily="34" charset="0"/>
                </a:rPr>
                <a:t>Competition</a:t>
              </a:r>
            </a:p>
          </p:txBody>
        </p:sp>
        <p:sp>
          <p:nvSpPr>
            <p:cNvPr id="52" name="Rechteck 51">
              <a:extLst>
                <a:ext uri="{FF2B5EF4-FFF2-40B4-BE49-F238E27FC236}">
                  <a16:creationId xmlns:a16="http://schemas.microsoft.com/office/drawing/2014/main" id="{A1F457A6-5515-F3AD-606B-1AF7993DD4E5}"/>
                </a:ext>
              </a:extLst>
            </p:cNvPr>
            <p:cNvSpPr/>
            <p:nvPr/>
          </p:nvSpPr>
          <p:spPr>
            <a:xfrm>
              <a:off x="3945471" y="1695449"/>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Collaboration</a:t>
              </a:r>
              <a:endParaRPr lang="de-DE" sz="1200" b="1" dirty="0">
                <a:solidFill>
                  <a:schemeClr val="tx1"/>
                </a:solidFill>
                <a:cs typeface="Arial" panose="020B0604020202020204" pitchFamily="34" charset="0"/>
              </a:endParaRPr>
            </a:p>
          </p:txBody>
        </p:sp>
        <p:sp>
          <p:nvSpPr>
            <p:cNvPr id="53" name="Rechteck 52">
              <a:extLst>
                <a:ext uri="{FF2B5EF4-FFF2-40B4-BE49-F238E27FC236}">
                  <a16:creationId xmlns:a16="http://schemas.microsoft.com/office/drawing/2014/main" id="{1FBCC10E-76BC-B218-7E47-7FB7D15BA108}"/>
                </a:ext>
              </a:extLst>
            </p:cNvPr>
            <p:cNvSpPr/>
            <p:nvPr/>
          </p:nvSpPr>
          <p:spPr>
            <a:xfrm>
              <a:off x="1512127" y="4807294"/>
              <a:ext cx="1222735"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Avoidance</a:t>
              </a:r>
              <a:endParaRPr lang="de-DE" sz="1200" b="1" dirty="0">
                <a:solidFill>
                  <a:schemeClr val="tx1"/>
                </a:solidFill>
                <a:cs typeface="Arial" panose="020B0604020202020204" pitchFamily="34" charset="0"/>
              </a:endParaRPr>
            </a:p>
          </p:txBody>
        </p:sp>
        <p:sp>
          <p:nvSpPr>
            <p:cNvPr id="54" name="Rechteck 53">
              <a:extLst>
                <a:ext uri="{FF2B5EF4-FFF2-40B4-BE49-F238E27FC236}">
                  <a16:creationId xmlns:a16="http://schemas.microsoft.com/office/drawing/2014/main" id="{F1369BEA-209B-4732-D410-BC85FC185D47}"/>
                </a:ext>
              </a:extLst>
            </p:cNvPr>
            <p:cNvSpPr/>
            <p:nvPr/>
          </p:nvSpPr>
          <p:spPr>
            <a:xfrm>
              <a:off x="3945471" y="4807294"/>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Accomodation</a:t>
              </a:r>
              <a:endParaRPr lang="de-DE" sz="1200" b="1" dirty="0">
                <a:solidFill>
                  <a:schemeClr val="tx1"/>
                </a:solidFill>
                <a:cs typeface="Arial" panose="020B0604020202020204" pitchFamily="34" charset="0"/>
              </a:endParaRPr>
            </a:p>
          </p:txBody>
        </p:sp>
        <p:sp>
          <p:nvSpPr>
            <p:cNvPr id="55" name="Rechteck 54">
              <a:extLst>
                <a:ext uri="{FF2B5EF4-FFF2-40B4-BE49-F238E27FC236}">
                  <a16:creationId xmlns:a16="http://schemas.microsoft.com/office/drawing/2014/main" id="{7E2C7312-C956-6EA8-776E-01F3C4CC2E5B}"/>
                </a:ext>
              </a:extLst>
            </p:cNvPr>
            <p:cNvSpPr/>
            <p:nvPr/>
          </p:nvSpPr>
          <p:spPr>
            <a:xfrm>
              <a:off x="2734862" y="3237875"/>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Compromise</a:t>
              </a:r>
              <a:endParaRPr lang="de-DE" sz="1200" b="1" dirty="0">
                <a:solidFill>
                  <a:schemeClr val="tx1"/>
                </a:solidFill>
                <a:cs typeface="Arial" panose="020B0604020202020204" pitchFamily="34" charset="0"/>
              </a:endParaRPr>
            </a:p>
          </p:txBody>
        </p:sp>
        <p:sp>
          <p:nvSpPr>
            <p:cNvPr id="57" name="Rechteck 56">
              <a:extLst>
                <a:ext uri="{FF2B5EF4-FFF2-40B4-BE49-F238E27FC236}">
                  <a16:creationId xmlns:a16="http://schemas.microsoft.com/office/drawing/2014/main" id="{21CE2A3B-681C-4CE3-5440-450B6C874BA6}"/>
                </a:ext>
              </a:extLst>
            </p:cNvPr>
            <p:cNvSpPr/>
            <p:nvPr/>
          </p:nvSpPr>
          <p:spPr>
            <a:xfrm>
              <a:off x="2654317" y="5462506"/>
              <a:ext cx="1479510"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Transparency</a:t>
              </a:r>
            </a:p>
          </p:txBody>
        </p:sp>
        <p:sp>
          <p:nvSpPr>
            <p:cNvPr id="58" name="Rechteck 57">
              <a:extLst>
                <a:ext uri="{FF2B5EF4-FFF2-40B4-BE49-F238E27FC236}">
                  <a16:creationId xmlns:a16="http://schemas.microsoft.com/office/drawing/2014/main" id="{5CBA8309-5C3E-2E6D-05CF-3A9188C5BEB9}"/>
                </a:ext>
              </a:extLst>
            </p:cNvPr>
            <p:cNvSpPr/>
            <p:nvPr/>
          </p:nvSpPr>
          <p:spPr>
            <a:xfrm>
              <a:off x="1552575" y="5218428"/>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Low</a:t>
              </a:r>
            </a:p>
          </p:txBody>
        </p:sp>
        <p:sp>
          <p:nvSpPr>
            <p:cNvPr id="59" name="Rechteck 58">
              <a:extLst>
                <a:ext uri="{FF2B5EF4-FFF2-40B4-BE49-F238E27FC236}">
                  <a16:creationId xmlns:a16="http://schemas.microsoft.com/office/drawing/2014/main" id="{91713A15-130F-25FD-CDA7-99C851C19B48}"/>
                </a:ext>
              </a:extLst>
            </p:cNvPr>
            <p:cNvSpPr/>
            <p:nvPr/>
          </p:nvSpPr>
          <p:spPr>
            <a:xfrm>
              <a:off x="4441764" y="5295449"/>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High</a:t>
              </a:r>
            </a:p>
          </p:txBody>
        </p:sp>
      </p:grpSp>
      <p:sp>
        <p:nvSpPr>
          <p:cNvPr id="4" name="Ellipse 3">
            <a:extLst>
              <a:ext uri="{FF2B5EF4-FFF2-40B4-BE49-F238E27FC236}">
                <a16:creationId xmlns:a16="http://schemas.microsoft.com/office/drawing/2014/main" id="{537EC8B9-8B92-8414-B3EE-90E3EBE1B2AD}"/>
              </a:ext>
            </a:extLst>
          </p:cNvPr>
          <p:cNvSpPr/>
          <p:nvPr/>
        </p:nvSpPr>
        <p:spPr>
          <a:xfrm>
            <a:off x="3090497" y="3344124"/>
            <a:ext cx="544485" cy="54448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5" name="Gerader Verbinder 4">
            <a:extLst>
              <a:ext uri="{FF2B5EF4-FFF2-40B4-BE49-F238E27FC236}">
                <a16:creationId xmlns:a16="http://schemas.microsoft.com/office/drawing/2014/main" id="{16C9D54F-DF8A-0E8F-6E39-1884B58AEAE0}"/>
              </a:ext>
            </a:extLst>
          </p:cNvPr>
          <p:cNvCxnSpPr>
            <a:cxnSpLocks/>
          </p:cNvCxnSpPr>
          <p:nvPr/>
        </p:nvCxnSpPr>
        <p:spPr>
          <a:xfrm flipH="1">
            <a:off x="3343788" y="3788916"/>
            <a:ext cx="0" cy="135629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A7E57778-77A0-5D4E-2758-C208578C50BE}"/>
              </a:ext>
            </a:extLst>
          </p:cNvPr>
          <p:cNvCxnSpPr>
            <a:cxnSpLocks/>
          </p:cNvCxnSpPr>
          <p:nvPr/>
        </p:nvCxnSpPr>
        <p:spPr>
          <a:xfrm flipV="1">
            <a:off x="1756232" y="3616367"/>
            <a:ext cx="1339617" cy="313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10" name="Ellipse 9">
            <a:extLst>
              <a:ext uri="{FF2B5EF4-FFF2-40B4-BE49-F238E27FC236}">
                <a16:creationId xmlns:a16="http://schemas.microsoft.com/office/drawing/2014/main" id="{F5DAE760-AB99-4C61-5AB4-C17688D1D830}"/>
              </a:ext>
            </a:extLst>
          </p:cNvPr>
          <p:cNvSpPr/>
          <p:nvPr/>
        </p:nvSpPr>
        <p:spPr>
          <a:xfrm>
            <a:off x="8377144" y="3315453"/>
            <a:ext cx="544485" cy="54448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1" name="Gerader Verbinder 10">
            <a:extLst>
              <a:ext uri="{FF2B5EF4-FFF2-40B4-BE49-F238E27FC236}">
                <a16:creationId xmlns:a16="http://schemas.microsoft.com/office/drawing/2014/main" id="{5D85ABF7-2269-3D86-77AD-EA08B8F65688}"/>
              </a:ext>
            </a:extLst>
          </p:cNvPr>
          <p:cNvCxnSpPr>
            <a:cxnSpLocks/>
          </p:cNvCxnSpPr>
          <p:nvPr/>
        </p:nvCxnSpPr>
        <p:spPr>
          <a:xfrm flipH="1">
            <a:off x="8630435" y="3760245"/>
            <a:ext cx="0" cy="135629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9644ACDF-1D6E-898B-766D-F825BB942A96}"/>
              </a:ext>
            </a:extLst>
          </p:cNvPr>
          <p:cNvCxnSpPr>
            <a:cxnSpLocks/>
          </p:cNvCxnSpPr>
          <p:nvPr/>
        </p:nvCxnSpPr>
        <p:spPr>
          <a:xfrm flipV="1">
            <a:off x="7042879" y="3587696"/>
            <a:ext cx="1339617" cy="313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9" name="Gerade Verbindung mit Pfeil 8">
            <a:extLst>
              <a:ext uri="{FF2B5EF4-FFF2-40B4-BE49-F238E27FC236}">
                <a16:creationId xmlns:a16="http://schemas.microsoft.com/office/drawing/2014/main" id="{727668EE-21B1-390D-6018-C93233A5EEB2}"/>
              </a:ext>
            </a:extLst>
          </p:cNvPr>
          <p:cNvCxnSpPr/>
          <p:nvPr/>
        </p:nvCxnSpPr>
        <p:spPr>
          <a:xfrm flipH="1">
            <a:off x="4458236" y="1513904"/>
            <a:ext cx="2557946" cy="0"/>
          </a:xfrm>
          <a:prstGeom prst="straightConnector1">
            <a:avLst/>
          </a:prstGeom>
          <a:ln>
            <a:headEnd type="triangle"/>
            <a:tailEnd type="triangle"/>
          </a:ln>
        </p:spPr>
        <p:style>
          <a:lnRef idx="1">
            <a:schemeClr val="accent5"/>
          </a:lnRef>
          <a:fillRef idx="0">
            <a:schemeClr val="accent5"/>
          </a:fillRef>
          <a:effectRef idx="0">
            <a:schemeClr val="accent5"/>
          </a:effectRef>
          <a:fontRef idx="minor">
            <a:schemeClr val="tx1"/>
          </a:fontRef>
        </p:style>
      </p:cxnSp>
      <p:sp>
        <p:nvSpPr>
          <p:cNvPr id="13" name="Rechteck 12">
            <a:extLst>
              <a:ext uri="{FF2B5EF4-FFF2-40B4-BE49-F238E27FC236}">
                <a16:creationId xmlns:a16="http://schemas.microsoft.com/office/drawing/2014/main" id="{9FC6956C-AEE3-70C8-3567-E7B6FC37549B}"/>
              </a:ext>
            </a:extLst>
          </p:cNvPr>
          <p:cNvSpPr/>
          <p:nvPr/>
        </p:nvSpPr>
        <p:spPr>
          <a:xfrm>
            <a:off x="4640350" y="1083072"/>
            <a:ext cx="2340000" cy="664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accent5"/>
                </a:solidFill>
                <a:cs typeface="Arial" panose="020B0604020202020204" pitchFamily="34" charset="0"/>
              </a:rPr>
              <a:t>Board Interlock</a:t>
            </a:r>
          </a:p>
        </p:txBody>
      </p:sp>
    </p:spTree>
    <p:extLst>
      <p:ext uri="{BB962C8B-B14F-4D97-AF65-F5344CB8AC3E}">
        <p14:creationId xmlns:p14="http://schemas.microsoft.com/office/powerpoint/2010/main" val="3061731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5D474283-2EF9-75D9-D8E9-E5DD4DB6C753}"/>
              </a:ext>
            </a:extLst>
          </p:cNvPr>
          <p:cNvSpPr>
            <a:spLocks noGrp="1"/>
          </p:cNvSpPr>
          <p:nvPr>
            <p:ph type="ftr" sz="quarter" idx="3"/>
          </p:nvPr>
        </p:nvSpPr>
        <p:spPr/>
        <p:txBody>
          <a:bodyPr/>
          <a:lstStyle/>
          <a:p>
            <a:r>
              <a:rPr lang="de-DE" dirty="0"/>
              <a:t>Artikel 2: Strategische Allianzen</a:t>
            </a:r>
          </a:p>
        </p:txBody>
      </p:sp>
      <p:sp>
        <p:nvSpPr>
          <p:cNvPr id="3" name="Textplatzhalter 2">
            <a:extLst>
              <a:ext uri="{FF2B5EF4-FFF2-40B4-BE49-F238E27FC236}">
                <a16:creationId xmlns:a16="http://schemas.microsoft.com/office/drawing/2014/main" id="{C70634E6-71B4-66C7-7BA4-4D9FFE4CE07D}"/>
              </a:ext>
            </a:extLst>
          </p:cNvPr>
          <p:cNvSpPr>
            <a:spLocks noGrp="1"/>
          </p:cNvSpPr>
          <p:nvPr>
            <p:ph type="body" sz="quarter" idx="10"/>
          </p:nvPr>
        </p:nvSpPr>
        <p:spPr/>
        <p:txBody>
          <a:bodyPr/>
          <a:lstStyle/>
          <a:p>
            <a:r>
              <a:rPr lang="de-DE" dirty="0"/>
              <a:t>Kooperatives und Kompetitives Verhalten in Strategischen Allianzen</a:t>
            </a:r>
          </a:p>
          <a:p>
            <a:r>
              <a:rPr lang="de-DE" dirty="0">
                <a:solidFill>
                  <a:schemeClr val="accent5"/>
                </a:solidFill>
              </a:rPr>
              <a:t>Board </a:t>
            </a:r>
            <a:r>
              <a:rPr lang="de-DE" dirty="0" err="1">
                <a:solidFill>
                  <a:schemeClr val="accent5"/>
                </a:solidFill>
              </a:rPr>
              <a:t>Interlocks</a:t>
            </a:r>
            <a:endParaRPr lang="de-DE" dirty="0">
              <a:solidFill>
                <a:schemeClr val="accent5"/>
              </a:solidFill>
            </a:endParaRPr>
          </a:p>
        </p:txBody>
      </p:sp>
      <p:grpSp>
        <p:nvGrpSpPr>
          <p:cNvPr id="28" name="Gruppieren 27">
            <a:extLst>
              <a:ext uri="{FF2B5EF4-FFF2-40B4-BE49-F238E27FC236}">
                <a16:creationId xmlns:a16="http://schemas.microsoft.com/office/drawing/2014/main" id="{C7B48EE0-AF3A-1B8F-D14D-D76925E49C41}"/>
              </a:ext>
            </a:extLst>
          </p:cNvPr>
          <p:cNvGrpSpPr/>
          <p:nvPr/>
        </p:nvGrpSpPr>
        <p:grpSpPr>
          <a:xfrm>
            <a:off x="587852" y="1932705"/>
            <a:ext cx="4563007" cy="3789145"/>
            <a:chOff x="274121" y="1673361"/>
            <a:chExt cx="5150859" cy="4277300"/>
          </a:xfrm>
        </p:grpSpPr>
        <p:cxnSp>
          <p:nvCxnSpPr>
            <p:cNvPr id="6" name="Gerade Verbindung mit Pfeil 5">
              <a:extLst>
                <a:ext uri="{FF2B5EF4-FFF2-40B4-BE49-F238E27FC236}">
                  <a16:creationId xmlns:a16="http://schemas.microsoft.com/office/drawing/2014/main" id="{770AD231-E4DE-A639-B0ED-C10205D5D41B}"/>
                </a:ext>
              </a:extLst>
            </p:cNvPr>
            <p:cNvCxnSpPr>
              <a:cxnSpLocks/>
            </p:cNvCxnSpPr>
            <p:nvPr/>
          </p:nvCxnSpPr>
          <p:spPr>
            <a:xfrm flipV="1">
              <a:off x="1552575" y="1695449"/>
              <a:ext cx="0" cy="3600000"/>
            </a:xfrm>
            <a:prstGeom prst="straightConnector1">
              <a:avLst/>
            </a:prstGeom>
            <a:ln>
              <a:solidFill>
                <a:srgbClr val="6C6C6C"/>
              </a:solidFill>
              <a:tailEnd type="triangle"/>
            </a:ln>
          </p:spPr>
          <p:style>
            <a:lnRef idx="1">
              <a:schemeClr val="accent1"/>
            </a:lnRef>
            <a:fillRef idx="0">
              <a:schemeClr val="accent1"/>
            </a:fillRef>
            <a:effectRef idx="0">
              <a:schemeClr val="accent1"/>
            </a:effectRef>
            <a:fontRef idx="minor">
              <a:schemeClr val="tx1"/>
            </a:fontRef>
          </p:style>
        </p:cxnSp>
        <p:cxnSp>
          <p:nvCxnSpPr>
            <p:cNvPr id="8" name="Gerade Verbindung mit Pfeil 7">
              <a:extLst>
                <a:ext uri="{FF2B5EF4-FFF2-40B4-BE49-F238E27FC236}">
                  <a16:creationId xmlns:a16="http://schemas.microsoft.com/office/drawing/2014/main" id="{41C700B7-8BE5-DABE-19B0-B06D256E8027}"/>
                </a:ext>
              </a:extLst>
            </p:cNvPr>
            <p:cNvCxnSpPr>
              <a:cxnSpLocks/>
            </p:cNvCxnSpPr>
            <p:nvPr/>
          </p:nvCxnSpPr>
          <p:spPr>
            <a:xfrm>
              <a:off x="1552575" y="5295449"/>
              <a:ext cx="3600000" cy="0"/>
            </a:xfrm>
            <a:prstGeom prst="straightConnector1">
              <a:avLst/>
            </a:prstGeom>
            <a:ln>
              <a:solidFill>
                <a:srgbClr val="6C6C6C"/>
              </a:solidFill>
              <a:tailEnd type="triangle"/>
            </a:ln>
          </p:spPr>
          <p:style>
            <a:lnRef idx="1">
              <a:schemeClr val="accent1"/>
            </a:lnRef>
            <a:fillRef idx="0">
              <a:schemeClr val="accent1"/>
            </a:fillRef>
            <a:effectRef idx="0">
              <a:schemeClr val="accent1"/>
            </a:effectRef>
            <a:fontRef idx="minor">
              <a:schemeClr val="tx1"/>
            </a:fontRef>
          </p:style>
        </p:cxnSp>
        <p:sp>
          <p:nvSpPr>
            <p:cNvPr id="14" name="Pfeil: in vier Richtungen 13">
              <a:extLst>
                <a:ext uri="{FF2B5EF4-FFF2-40B4-BE49-F238E27FC236}">
                  <a16:creationId xmlns:a16="http://schemas.microsoft.com/office/drawing/2014/main" id="{6ECBB557-4BED-C24A-15B4-C0D5213EC5DD}"/>
                </a:ext>
              </a:extLst>
            </p:cNvPr>
            <p:cNvSpPr/>
            <p:nvPr/>
          </p:nvSpPr>
          <p:spPr>
            <a:xfrm rot="2700000">
              <a:off x="1555865" y="1905107"/>
              <a:ext cx="3676417" cy="3418925"/>
            </a:xfrm>
            <a:prstGeom prst="quadArrow">
              <a:avLst>
                <a:gd name="adj1" fmla="val 11387"/>
                <a:gd name="adj2" fmla="val 13769"/>
                <a:gd name="adj3" fmla="val 12181"/>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15" name="Rechteck 14">
              <a:extLst>
                <a:ext uri="{FF2B5EF4-FFF2-40B4-BE49-F238E27FC236}">
                  <a16:creationId xmlns:a16="http://schemas.microsoft.com/office/drawing/2014/main" id="{4CF29541-3181-24F2-D4E8-59E683E0C752}"/>
                </a:ext>
              </a:extLst>
            </p:cNvPr>
            <p:cNvSpPr/>
            <p:nvPr/>
          </p:nvSpPr>
          <p:spPr>
            <a:xfrm>
              <a:off x="1512127" y="1695449"/>
              <a:ext cx="1222735"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tx1"/>
                  </a:solidFill>
                  <a:cs typeface="Arial" panose="020B0604020202020204" pitchFamily="34" charset="0"/>
                </a:rPr>
                <a:t>Competition</a:t>
              </a:r>
            </a:p>
          </p:txBody>
        </p:sp>
        <p:sp>
          <p:nvSpPr>
            <p:cNvPr id="16" name="Rechteck 15">
              <a:extLst>
                <a:ext uri="{FF2B5EF4-FFF2-40B4-BE49-F238E27FC236}">
                  <a16:creationId xmlns:a16="http://schemas.microsoft.com/office/drawing/2014/main" id="{C53894EB-BD0D-9A46-1943-7868DEA502D9}"/>
                </a:ext>
              </a:extLst>
            </p:cNvPr>
            <p:cNvSpPr/>
            <p:nvPr/>
          </p:nvSpPr>
          <p:spPr>
            <a:xfrm>
              <a:off x="3945471" y="1695449"/>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Collaboration</a:t>
              </a:r>
              <a:endParaRPr lang="de-DE" sz="1200" b="1" dirty="0">
                <a:solidFill>
                  <a:schemeClr val="tx1"/>
                </a:solidFill>
                <a:cs typeface="Arial" panose="020B0604020202020204" pitchFamily="34" charset="0"/>
              </a:endParaRPr>
            </a:p>
          </p:txBody>
        </p:sp>
        <p:sp>
          <p:nvSpPr>
            <p:cNvPr id="17" name="Rechteck 16">
              <a:extLst>
                <a:ext uri="{FF2B5EF4-FFF2-40B4-BE49-F238E27FC236}">
                  <a16:creationId xmlns:a16="http://schemas.microsoft.com/office/drawing/2014/main" id="{C0483EA8-9AEC-1BF8-45F6-0440E8669705}"/>
                </a:ext>
              </a:extLst>
            </p:cNvPr>
            <p:cNvSpPr/>
            <p:nvPr/>
          </p:nvSpPr>
          <p:spPr>
            <a:xfrm>
              <a:off x="1512127" y="4807294"/>
              <a:ext cx="1222735"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Avoidance</a:t>
              </a:r>
              <a:endParaRPr lang="de-DE" sz="1200" b="1" dirty="0">
                <a:solidFill>
                  <a:schemeClr val="tx1"/>
                </a:solidFill>
                <a:cs typeface="Arial" panose="020B0604020202020204" pitchFamily="34" charset="0"/>
              </a:endParaRPr>
            </a:p>
          </p:txBody>
        </p:sp>
        <p:sp>
          <p:nvSpPr>
            <p:cNvPr id="18" name="Rechteck 17">
              <a:extLst>
                <a:ext uri="{FF2B5EF4-FFF2-40B4-BE49-F238E27FC236}">
                  <a16:creationId xmlns:a16="http://schemas.microsoft.com/office/drawing/2014/main" id="{849184BB-F75C-30E3-6917-2A6123433452}"/>
                </a:ext>
              </a:extLst>
            </p:cNvPr>
            <p:cNvSpPr/>
            <p:nvPr/>
          </p:nvSpPr>
          <p:spPr>
            <a:xfrm>
              <a:off x="3945471" y="4807294"/>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Accomodation</a:t>
              </a:r>
              <a:endParaRPr lang="de-DE" sz="1200" b="1" dirty="0">
                <a:solidFill>
                  <a:schemeClr val="tx1"/>
                </a:solidFill>
                <a:cs typeface="Arial" panose="020B0604020202020204" pitchFamily="34" charset="0"/>
              </a:endParaRPr>
            </a:p>
          </p:txBody>
        </p:sp>
        <p:sp>
          <p:nvSpPr>
            <p:cNvPr id="20" name="Rechteck 19">
              <a:extLst>
                <a:ext uri="{FF2B5EF4-FFF2-40B4-BE49-F238E27FC236}">
                  <a16:creationId xmlns:a16="http://schemas.microsoft.com/office/drawing/2014/main" id="{065094CC-EFC5-4042-BD32-B914EC5DB077}"/>
                </a:ext>
              </a:extLst>
            </p:cNvPr>
            <p:cNvSpPr/>
            <p:nvPr/>
          </p:nvSpPr>
          <p:spPr>
            <a:xfrm>
              <a:off x="2734862" y="3237875"/>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Compromise</a:t>
              </a:r>
              <a:endParaRPr lang="de-DE" sz="1200" b="1" dirty="0">
                <a:solidFill>
                  <a:schemeClr val="tx1"/>
                </a:solidFill>
                <a:cs typeface="Arial" panose="020B0604020202020204" pitchFamily="34" charset="0"/>
              </a:endParaRPr>
            </a:p>
          </p:txBody>
        </p:sp>
        <p:sp>
          <p:nvSpPr>
            <p:cNvPr id="22" name="Rechteck 21">
              <a:extLst>
                <a:ext uri="{FF2B5EF4-FFF2-40B4-BE49-F238E27FC236}">
                  <a16:creationId xmlns:a16="http://schemas.microsoft.com/office/drawing/2014/main" id="{DEA71866-3AAA-7BA0-7194-A233569D2BC5}"/>
                </a:ext>
              </a:extLst>
            </p:cNvPr>
            <p:cNvSpPr/>
            <p:nvPr/>
          </p:nvSpPr>
          <p:spPr>
            <a:xfrm>
              <a:off x="274121" y="3234248"/>
              <a:ext cx="1222735"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rgbClr val="6C6C6C"/>
                  </a:solidFill>
                  <a:cs typeface="Arial" panose="020B0604020202020204" pitchFamily="34" charset="0"/>
                </a:rPr>
                <a:t>Receptivity</a:t>
              </a:r>
              <a:endParaRPr lang="de-DE" sz="1200" b="1" dirty="0">
                <a:solidFill>
                  <a:srgbClr val="6C6C6C"/>
                </a:solidFill>
                <a:cs typeface="Arial" panose="020B0604020202020204" pitchFamily="34" charset="0"/>
              </a:endParaRPr>
            </a:p>
          </p:txBody>
        </p:sp>
        <p:sp>
          <p:nvSpPr>
            <p:cNvPr id="23" name="Rechteck 22">
              <a:extLst>
                <a:ext uri="{FF2B5EF4-FFF2-40B4-BE49-F238E27FC236}">
                  <a16:creationId xmlns:a16="http://schemas.microsoft.com/office/drawing/2014/main" id="{8C6FED38-3AC6-5442-F439-BBBB8E94518F}"/>
                </a:ext>
              </a:extLst>
            </p:cNvPr>
            <p:cNvSpPr/>
            <p:nvPr/>
          </p:nvSpPr>
          <p:spPr>
            <a:xfrm>
              <a:off x="2654317" y="5462506"/>
              <a:ext cx="1479510"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Transparency</a:t>
              </a:r>
            </a:p>
          </p:txBody>
        </p:sp>
        <p:sp>
          <p:nvSpPr>
            <p:cNvPr id="24" name="Rechteck 23">
              <a:extLst>
                <a:ext uri="{FF2B5EF4-FFF2-40B4-BE49-F238E27FC236}">
                  <a16:creationId xmlns:a16="http://schemas.microsoft.com/office/drawing/2014/main" id="{C77D1A4F-5ECC-8D41-981C-B0DEE6CDAE09}"/>
                </a:ext>
              </a:extLst>
            </p:cNvPr>
            <p:cNvSpPr/>
            <p:nvPr/>
          </p:nvSpPr>
          <p:spPr>
            <a:xfrm>
              <a:off x="1552575" y="5218428"/>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Low</a:t>
              </a:r>
            </a:p>
          </p:txBody>
        </p:sp>
        <p:sp>
          <p:nvSpPr>
            <p:cNvPr id="25" name="Rechteck 24">
              <a:extLst>
                <a:ext uri="{FF2B5EF4-FFF2-40B4-BE49-F238E27FC236}">
                  <a16:creationId xmlns:a16="http://schemas.microsoft.com/office/drawing/2014/main" id="{875D4E75-48A3-0A69-B288-98D4D9912C1D}"/>
                </a:ext>
              </a:extLst>
            </p:cNvPr>
            <p:cNvSpPr/>
            <p:nvPr/>
          </p:nvSpPr>
          <p:spPr>
            <a:xfrm>
              <a:off x="4441764" y="5295449"/>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High</a:t>
              </a:r>
            </a:p>
          </p:txBody>
        </p:sp>
        <p:sp>
          <p:nvSpPr>
            <p:cNvPr id="26" name="Rechteck 25">
              <a:extLst>
                <a:ext uri="{FF2B5EF4-FFF2-40B4-BE49-F238E27FC236}">
                  <a16:creationId xmlns:a16="http://schemas.microsoft.com/office/drawing/2014/main" id="{8645DFD8-E5A5-6E8F-3A70-ED05AA62BD88}"/>
                </a:ext>
              </a:extLst>
            </p:cNvPr>
            <p:cNvSpPr/>
            <p:nvPr/>
          </p:nvSpPr>
          <p:spPr>
            <a:xfrm>
              <a:off x="824518" y="4811577"/>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Low</a:t>
              </a:r>
            </a:p>
          </p:txBody>
        </p:sp>
        <p:sp>
          <p:nvSpPr>
            <p:cNvPr id="27" name="Rechteck 26">
              <a:extLst>
                <a:ext uri="{FF2B5EF4-FFF2-40B4-BE49-F238E27FC236}">
                  <a16:creationId xmlns:a16="http://schemas.microsoft.com/office/drawing/2014/main" id="{51CC2B57-6F28-B554-965E-8BAAE7F41960}"/>
                </a:ext>
              </a:extLst>
            </p:cNvPr>
            <p:cNvSpPr/>
            <p:nvPr/>
          </p:nvSpPr>
          <p:spPr>
            <a:xfrm>
              <a:off x="821925" y="1673361"/>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High</a:t>
              </a:r>
            </a:p>
          </p:txBody>
        </p:sp>
      </p:grpSp>
      <p:sp>
        <p:nvSpPr>
          <p:cNvPr id="44" name="Rechteck 43">
            <a:extLst>
              <a:ext uri="{FF2B5EF4-FFF2-40B4-BE49-F238E27FC236}">
                <a16:creationId xmlns:a16="http://schemas.microsoft.com/office/drawing/2014/main" id="{AE10FC88-2925-B958-127E-3A540FB46471}"/>
              </a:ext>
            </a:extLst>
          </p:cNvPr>
          <p:cNvSpPr/>
          <p:nvPr/>
        </p:nvSpPr>
        <p:spPr>
          <a:xfrm>
            <a:off x="8042275" y="5811459"/>
            <a:ext cx="3164485" cy="233363"/>
          </a:xfrm>
          <a:prstGeom prst="rect">
            <a:avLst/>
          </a:prstGeom>
          <a:noFill/>
          <a:ln w="38100" algn="ctr">
            <a:solidFill>
              <a:schemeClr val="bg1"/>
            </a:solidFill>
            <a:miter lim="800000"/>
            <a:headEnd/>
            <a:tailEnd/>
          </a:ln>
          <a:effectLst/>
        </p:spPr>
        <p:txBody>
          <a:bodyPr lIns="0" tIns="0" rIns="0" bIns="0" anchor="ctr"/>
          <a:lstStyle/>
          <a:p>
            <a:pPr algn="r" defTabSz="783285" eaLnBrk="0" hangingPunct="0">
              <a:lnSpc>
                <a:spcPct val="90000"/>
              </a:lnSpc>
            </a:pPr>
            <a:r>
              <a:rPr lang="en-US" sz="1000" dirty="0"/>
              <a:t>Quelle: Larsson et al. (1998)</a:t>
            </a:r>
            <a:endParaRPr lang="en-US" sz="1000" dirty="0">
              <a:solidFill>
                <a:schemeClr val="tx1"/>
              </a:solidFill>
            </a:endParaRPr>
          </a:p>
        </p:txBody>
      </p:sp>
      <p:sp>
        <p:nvSpPr>
          <p:cNvPr id="45" name="Rechteck 44">
            <a:extLst>
              <a:ext uri="{FF2B5EF4-FFF2-40B4-BE49-F238E27FC236}">
                <a16:creationId xmlns:a16="http://schemas.microsoft.com/office/drawing/2014/main" id="{8FD1AD35-A188-F27C-4339-5EE4A3C16738}"/>
              </a:ext>
            </a:extLst>
          </p:cNvPr>
          <p:cNvSpPr/>
          <p:nvPr/>
        </p:nvSpPr>
        <p:spPr>
          <a:xfrm>
            <a:off x="2226162" y="1171802"/>
            <a:ext cx="2340000" cy="664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err="1">
                <a:solidFill>
                  <a:schemeClr val="tx1"/>
                </a:solidFill>
                <a:cs typeface="Arial" panose="020B0604020202020204" pitchFamily="34" charset="0"/>
              </a:rPr>
              <a:t>Unternehmen</a:t>
            </a:r>
            <a:r>
              <a:rPr lang="en-AU" sz="1400" b="1" dirty="0">
                <a:solidFill>
                  <a:schemeClr val="tx1"/>
                </a:solidFill>
                <a:cs typeface="Arial" panose="020B0604020202020204" pitchFamily="34" charset="0"/>
              </a:rPr>
              <a:t> A</a:t>
            </a:r>
          </a:p>
        </p:txBody>
      </p:sp>
      <p:sp>
        <p:nvSpPr>
          <p:cNvPr id="46" name="Rechteck 45">
            <a:extLst>
              <a:ext uri="{FF2B5EF4-FFF2-40B4-BE49-F238E27FC236}">
                <a16:creationId xmlns:a16="http://schemas.microsoft.com/office/drawing/2014/main" id="{797FAA88-E75F-02D3-6B02-A1BC112D18E5}"/>
              </a:ext>
            </a:extLst>
          </p:cNvPr>
          <p:cNvSpPr/>
          <p:nvPr/>
        </p:nvSpPr>
        <p:spPr>
          <a:xfrm>
            <a:off x="7440753" y="1171802"/>
            <a:ext cx="2340000" cy="664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err="1">
                <a:solidFill>
                  <a:schemeClr val="tx1"/>
                </a:solidFill>
                <a:cs typeface="Arial" panose="020B0604020202020204" pitchFamily="34" charset="0"/>
              </a:rPr>
              <a:t>Unternehmen</a:t>
            </a:r>
            <a:r>
              <a:rPr lang="en-AU" sz="1400" b="1" dirty="0">
                <a:solidFill>
                  <a:schemeClr val="tx1"/>
                </a:solidFill>
                <a:cs typeface="Arial" panose="020B0604020202020204" pitchFamily="34" charset="0"/>
              </a:rPr>
              <a:t> B</a:t>
            </a:r>
          </a:p>
        </p:txBody>
      </p:sp>
      <p:grpSp>
        <p:nvGrpSpPr>
          <p:cNvPr id="47" name="Gruppieren 46">
            <a:extLst>
              <a:ext uri="{FF2B5EF4-FFF2-40B4-BE49-F238E27FC236}">
                <a16:creationId xmlns:a16="http://schemas.microsoft.com/office/drawing/2014/main" id="{5A97194C-B69D-FE92-F4B3-18B60706A1BB}"/>
              </a:ext>
            </a:extLst>
          </p:cNvPr>
          <p:cNvGrpSpPr/>
          <p:nvPr/>
        </p:nvGrpSpPr>
        <p:grpSpPr>
          <a:xfrm>
            <a:off x="6980350" y="1952272"/>
            <a:ext cx="3466291" cy="3769578"/>
            <a:chOff x="1512127" y="1695449"/>
            <a:chExt cx="3912853" cy="4255212"/>
          </a:xfrm>
        </p:grpSpPr>
        <p:cxnSp>
          <p:nvCxnSpPr>
            <p:cNvPr id="48" name="Gerade Verbindung mit Pfeil 47">
              <a:extLst>
                <a:ext uri="{FF2B5EF4-FFF2-40B4-BE49-F238E27FC236}">
                  <a16:creationId xmlns:a16="http://schemas.microsoft.com/office/drawing/2014/main" id="{9EC7C0DD-0484-F046-E6D5-1D255359E1EF}"/>
                </a:ext>
              </a:extLst>
            </p:cNvPr>
            <p:cNvCxnSpPr>
              <a:cxnSpLocks/>
            </p:cNvCxnSpPr>
            <p:nvPr/>
          </p:nvCxnSpPr>
          <p:spPr>
            <a:xfrm flipV="1">
              <a:off x="1552575" y="1695449"/>
              <a:ext cx="0" cy="3600000"/>
            </a:xfrm>
            <a:prstGeom prst="straightConnector1">
              <a:avLst/>
            </a:prstGeom>
            <a:ln>
              <a:solidFill>
                <a:srgbClr val="6C6C6C"/>
              </a:solidFill>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48">
              <a:extLst>
                <a:ext uri="{FF2B5EF4-FFF2-40B4-BE49-F238E27FC236}">
                  <a16:creationId xmlns:a16="http://schemas.microsoft.com/office/drawing/2014/main" id="{AC95A202-0E06-896E-418A-63772EBE7B46}"/>
                </a:ext>
              </a:extLst>
            </p:cNvPr>
            <p:cNvCxnSpPr>
              <a:cxnSpLocks/>
            </p:cNvCxnSpPr>
            <p:nvPr/>
          </p:nvCxnSpPr>
          <p:spPr>
            <a:xfrm>
              <a:off x="1552575" y="5295449"/>
              <a:ext cx="3600000" cy="0"/>
            </a:xfrm>
            <a:prstGeom prst="straightConnector1">
              <a:avLst/>
            </a:prstGeom>
            <a:ln>
              <a:solidFill>
                <a:srgbClr val="6C6C6C"/>
              </a:solidFill>
              <a:tailEnd type="triangle"/>
            </a:ln>
          </p:spPr>
          <p:style>
            <a:lnRef idx="1">
              <a:schemeClr val="accent1"/>
            </a:lnRef>
            <a:fillRef idx="0">
              <a:schemeClr val="accent1"/>
            </a:fillRef>
            <a:effectRef idx="0">
              <a:schemeClr val="accent1"/>
            </a:effectRef>
            <a:fontRef idx="minor">
              <a:schemeClr val="tx1"/>
            </a:fontRef>
          </p:style>
        </p:cxnSp>
        <p:sp>
          <p:nvSpPr>
            <p:cNvPr id="50" name="Pfeil: in vier Richtungen 49">
              <a:extLst>
                <a:ext uri="{FF2B5EF4-FFF2-40B4-BE49-F238E27FC236}">
                  <a16:creationId xmlns:a16="http://schemas.microsoft.com/office/drawing/2014/main" id="{79F2CF19-8BE5-9704-E423-C00F5668E483}"/>
                </a:ext>
              </a:extLst>
            </p:cNvPr>
            <p:cNvSpPr/>
            <p:nvPr/>
          </p:nvSpPr>
          <p:spPr>
            <a:xfrm rot="2700000">
              <a:off x="1555865" y="1905107"/>
              <a:ext cx="3676417" cy="3418925"/>
            </a:xfrm>
            <a:prstGeom prst="quadArrow">
              <a:avLst>
                <a:gd name="adj1" fmla="val 11387"/>
                <a:gd name="adj2" fmla="val 13769"/>
                <a:gd name="adj3" fmla="val 12181"/>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51" name="Rechteck 50">
              <a:extLst>
                <a:ext uri="{FF2B5EF4-FFF2-40B4-BE49-F238E27FC236}">
                  <a16:creationId xmlns:a16="http://schemas.microsoft.com/office/drawing/2014/main" id="{7E062E84-5521-7DC9-3AEB-6EC9C6305AF1}"/>
                </a:ext>
              </a:extLst>
            </p:cNvPr>
            <p:cNvSpPr/>
            <p:nvPr/>
          </p:nvSpPr>
          <p:spPr>
            <a:xfrm>
              <a:off x="1512127" y="1695449"/>
              <a:ext cx="1222735"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tx1"/>
                  </a:solidFill>
                  <a:cs typeface="Arial" panose="020B0604020202020204" pitchFamily="34" charset="0"/>
                </a:rPr>
                <a:t>Competition</a:t>
              </a:r>
            </a:p>
          </p:txBody>
        </p:sp>
        <p:sp>
          <p:nvSpPr>
            <p:cNvPr id="52" name="Rechteck 51">
              <a:extLst>
                <a:ext uri="{FF2B5EF4-FFF2-40B4-BE49-F238E27FC236}">
                  <a16:creationId xmlns:a16="http://schemas.microsoft.com/office/drawing/2014/main" id="{A1F457A6-5515-F3AD-606B-1AF7993DD4E5}"/>
                </a:ext>
              </a:extLst>
            </p:cNvPr>
            <p:cNvSpPr/>
            <p:nvPr/>
          </p:nvSpPr>
          <p:spPr>
            <a:xfrm>
              <a:off x="3945471" y="1695449"/>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Collaboration</a:t>
              </a:r>
              <a:endParaRPr lang="de-DE" sz="1200" b="1" dirty="0">
                <a:solidFill>
                  <a:schemeClr val="tx1"/>
                </a:solidFill>
                <a:cs typeface="Arial" panose="020B0604020202020204" pitchFamily="34" charset="0"/>
              </a:endParaRPr>
            </a:p>
          </p:txBody>
        </p:sp>
        <p:sp>
          <p:nvSpPr>
            <p:cNvPr id="53" name="Rechteck 52">
              <a:extLst>
                <a:ext uri="{FF2B5EF4-FFF2-40B4-BE49-F238E27FC236}">
                  <a16:creationId xmlns:a16="http://schemas.microsoft.com/office/drawing/2014/main" id="{1FBCC10E-76BC-B218-7E47-7FB7D15BA108}"/>
                </a:ext>
              </a:extLst>
            </p:cNvPr>
            <p:cNvSpPr/>
            <p:nvPr/>
          </p:nvSpPr>
          <p:spPr>
            <a:xfrm>
              <a:off x="1512127" y="4807294"/>
              <a:ext cx="1222735"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Avoidance</a:t>
              </a:r>
              <a:endParaRPr lang="de-DE" sz="1200" b="1" dirty="0">
                <a:solidFill>
                  <a:schemeClr val="tx1"/>
                </a:solidFill>
                <a:cs typeface="Arial" panose="020B0604020202020204" pitchFamily="34" charset="0"/>
              </a:endParaRPr>
            </a:p>
          </p:txBody>
        </p:sp>
        <p:sp>
          <p:nvSpPr>
            <p:cNvPr id="54" name="Rechteck 53">
              <a:extLst>
                <a:ext uri="{FF2B5EF4-FFF2-40B4-BE49-F238E27FC236}">
                  <a16:creationId xmlns:a16="http://schemas.microsoft.com/office/drawing/2014/main" id="{F1369BEA-209B-4732-D410-BC85FC185D47}"/>
                </a:ext>
              </a:extLst>
            </p:cNvPr>
            <p:cNvSpPr/>
            <p:nvPr/>
          </p:nvSpPr>
          <p:spPr>
            <a:xfrm>
              <a:off x="3945471" y="4807294"/>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Accomodation</a:t>
              </a:r>
              <a:endParaRPr lang="de-DE" sz="1200" b="1" dirty="0">
                <a:solidFill>
                  <a:schemeClr val="tx1"/>
                </a:solidFill>
                <a:cs typeface="Arial" panose="020B0604020202020204" pitchFamily="34" charset="0"/>
              </a:endParaRPr>
            </a:p>
          </p:txBody>
        </p:sp>
        <p:sp>
          <p:nvSpPr>
            <p:cNvPr id="55" name="Rechteck 54">
              <a:extLst>
                <a:ext uri="{FF2B5EF4-FFF2-40B4-BE49-F238E27FC236}">
                  <a16:creationId xmlns:a16="http://schemas.microsoft.com/office/drawing/2014/main" id="{7E2C7312-C956-6EA8-776E-01F3C4CC2E5B}"/>
                </a:ext>
              </a:extLst>
            </p:cNvPr>
            <p:cNvSpPr/>
            <p:nvPr/>
          </p:nvSpPr>
          <p:spPr>
            <a:xfrm>
              <a:off x="2734862" y="3237875"/>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Compromise</a:t>
              </a:r>
              <a:endParaRPr lang="de-DE" sz="1200" b="1" dirty="0">
                <a:solidFill>
                  <a:schemeClr val="tx1"/>
                </a:solidFill>
                <a:cs typeface="Arial" panose="020B0604020202020204" pitchFamily="34" charset="0"/>
              </a:endParaRPr>
            </a:p>
          </p:txBody>
        </p:sp>
        <p:sp>
          <p:nvSpPr>
            <p:cNvPr id="57" name="Rechteck 56">
              <a:extLst>
                <a:ext uri="{FF2B5EF4-FFF2-40B4-BE49-F238E27FC236}">
                  <a16:creationId xmlns:a16="http://schemas.microsoft.com/office/drawing/2014/main" id="{21CE2A3B-681C-4CE3-5440-450B6C874BA6}"/>
                </a:ext>
              </a:extLst>
            </p:cNvPr>
            <p:cNvSpPr/>
            <p:nvPr/>
          </p:nvSpPr>
          <p:spPr>
            <a:xfrm>
              <a:off x="2654317" y="5462506"/>
              <a:ext cx="1479510"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Transparency</a:t>
              </a:r>
            </a:p>
          </p:txBody>
        </p:sp>
        <p:sp>
          <p:nvSpPr>
            <p:cNvPr id="58" name="Rechteck 57">
              <a:extLst>
                <a:ext uri="{FF2B5EF4-FFF2-40B4-BE49-F238E27FC236}">
                  <a16:creationId xmlns:a16="http://schemas.microsoft.com/office/drawing/2014/main" id="{5CBA8309-5C3E-2E6D-05CF-3A9188C5BEB9}"/>
                </a:ext>
              </a:extLst>
            </p:cNvPr>
            <p:cNvSpPr/>
            <p:nvPr/>
          </p:nvSpPr>
          <p:spPr>
            <a:xfrm>
              <a:off x="1552575" y="5218428"/>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Low</a:t>
              </a:r>
            </a:p>
          </p:txBody>
        </p:sp>
        <p:sp>
          <p:nvSpPr>
            <p:cNvPr id="59" name="Rechteck 58">
              <a:extLst>
                <a:ext uri="{FF2B5EF4-FFF2-40B4-BE49-F238E27FC236}">
                  <a16:creationId xmlns:a16="http://schemas.microsoft.com/office/drawing/2014/main" id="{91713A15-130F-25FD-CDA7-99C851C19B48}"/>
                </a:ext>
              </a:extLst>
            </p:cNvPr>
            <p:cNvSpPr/>
            <p:nvPr/>
          </p:nvSpPr>
          <p:spPr>
            <a:xfrm>
              <a:off x="4441764" y="5295449"/>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High</a:t>
              </a:r>
            </a:p>
          </p:txBody>
        </p:sp>
      </p:grpSp>
      <p:sp>
        <p:nvSpPr>
          <p:cNvPr id="4" name="Ellipse 3">
            <a:extLst>
              <a:ext uri="{FF2B5EF4-FFF2-40B4-BE49-F238E27FC236}">
                <a16:creationId xmlns:a16="http://schemas.microsoft.com/office/drawing/2014/main" id="{537EC8B9-8B92-8414-B3EE-90E3EBE1B2AD}"/>
              </a:ext>
            </a:extLst>
          </p:cNvPr>
          <p:cNvSpPr/>
          <p:nvPr/>
        </p:nvSpPr>
        <p:spPr>
          <a:xfrm>
            <a:off x="3936317" y="3344124"/>
            <a:ext cx="544485" cy="54448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5" name="Gerader Verbinder 4">
            <a:extLst>
              <a:ext uri="{FF2B5EF4-FFF2-40B4-BE49-F238E27FC236}">
                <a16:creationId xmlns:a16="http://schemas.microsoft.com/office/drawing/2014/main" id="{16C9D54F-DF8A-0E8F-6E39-1884B58AEAE0}"/>
              </a:ext>
            </a:extLst>
          </p:cNvPr>
          <p:cNvCxnSpPr>
            <a:cxnSpLocks/>
          </p:cNvCxnSpPr>
          <p:nvPr/>
        </p:nvCxnSpPr>
        <p:spPr>
          <a:xfrm flipH="1">
            <a:off x="4189608" y="3788916"/>
            <a:ext cx="0" cy="135629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A7E57778-77A0-5D4E-2758-C208578C50BE}"/>
              </a:ext>
            </a:extLst>
          </p:cNvPr>
          <p:cNvCxnSpPr>
            <a:cxnSpLocks/>
            <a:endCxn id="4" idx="2"/>
          </p:cNvCxnSpPr>
          <p:nvPr/>
        </p:nvCxnSpPr>
        <p:spPr>
          <a:xfrm flipV="1">
            <a:off x="1756232" y="3616367"/>
            <a:ext cx="2180085" cy="313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10" name="Ellipse 9">
            <a:extLst>
              <a:ext uri="{FF2B5EF4-FFF2-40B4-BE49-F238E27FC236}">
                <a16:creationId xmlns:a16="http://schemas.microsoft.com/office/drawing/2014/main" id="{F5DAE760-AB99-4C61-5AB4-C17688D1D830}"/>
              </a:ext>
            </a:extLst>
          </p:cNvPr>
          <p:cNvSpPr/>
          <p:nvPr/>
        </p:nvSpPr>
        <p:spPr>
          <a:xfrm>
            <a:off x="7803841" y="2818906"/>
            <a:ext cx="544485" cy="54448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1" name="Gerader Verbinder 10">
            <a:extLst>
              <a:ext uri="{FF2B5EF4-FFF2-40B4-BE49-F238E27FC236}">
                <a16:creationId xmlns:a16="http://schemas.microsoft.com/office/drawing/2014/main" id="{5D85ABF7-2269-3D86-77AD-EA08B8F65688}"/>
              </a:ext>
            </a:extLst>
          </p:cNvPr>
          <p:cNvCxnSpPr>
            <a:cxnSpLocks/>
          </p:cNvCxnSpPr>
          <p:nvPr/>
        </p:nvCxnSpPr>
        <p:spPr>
          <a:xfrm>
            <a:off x="8077985" y="3242469"/>
            <a:ext cx="0" cy="187406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9644ACDF-1D6E-898B-766D-F825BB942A96}"/>
              </a:ext>
            </a:extLst>
          </p:cNvPr>
          <p:cNvCxnSpPr>
            <a:cxnSpLocks/>
          </p:cNvCxnSpPr>
          <p:nvPr/>
        </p:nvCxnSpPr>
        <p:spPr>
          <a:xfrm flipV="1">
            <a:off x="7042879" y="3111446"/>
            <a:ext cx="999396"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13" name="Pfeil: nach oben 12">
            <a:extLst>
              <a:ext uri="{FF2B5EF4-FFF2-40B4-BE49-F238E27FC236}">
                <a16:creationId xmlns:a16="http://schemas.microsoft.com/office/drawing/2014/main" id="{CBA61B6F-8A3D-873D-D0DD-135D2EB45273}"/>
              </a:ext>
            </a:extLst>
          </p:cNvPr>
          <p:cNvSpPr/>
          <p:nvPr/>
        </p:nvSpPr>
        <p:spPr>
          <a:xfrm rot="5400000">
            <a:off x="3584133" y="4957350"/>
            <a:ext cx="146630" cy="611433"/>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Pfeil: nach oben 28">
            <a:extLst>
              <a:ext uri="{FF2B5EF4-FFF2-40B4-BE49-F238E27FC236}">
                <a16:creationId xmlns:a16="http://schemas.microsoft.com/office/drawing/2014/main" id="{1A018231-7E38-280B-0732-8919AF5DBB81}"/>
              </a:ext>
            </a:extLst>
          </p:cNvPr>
          <p:cNvSpPr/>
          <p:nvPr/>
        </p:nvSpPr>
        <p:spPr>
          <a:xfrm>
            <a:off x="6823296" y="3111446"/>
            <a:ext cx="146630" cy="402301"/>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Pfeil: nach oben 29">
            <a:extLst>
              <a:ext uri="{FF2B5EF4-FFF2-40B4-BE49-F238E27FC236}">
                <a16:creationId xmlns:a16="http://schemas.microsoft.com/office/drawing/2014/main" id="{E92AF2EF-8471-5799-3D30-51D836A04010}"/>
              </a:ext>
            </a:extLst>
          </p:cNvPr>
          <p:cNvSpPr/>
          <p:nvPr/>
        </p:nvSpPr>
        <p:spPr>
          <a:xfrm rot="16200000">
            <a:off x="8325814" y="5009382"/>
            <a:ext cx="146630" cy="503905"/>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Rechteck 32">
            <a:extLst>
              <a:ext uri="{FF2B5EF4-FFF2-40B4-BE49-F238E27FC236}">
                <a16:creationId xmlns:a16="http://schemas.microsoft.com/office/drawing/2014/main" id="{EDF92C97-3F52-E717-60DC-7859F14168AD}"/>
              </a:ext>
            </a:extLst>
          </p:cNvPr>
          <p:cNvSpPr/>
          <p:nvPr/>
        </p:nvSpPr>
        <p:spPr>
          <a:xfrm>
            <a:off x="4640350" y="1083072"/>
            <a:ext cx="2340000" cy="664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accent5"/>
                </a:solidFill>
                <a:cs typeface="Arial" panose="020B0604020202020204" pitchFamily="34" charset="0"/>
              </a:rPr>
              <a:t>Board Interlock</a:t>
            </a:r>
          </a:p>
        </p:txBody>
      </p:sp>
      <p:cxnSp>
        <p:nvCxnSpPr>
          <p:cNvPr id="9" name="Gerade Verbindung mit Pfeil 8">
            <a:extLst>
              <a:ext uri="{FF2B5EF4-FFF2-40B4-BE49-F238E27FC236}">
                <a16:creationId xmlns:a16="http://schemas.microsoft.com/office/drawing/2014/main" id="{9E64AFDB-DA85-5C42-6B2C-6DF5DD34B598}"/>
              </a:ext>
            </a:extLst>
          </p:cNvPr>
          <p:cNvCxnSpPr/>
          <p:nvPr/>
        </p:nvCxnSpPr>
        <p:spPr>
          <a:xfrm flipH="1">
            <a:off x="4458236" y="1513904"/>
            <a:ext cx="2557946" cy="0"/>
          </a:xfrm>
          <a:prstGeom prst="straightConnector1">
            <a:avLst/>
          </a:prstGeom>
          <a:ln>
            <a:headEnd type="triangle"/>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4222679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p:txBody>
          <a:bodyPr/>
          <a:lstStyle/>
          <a:p>
            <a:r>
              <a:rPr lang="en-US"/>
              <a:t>Agenda</a:t>
            </a:r>
          </a:p>
        </p:txBody>
      </p:sp>
      <p:graphicFrame>
        <p:nvGraphicFramePr>
          <p:cNvPr id="5" name="Tabelle 4"/>
          <p:cNvGraphicFramePr>
            <a:graphicFrameLocks noGrp="1"/>
          </p:cNvGraphicFramePr>
          <p:nvPr>
            <p:extLst>
              <p:ext uri="{D42A27DB-BD31-4B8C-83A1-F6EECF244321}">
                <p14:modId xmlns:p14="http://schemas.microsoft.com/office/powerpoint/2010/main" val="3538620483"/>
              </p:ext>
            </p:extLst>
          </p:nvPr>
        </p:nvGraphicFramePr>
        <p:xfrm>
          <a:off x="2597433" y="1609200"/>
          <a:ext cx="6327209" cy="2991888"/>
        </p:xfrm>
        <a:graphic>
          <a:graphicData uri="http://schemas.openxmlformats.org/drawingml/2006/table">
            <a:tbl>
              <a:tblPr bandRow="1">
                <a:tableStyleId>{8EC20E35-A176-4012-BC5E-935CFFF8708E}</a:tableStyleId>
              </a:tblPr>
              <a:tblGrid>
                <a:gridCol w="604620">
                  <a:extLst>
                    <a:ext uri="{9D8B030D-6E8A-4147-A177-3AD203B41FA5}">
                      <a16:colId xmlns:a16="http://schemas.microsoft.com/office/drawing/2014/main" val="20000"/>
                    </a:ext>
                  </a:extLst>
                </a:gridCol>
                <a:gridCol w="5722589">
                  <a:extLst>
                    <a:ext uri="{9D8B030D-6E8A-4147-A177-3AD203B41FA5}">
                      <a16:colId xmlns:a16="http://schemas.microsoft.com/office/drawing/2014/main" val="20001"/>
                    </a:ext>
                  </a:extLst>
                </a:gridCol>
              </a:tblGrid>
              <a:tr h="487067">
                <a:tc>
                  <a:txBody>
                    <a:bodyPr/>
                    <a:lstStyle/>
                    <a:p>
                      <a:pPr>
                        <a:lnSpc>
                          <a:spcPct val="104000"/>
                        </a:lnSpc>
                      </a:pPr>
                      <a:r>
                        <a:rPr lang="de-DE" sz="2400" b="1" noProof="0">
                          <a:solidFill>
                            <a:schemeClr val="tx1"/>
                          </a:solidFill>
                          <a:latin typeface="+mj-lt"/>
                        </a:rPr>
                        <a:t>01</a:t>
                      </a:r>
                    </a:p>
                  </a:txBody>
                  <a:tcPr marL="108000" marR="72000" marT="72000" marB="72000" anchor="ct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E6E6E6"/>
                    </a:solidFill>
                  </a:tcPr>
                </a:tc>
                <a:tc>
                  <a:txBody>
                    <a:bodyPr/>
                    <a:lstStyle/>
                    <a:p>
                      <a:pPr marL="0" indent="0">
                        <a:lnSpc>
                          <a:spcPct val="104000"/>
                        </a:lnSpc>
                        <a:spcBef>
                          <a:spcPts val="2400"/>
                        </a:spcBef>
                        <a:buSzPct val="150000"/>
                        <a:buFont typeface="+mj-lt"/>
                        <a:buNone/>
                      </a:pPr>
                      <a:r>
                        <a:rPr lang="de-DE" sz="1400" noProof="0" dirty="0">
                          <a:solidFill>
                            <a:srgbClr val="4B4B4B"/>
                          </a:solidFill>
                          <a:latin typeface="+mn-lt"/>
                        </a:rPr>
                        <a:t>Überblick</a:t>
                      </a:r>
                    </a:p>
                  </a:txBody>
                  <a:tcPr marL="108000" marR="72000" marT="72000" marB="72000" anchor="ct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E6E6E6"/>
                    </a:solidFill>
                  </a:tcPr>
                </a:tc>
                <a:extLst>
                  <a:ext uri="{0D108BD9-81ED-4DB2-BD59-A6C34878D82A}">
                    <a16:rowId xmlns:a16="http://schemas.microsoft.com/office/drawing/2014/main" val="10000"/>
                  </a:ext>
                </a:extLst>
              </a:tr>
              <a:tr h="487067">
                <a:tc>
                  <a:txBody>
                    <a:bodyPr/>
                    <a:lstStyle/>
                    <a:p>
                      <a:pPr>
                        <a:lnSpc>
                          <a:spcPct val="104000"/>
                        </a:lnSpc>
                      </a:pPr>
                      <a:r>
                        <a:rPr lang="de-DE" sz="2400" b="1" noProof="0">
                          <a:solidFill>
                            <a:srgbClr val="122769"/>
                          </a:solidFill>
                          <a:latin typeface="+mj-lt"/>
                        </a:rPr>
                        <a:t>02</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indent="0">
                        <a:lnSpc>
                          <a:spcPct val="104000"/>
                        </a:lnSpc>
                        <a:spcBef>
                          <a:spcPts val="2400"/>
                        </a:spcBef>
                        <a:buSzPct val="150000"/>
                        <a:buFont typeface="+mj-lt"/>
                        <a:buNone/>
                      </a:pPr>
                      <a:r>
                        <a:rPr lang="de-DE" sz="1400" noProof="0" dirty="0">
                          <a:solidFill>
                            <a:srgbClr val="4B4B4B"/>
                          </a:solidFill>
                          <a:latin typeface="+mn-lt"/>
                        </a:rPr>
                        <a:t>Artikel 1: Organisationale Netzwerke</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80395">
                <a:tc>
                  <a:txBody>
                    <a:bodyPr/>
                    <a:lstStyle/>
                    <a:p>
                      <a:pPr>
                        <a:lnSpc>
                          <a:spcPct val="104000"/>
                        </a:lnSpc>
                      </a:pPr>
                      <a:r>
                        <a:rPr lang="de-DE" sz="2400" b="1" noProof="0">
                          <a:solidFill>
                            <a:srgbClr val="122769"/>
                          </a:solidFill>
                          <a:latin typeface="+mj-lt"/>
                        </a:rPr>
                        <a:t>03</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indent="0">
                        <a:lnSpc>
                          <a:spcPct val="104000"/>
                        </a:lnSpc>
                        <a:spcBef>
                          <a:spcPts val="2400"/>
                        </a:spcBef>
                        <a:buSzPct val="150000"/>
                        <a:buFont typeface="+mj-lt"/>
                        <a:buNone/>
                      </a:pPr>
                      <a:r>
                        <a:rPr lang="de-DE" sz="1400" noProof="0" dirty="0">
                          <a:solidFill>
                            <a:srgbClr val="4B4B4B"/>
                          </a:solidFill>
                          <a:latin typeface="+mn-lt"/>
                        </a:rPr>
                        <a:t>Artikel 2: Strategische Allianzen</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87067">
                <a:tc>
                  <a:txBody>
                    <a:bodyPr/>
                    <a:lstStyle/>
                    <a:p>
                      <a:pPr>
                        <a:lnSpc>
                          <a:spcPct val="104000"/>
                        </a:lnSpc>
                      </a:pPr>
                      <a:r>
                        <a:rPr lang="de-DE" sz="2400" b="1" noProof="0">
                          <a:solidFill>
                            <a:srgbClr val="122769"/>
                          </a:solidFill>
                          <a:latin typeface="+mj-lt"/>
                        </a:rPr>
                        <a:t>04</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indent="0">
                        <a:lnSpc>
                          <a:spcPct val="104000"/>
                        </a:lnSpc>
                        <a:spcBef>
                          <a:spcPts val="2400"/>
                        </a:spcBef>
                        <a:buSzPct val="150000"/>
                        <a:buFont typeface="+mj-lt"/>
                        <a:buNone/>
                      </a:pPr>
                      <a:r>
                        <a:rPr lang="de-DE" sz="1400" noProof="0">
                          <a:solidFill>
                            <a:srgbClr val="4B4B4B"/>
                          </a:solidFill>
                          <a:latin typeface="+mn-lt"/>
                        </a:rPr>
                        <a:t>Artikel 3: Mergers &amp; Acquisitions</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87067">
                <a:tc>
                  <a:txBody>
                    <a:bodyPr/>
                    <a:lstStyle/>
                    <a:p>
                      <a:pPr>
                        <a:lnSpc>
                          <a:spcPct val="104000"/>
                        </a:lnSpc>
                      </a:pPr>
                      <a:r>
                        <a:rPr lang="de-DE" sz="2400" b="1" noProof="0">
                          <a:solidFill>
                            <a:srgbClr val="FF0000"/>
                          </a:solidFill>
                          <a:latin typeface="+mj-lt"/>
                        </a:rPr>
                        <a:t>05</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indent="0">
                        <a:lnSpc>
                          <a:spcPct val="104000"/>
                        </a:lnSpc>
                        <a:spcBef>
                          <a:spcPts val="2400"/>
                        </a:spcBef>
                        <a:buSzPct val="150000"/>
                        <a:buFont typeface="+mj-lt"/>
                        <a:buNone/>
                      </a:pPr>
                      <a:r>
                        <a:rPr lang="de-DE" sz="1400" noProof="0" dirty="0">
                          <a:solidFill>
                            <a:srgbClr val="FF0000"/>
                          </a:solidFill>
                          <a:latin typeface="+mn-lt"/>
                        </a:rPr>
                        <a:t>Ausblick und weiteres Vorgehen</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74602507"/>
                  </a:ext>
                </a:extLst>
              </a:tr>
              <a:tr h="487067">
                <a:tc>
                  <a:txBody>
                    <a:bodyPr/>
                    <a:lstStyle/>
                    <a:p>
                      <a:pPr>
                        <a:lnSpc>
                          <a:spcPct val="104000"/>
                        </a:lnSpc>
                      </a:pPr>
                      <a:r>
                        <a:rPr lang="de-DE" sz="2400" b="1" noProof="0">
                          <a:solidFill>
                            <a:srgbClr val="122769"/>
                          </a:solidFill>
                          <a:latin typeface="+mj-lt"/>
                        </a:rPr>
                        <a:t>06</a:t>
                      </a:r>
                    </a:p>
                  </a:txBody>
                  <a:tcPr marL="108000" marR="72000" marT="72000" marB="72000" anchor="ctr">
                    <a:lnT w="952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indent="0">
                        <a:lnSpc>
                          <a:spcPct val="104000"/>
                        </a:lnSpc>
                        <a:spcBef>
                          <a:spcPts val="2400"/>
                        </a:spcBef>
                        <a:buSzPct val="150000"/>
                        <a:buFont typeface="+mj-lt"/>
                        <a:buNone/>
                      </a:pPr>
                      <a:r>
                        <a:rPr lang="de-DE" sz="1400" noProof="0" dirty="0">
                          <a:solidFill>
                            <a:srgbClr val="4B4B4B"/>
                          </a:solidFill>
                          <a:latin typeface="+mn-lt"/>
                        </a:rPr>
                        <a:t>Q&amp;A Session</a:t>
                      </a:r>
                    </a:p>
                  </a:txBody>
                  <a:tcPr marL="108000" marR="72000" marT="72000" marB="72000" anchor="ctr">
                    <a:lnT w="952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Tree>
    <p:custDataLst>
      <p:tags r:id="rId1"/>
    </p:custDataLst>
    <p:extLst>
      <p:ext uri="{BB962C8B-B14F-4D97-AF65-F5344CB8AC3E}">
        <p14:creationId xmlns:p14="http://schemas.microsoft.com/office/powerpoint/2010/main" val="31484063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5D474283-2EF9-75D9-D8E9-E5DD4DB6C753}"/>
              </a:ext>
            </a:extLst>
          </p:cNvPr>
          <p:cNvSpPr>
            <a:spLocks noGrp="1"/>
          </p:cNvSpPr>
          <p:nvPr>
            <p:ph type="ftr" sz="quarter" idx="3"/>
          </p:nvPr>
        </p:nvSpPr>
        <p:spPr/>
        <p:txBody>
          <a:bodyPr/>
          <a:lstStyle/>
          <a:p>
            <a:r>
              <a:rPr lang="de-DE" dirty="0"/>
              <a:t>Artikel 2: Strategische Allianzen</a:t>
            </a:r>
          </a:p>
        </p:txBody>
      </p:sp>
      <p:sp>
        <p:nvSpPr>
          <p:cNvPr id="3" name="Textplatzhalter 2">
            <a:extLst>
              <a:ext uri="{FF2B5EF4-FFF2-40B4-BE49-F238E27FC236}">
                <a16:creationId xmlns:a16="http://schemas.microsoft.com/office/drawing/2014/main" id="{C70634E6-71B4-66C7-7BA4-4D9FFE4CE07D}"/>
              </a:ext>
            </a:extLst>
          </p:cNvPr>
          <p:cNvSpPr>
            <a:spLocks noGrp="1"/>
          </p:cNvSpPr>
          <p:nvPr>
            <p:ph type="body" sz="quarter" idx="10"/>
          </p:nvPr>
        </p:nvSpPr>
        <p:spPr/>
        <p:txBody>
          <a:bodyPr/>
          <a:lstStyle/>
          <a:p>
            <a:r>
              <a:rPr lang="de-DE" dirty="0"/>
              <a:t>Kooperatives und Kompetitives Verhalten in Strategischen Allianzen</a:t>
            </a:r>
          </a:p>
          <a:p>
            <a:r>
              <a:rPr lang="de-DE" dirty="0">
                <a:solidFill>
                  <a:schemeClr val="accent5"/>
                </a:solidFill>
              </a:rPr>
              <a:t>Board </a:t>
            </a:r>
            <a:r>
              <a:rPr lang="de-DE" dirty="0" err="1">
                <a:solidFill>
                  <a:schemeClr val="accent5"/>
                </a:solidFill>
              </a:rPr>
              <a:t>Interlocks</a:t>
            </a:r>
            <a:endParaRPr lang="de-DE" dirty="0">
              <a:solidFill>
                <a:schemeClr val="accent5"/>
              </a:solidFill>
            </a:endParaRPr>
          </a:p>
        </p:txBody>
      </p:sp>
      <p:grpSp>
        <p:nvGrpSpPr>
          <p:cNvPr id="28" name="Gruppieren 27">
            <a:extLst>
              <a:ext uri="{FF2B5EF4-FFF2-40B4-BE49-F238E27FC236}">
                <a16:creationId xmlns:a16="http://schemas.microsoft.com/office/drawing/2014/main" id="{C7B48EE0-AF3A-1B8F-D14D-D76925E49C41}"/>
              </a:ext>
            </a:extLst>
          </p:cNvPr>
          <p:cNvGrpSpPr/>
          <p:nvPr/>
        </p:nvGrpSpPr>
        <p:grpSpPr>
          <a:xfrm>
            <a:off x="587852" y="1932705"/>
            <a:ext cx="4563007" cy="3789145"/>
            <a:chOff x="274121" y="1673361"/>
            <a:chExt cx="5150859" cy="4277300"/>
          </a:xfrm>
        </p:grpSpPr>
        <p:cxnSp>
          <p:nvCxnSpPr>
            <p:cNvPr id="6" name="Gerade Verbindung mit Pfeil 5">
              <a:extLst>
                <a:ext uri="{FF2B5EF4-FFF2-40B4-BE49-F238E27FC236}">
                  <a16:creationId xmlns:a16="http://schemas.microsoft.com/office/drawing/2014/main" id="{770AD231-E4DE-A639-B0ED-C10205D5D41B}"/>
                </a:ext>
              </a:extLst>
            </p:cNvPr>
            <p:cNvCxnSpPr>
              <a:cxnSpLocks/>
            </p:cNvCxnSpPr>
            <p:nvPr/>
          </p:nvCxnSpPr>
          <p:spPr>
            <a:xfrm flipV="1">
              <a:off x="1552575" y="1695449"/>
              <a:ext cx="0" cy="3600000"/>
            </a:xfrm>
            <a:prstGeom prst="straightConnector1">
              <a:avLst/>
            </a:prstGeom>
            <a:ln>
              <a:solidFill>
                <a:srgbClr val="6C6C6C"/>
              </a:solidFill>
              <a:tailEnd type="triangle"/>
            </a:ln>
          </p:spPr>
          <p:style>
            <a:lnRef idx="1">
              <a:schemeClr val="accent1"/>
            </a:lnRef>
            <a:fillRef idx="0">
              <a:schemeClr val="accent1"/>
            </a:fillRef>
            <a:effectRef idx="0">
              <a:schemeClr val="accent1"/>
            </a:effectRef>
            <a:fontRef idx="minor">
              <a:schemeClr val="tx1"/>
            </a:fontRef>
          </p:style>
        </p:cxnSp>
        <p:cxnSp>
          <p:nvCxnSpPr>
            <p:cNvPr id="8" name="Gerade Verbindung mit Pfeil 7">
              <a:extLst>
                <a:ext uri="{FF2B5EF4-FFF2-40B4-BE49-F238E27FC236}">
                  <a16:creationId xmlns:a16="http://schemas.microsoft.com/office/drawing/2014/main" id="{41C700B7-8BE5-DABE-19B0-B06D256E8027}"/>
                </a:ext>
              </a:extLst>
            </p:cNvPr>
            <p:cNvCxnSpPr>
              <a:cxnSpLocks/>
            </p:cNvCxnSpPr>
            <p:nvPr/>
          </p:nvCxnSpPr>
          <p:spPr>
            <a:xfrm>
              <a:off x="1552575" y="5295449"/>
              <a:ext cx="3600000" cy="0"/>
            </a:xfrm>
            <a:prstGeom prst="straightConnector1">
              <a:avLst/>
            </a:prstGeom>
            <a:ln>
              <a:solidFill>
                <a:srgbClr val="6C6C6C"/>
              </a:solidFill>
              <a:tailEnd type="triangle"/>
            </a:ln>
          </p:spPr>
          <p:style>
            <a:lnRef idx="1">
              <a:schemeClr val="accent1"/>
            </a:lnRef>
            <a:fillRef idx="0">
              <a:schemeClr val="accent1"/>
            </a:fillRef>
            <a:effectRef idx="0">
              <a:schemeClr val="accent1"/>
            </a:effectRef>
            <a:fontRef idx="minor">
              <a:schemeClr val="tx1"/>
            </a:fontRef>
          </p:style>
        </p:cxnSp>
        <p:sp>
          <p:nvSpPr>
            <p:cNvPr id="14" name="Pfeil: in vier Richtungen 13">
              <a:extLst>
                <a:ext uri="{FF2B5EF4-FFF2-40B4-BE49-F238E27FC236}">
                  <a16:creationId xmlns:a16="http://schemas.microsoft.com/office/drawing/2014/main" id="{6ECBB557-4BED-C24A-15B4-C0D5213EC5DD}"/>
                </a:ext>
              </a:extLst>
            </p:cNvPr>
            <p:cNvSpPr/>
            <p:nvPr/>
          </p:nvSpPr>
          <p:spPr>
            <a:xfrm rot="2700000">
              <a:off x="1555865" y="1905107"/>
              <a:ext cx="3676417" cy="3418925"/>
            </a:xfrm>
            <a:prstGeom prst="quadArrow">
              <a:avLst>
                <a:gd name="adj1" fmla="val 11387"/>
                <a:gd name="adj2" fmla="val 13769"/>
                <a:gd name="adj3" fmla="val 12181"/>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15" name="Rechteck 14">
              <a:extLst>
                <a:ext uri="{FF2B5EF4-FFF2-40B4-BE49-F238E27FC236}">
                  <a16:creationId xmlns:a16="http://schemas.microsoft.com/office/drawing/2014/main" id="{4CF29541-3181-24F2-D4E8-59E683E0C752}"/>
                </a:ext>
              </a:extLst>
            </p:cNvPr>
            <p:cNvSpPr/>
            <p:nvPr/>
          </p:nvSpPr>
          <p:spPr>
            <a:xfrm>
              <a:off x="1512127" y="1695449"/>
              <a:ext cx="1222735"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tx1"/>
                  </a:solidFill>
                  <a:cs typeface="Arial" panose="020B0604020202020204" pitchFamily="34" charset="0"/>
                </a:rPr>
                <a:t>Competition</a:t>
              </a:r>
            </a:p>
          </p:txBody>
        </p:sp>
        <p:sp>
          <p:nvSpPr>
            <p:cNvPr id="16" name="Rechteck 15">
              <a:extLst>
                <a:ext uri="{FF2B5EF4-FFF2-40B4-BE49-F238E27FC236}">
                  <a16:creationId xmlns:a16="http://schemas.microsoft.com/office/drawing/2014/main" id="{C53894EB-BD0D-9A46-1943-7868DEA502D9}"/>
                </a:ext>
              </a:extLst>
            </p:cNvPr>
            <p:cNvSpPr/>
            <p:nvPr/>
          </p:nvSpPr>
          <p:spPr>
            <a:xfrm>
              <a:off x="3945471" y="1695449"/>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Collaboration</a:t>
              </a:r>
              <a:endParaRPr lang="de-DE" sz="1200" b="1" dirty="0">
                <a:solidFill>
                  <a:schemeClr val="tx1"/>
                </a:solidFill>
                <a:cs typeface="Arial" panose="020B0604020202020204" pitchFamily="34" charset="0"/>
              </a:endParaRPr>
            </a:p>
          </p:txBody>
        </p:sp>
        <p:sp>
          <p:nvSpPr>
            <p:cNvPr id="17" name="Rechteck 16">
              <a:extLst>
                <a:ext uri="{FF2B5EF4-FFF2-40B4-BE49-F238E27FC236}">
                  <a16:creationId xmlns:a16="http://schemas.microsoft.com/office/drawing/2014/main" id="{C0483EA8-9AEC-1BF8-45F6-0440E8669705}"/>
                </a:ext>
              </a:extLst>
            </p:cNvPr>
            <p:cNvSpPr/>
            <p:nvPr/>
          </p:nvSpPr>
          <p:spPr>
            <a:xfrm>
              <a:off x="1512127" y="4807294"/>
              <a:ext cx="1222735"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Avoidance</a:t>
              </a:r>
              <a:endParaRPr lang="de-DE" sz="1200" b="1" dirty="0">
                <a:solidFill>
                  <a:schemeClr val="tx1"/>
                </a:solidFill>
                <a:cs typeface="Arial" panose="020B0604020202020204" pitchFamily="34" charset="0"/>
              </a:endParaRPr>
            </a:p>
          </p:txBody>
        </p:sp>
        <p:sp>
          <p:nvSpPr>
            <p:cNvPr id="18" name="Rechteck 17">
              <a:extLst>
                <a:ext uri="{FF2B5EF4-FFF2-40B4-BE49-F238E27FC236}">
                  <a16:creationId xmlns:a16="http://schemas.microsoft.com/office/drawing/2014/main" id="{849184BB-F75C-30E3-6917-2A6123433452}"/>
                </a:ext>
              </a:extLst>
            </p:cNvPr>
            <p:cNvSpPr/>
            <p:nvPr/>
          </p:nvSpPr>
          <p:spPr>
            <a:xfrm>
              <a:off x="3945471" y="4807294"/>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Accomodation</a:t>
              </a:r>
              <a:endParaRPr lang="de-DE" sz="1200" b="1" dirty="0">
                <a:solidFill>
                  <a:schemeClr val="tx1"/>
                </a:solidFill>
                <a:cs typeface="Arial" panose="020B0604020202020204" pitchFamily="34" charset="0"/>
              </a:endParaRPr>
            </a:p>
          </p:txBody>
        </p:sp>
        <p:sp>
          <p:nvSpPr>
            <p:cNvPr id="20" name="Rechteck 19">
              <a:extLst>
                <a:ext uri="{FF2B5EF4-FFF2-40B4-BE49-F238E27FC236}">
                  <a16:creationId xmlns:a16="http://schemas.microsoft.com/office/drawing/2014/main" id="{065094CC-EFC5-4042-BD32-B914EC5DB077}"/>
                </a:ext>
              </a:extLst>
            </p:cNvPr>
            <p:cNvSpPr/>
            <p:nvPr/>
          </p:nvSpPr>
          <p:spPr>
            <a:xfrm>
              <a:off x="2734862" y="3237875"/>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Compromise</a:t>
              </a:r>
              <a:endParaRPr lang="de-DE" sz="1200" b="1" dirty="0">
                <a:solidFill>
                  <a:schemeClr val="tx1"/>
                </a:solidFill>
                <a:cs typeface="Arial" panose="020B0604020202020204" pitchFamily="34" charset="0"/>
              </a:endParaRPr>
            </a:p>
          </p:txBody>
        </p:sp>
        <p:sp>
          <p:nvSpPr>
            <p:cNvPr id="22" name="Rechteck 21">
              <a:extLst>
                <a:ext uri="{FF2B5EF4-FFF2-40B4-BE49-F238E27FC236}">
                  <a16:creationId xmlns:a16="http://schemas.microsoft.com/office/drawing/2014/main" id="{DEA71866-3AAA-7BA0-7194-A233569D2BC5}"/>
                </a:ext>
              </a:extLst>
            </p:cNvPr>
            <p:cNvSpPr/>
            <p:nvPr/>
          </p:nvSpPr>
          <p:spPr>
            <a:xfrm>
              <a:off x="274121" y="3234248"/>
              <a:ext cx="1222735"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rgbClr val="6C6C6C"/>
                  </a:solidFill>
                  <a:cs typeface="Arial" panose="020B0604020202020204" pitchFamily="34" charset="0"/>
                </a:rPr>
                <a:t>Receptivity</a:t>
              </a:r>
              <a:endParaRPr lang="de-DE" sz="1200" b="1" dirty="0">
                <a:solidFill>
                  <a:srgbClr val="6C6C6C"/>
                </a:solidFill>
                <a:cs typeface="Arial" panose="020B0604020202020204" pitchFamily="34" charset="0"/>
              </a:endParaRPr>
            </a:p>
          </p:txBody>
        </p:sp>
        <p:sp>
          <p:nvSpPr>
            <p:cNvPr id="23" name="Rechteck 22">
              <a:extLst>
                <a:ext uri="{FF2B5EF4-FFF2-40B4-BE49-F238E27FC236}">
                  <a16:creationId xmlns:a16="http://schemas.microsoft.com/office/drawing/2014/main" id="{8C6FED38-3AC6-5442-F439-BBBB8E94518F}"/>
                </a:ext>
              </a:extLst>
            </p:cNvPr>
            <p:cNvSpPr/>
            <p:nvPr/>
          </p:nvSpPr>
          <p:spPr>
            <a:xfrm>
              <a:off x="2654317" y="5462506"/>
              <a:ext cx="1479510"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Transparency</a:t>
              </a:r>
            </a:p>
          </p:txBody>
        </p:sp>
        <p:sp>
          <p:nvSpPr>
            <p:cNvPr id="24" name="Rechteck 23">
              <a:extLst>
                <a:ext uri="{FF2B5EF4-FFF2-40B4-BE49-F238E27FC236}">
                  <a16:creationId xmlns:a16="http://schemas.microsoft.com/office/drawing/2014/main" id="{C77D1A4F-5ECC-8D41-981C-B0DEE6CDAE09}"/>
                </a:ext>
              </a:extLst>
            </p:cNvPr>
            <p:cNvSpPr/>
            <p:nvPr/>
          </p:nvSpPr>
          <p:spPr>
            <a:xfrm>
              <a:off x="1552575" y="5218428"/>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Low</a:t>
              </a:r>
            </a:p>
          </p:txBody>
        </p:sp>
        <p:sp>
          <p:nvSpPr>
            <p:cNvPr id="25" name="Rechteck 24">
              <a:extLst>
                <a:ext uri="{FF2B5EF4-FFF2-40B4-BE49-F238E27FC236}">
                  <a16:creationId xmlns:a16="http://schemas.microsoft.com/office/drawing/2014/main" id="{875D4E75-48A3-0A69-B288-98D4D9912C1D}"/>
                </a:ext>
              </a:extLst>
            </p:cNvPr>
            <p:cNvSpPr/>
            <p:nvPr/>
          </p:nvSpPr>
          <p:spPr>
            <a:xfrm>
              <a:off x="4441764" y="5295449"/>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High</a:t>
              </a:r>
            </a:p>
          </p:txBody>
        </p:sp>
        <p:sp>
          <p:nvSpPr>
            <p:cNvPr id="26" name="Rechteck 25">
              <a:extLst>
                <a:ext uri="{FF2B5EF4-FFF2-40B4-BE49-F238E27FC236}">
                  <a16:creationId xmlns:a16="http://schemas.microsoft.com/office/drawing/2014/main" id="{8645DFD8-E5A5-6E8F-3A70-ED05AA62BD88}"/>
                </a:ext>
              </a:extLst>
            </p:cNvPr>
            <p:cNvSpPr/>
            <p:nvPr/>
          </p:nvSpPr>
          <p:spPr>
            <a:xfrm>
              <a:off x="824518" y="4811577"/>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Low</a:t>
              </a:r>
            </a:p>
          </p:txBody>
        </p:sp>
        <p:sp>
          <p:nvSpPr>
            <p:cNvPr id="27" name="Rechteck 26">
              <a:extLst>
                <a:ext uri="{FF2B5EF4-FFF2-40B4-BE49-F238E27FC236}">
                  <a16:creationId xmlns:a16="http://schemas.microsoft.com/office/drawing/2014/main" id="{51CC2B57-6F28-B554-965E-8BAAE7F41960}"/>
                </a:ext>
              </a:extLst>
            </p:cNvPr>
            <p:cNvSpPr/>
            <p:nvPr/>
          </p:nvSpPr>
          <p:spPr>
            <a:xfrm>
              <a:off x="821925" y="1673361"/>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High</a:t>
              </a:r>
            </a:p>
          </p:txBody>
        </p:sp>
      </p:grpSp>
      <p:sp>
        <p:nvSpPr>
          <p:cNvPr id="44" name="Rechteck 43">
            <a:extLst>
              <a:ext uri="{FF2B5EF4-FFF2-40B4-BE49-F238E27FC236}">
                <a16:creationId xmlns:a16="http://schemas.microsoft.com/office/drawing/2014/main" id="{AE10FC88-2925-B958-127E-3A540FB46471}"/>
              </a:ext>
            </a:extLst>
          </p:cNvPr>
          <p:cNvSpPr/>
          <p:nvPr/>
        </p:nvSpPr>
        <p:spPr>
          <a:xfrm>
            <a:off x="8042275" y="5811459"/>
            <a:ext cx="3164485" cy="233363"/>
          </a:xfrm>
          <a:prstGeom prst="rect">
            <a:avLst/>
          </a:prstGeom>
          <a:noFill/>
          <a:ln w="38100" algn="ctr">
            <a:solidFill>
              <a:schemeClr val="bg1"/>
            </a:solidFill>
            <a:miter lim="800000"/>
            <a:headEnd/>
            <a:tailEnd/>
          </a:ln>
          <a:effectLst/>
        </p:spPr>
        <p:txBody>
          <a:bodyPr lIns="0" tIns="0" rIns="0" bIns="0" anchor="ctr"/>
          <a:lstStyle/>
          <a:p>
            <a:pPr algn="r" defTabSz="783285" eaLnBrk="0" hangingPunct="0">
              <a:lnSpc>
                <a:spcPct val="90000"/>
              </a:lnSpc>
            </a:pPr>
            <a:r>
              <a:rPr lang="en-US" sz="1000" dirty="0"/>
              <a:t>Quelle: Larsson et al. (1998)</a:t>
            </a:r>
            <a:endParaRPr lang="en-US" sz="1000" dirty="0">
              <a:solidFill>
                <a:schemeClr val="tx1"/>
              </a:solidFill>
            </a:endParaRPr>
          </a:p>
        </p:txBody>
      </p:sp>
      <p:sp>
        <p:nvSpPr>
          <p:cNvPr id="45" name="Rechteck 44">
            <a:extLst>
              <a:ext uri="{FF2B5EF4-FFF2-40B4-BE49-F238E27FC236}">
                <a16:creationId xmlns:a16="http://schemas.microsoft.com/office/drawing/2014/main" id="{8FD1AD35-A188-F27C-4339-5EE4A3C16738}"/>
              </a:ext>
            </a:extLst>
          </p:cNvPr>
          <p:cNvSpPr/>
          <p:nvPr/>
        </p:nvSpPr>
        <p:spPr>
          <a:xfrm>
            <a:off x="2226162" y="1171802"/>
            <a:ext cx="2340000" cy="664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err="1">
                <a:solidFill>
                  <a:schemeClr val="tx1"/>
                </a:solidFill>
                <a:cs typeface="Arial" panose="020B0604020202020204" pitchFamily="34" charset="0"/>
              </a:rPr>
              <a:t>Unternehmen</a:t>
            </a:r>
            <a:r>
              <a:rPr lang="en-AU" sz="1400" b="1" dirty="0">
                <a:solidFill>
                  <a:schemeClr val="tx1"/>
                </a:solidFill>
                <a:cs typeface="Arial" panose="020B0604020202020204" pitchFamily="34" charset="0"/>
              </a:rPr>
              <a:t> A</a:t>
            </a:r>
          </a:p>
        </p:txBody>
      </p:sp>
      <p:sp>
        <p:nvSpPr>
          <p:cNvPr id="46" name="Rechteck 45">
            <a:extLst>
              <a:ext uri="{FF2B5EF4-FFF2-40B4-BE49-F238E27FC236}">
                <a16:creationId xmlns:a16="http://schemas.microsoft.com/office/drawing/2014/main" id="{797FAA88-E75F-02D3-6B02-A1BC112D18E5}"/>
              </a:ext>
            </a:extLst>
          </p:cNvPr>
          <p:cNvSpPr/>
          <p:nvPr/>
        </p:nvSpPr>
        <p:spPr>
          <a:xfrm>
            <a:off x="7440753" y="1171802"/>
            <a:ext cx="2340000" cy="664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err="1">
                <a:solidFill>
                  <a:schemeClr val="tx1"/>
                </a:solidFill>
                <a:cs typeface="Arial" panose="020B0604020202020204" pitchFamily="34" charset="0"/>
              </a:rPr>
              <a:t>Unternehmen</a:t>
            </a:r>
            <a:r>
              <a:rPr lang="en-AU" sz="1400" b="1" dirty="0">
                <a:solidFill>
                  <a:schemeClr val="tx1"/>
                </a:solidFill>
                <a:cs typeface="Arial" panose="020B0604020202020204" pitchFamily="34" charset="0"/>
              </a:rPr>
              <a:t> B</a:t>
            </a:r>
          </a:p>
        </p:txBody>
      </p:sp>
      <p:grpSp>
        <p:nvGrpSpPr>
          <p:cNvPr id="47" name="Gruppieren 46">
            <a:extLst>
              <a:ext uri="{FF2B5EF4-FFF2-40B4-BE49-F238E27FC236}">
                <a16:creationId xmlns:a16="http://schemas.microsoft.com/office/drawing/2014/main" id="{5A97194C-B69D-FE92-F4B3-18B60706A1BB}"/>
              </a:ext>
            </a:extLst>
          </p:cNvPr>
          <p:cNvGrpSpPr/>
          <p:nvPr/>
        </p:nvGrpSpPr>
        <p:grpSpPr>
          <a:xfrm>
            <a:off x="6980350" y="1952272"/>
            <a:ext cx="3466291" cy="3769578"/>
            <a:chOff x="1512127" y="1695449"/>
            <a:chExt cx="3912853" cy="4255212"/>
          </a:xfrm>
        </p:grpSpPr>
        <p:cxnSp>
          <p:nvCxnSpPr>
            <p:cNvPr id="48" name="Gerade Verbindung mit Pfeil 47">
              <a:extLst>
                <a:ext uri="{FF2B5EF4-FFF2-40B4-BE49-F238E27FC236}">
                  <a16:creationId xmlns:a16="http://schemas.microsoft.com/office/drawing/2014/main" id="{9EC7C0DD-0484-F046-E6D5-1D255359E1EF}"/>
                </a:ext>
              </a:extLst>
            </p:cNvPr>
            <p:cNvCxnSpPr>
              <a:cxnSpLocks/>
            </p:cNvCxnSpPr>
            <p:nvPr/>
          </p:nvCxnSpPr>
          <p:spPr>
            <a:xfrm flipV="1">
              <a:off x="1552575" y="1695449"/>
              <a:ext cx="0" cy="3600000"/>
            </a:xfrm>
            <a:prstGeom prst="straightConnector1">
              <a:avLst/>
            </a:prstGeom>
            <a:ln>
              <a:solidFill>
                <a:srgbClr val="6C6C6C"/>
              </a:solidFill>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48">
              <a:extLst>
                <a:ext uri="{FF2B5EF4-FFF2-40B4-BE49-F238E27FC236}">
                  <a16:creationId xmlns:a16="http://schemas.microsoft.com/office/drawing/2014/main" id="{AC95A202-0E06-896E-418A-63772EBE7B46}"/>
                </a:ext>
              </a:extLst>
            </p:cNvPr>
            <p:cNvCxnSpPr>
              <a:cxnSpLocks/>
            </p:cNvCxnSpPr>
            <p:nvPr/>
          </p:nvCxnSpPr>
          <p:spPr>
            <a:xfrm>
              <a:off x="1552575" y="5295449"/>
              <a:ext cx="3600000" cy="0"/>
            </a:xfrm>
            <a:prstGeom prst="straightConnector1">
              <a:avLst/>
            </a:prstGeom>
            <a:ln>
              <a:solidFill>
                <a:srgbClr val="6C6C6C"/>
              </a:solidFill>
              <a:tailEnd type="triangle"/>
            </a:ln>
          </p:spPr>
          <p:style>
            <a:lnRef idx="1">
              <a:schemeClr val="accent1"/>
            </a:lnRef>
            <a:fillRef idx="0">
              <a:schemeClr val="accent1"/>
            </a:fillRef>
            <a:effectRef idx="0">
              <a:schemeClr val="accent1"/>
            </a:effectRef>
            <a:fontRef idx="minor">
              <a:schemeClr val="tx1"/>
            </a:fontRef>
          </p:style>
        </p:cxnSp>
        <p:sp>
          <p:nvSpPr>
            <p:cNvPr id="50" name="Pfeil: in vier Richtungen 49">
              <a:extLst>
                <a:ext uri="{FF2B5EF4-FFF2-40B4-BE49-F238E27FC236}">
                  <a16:creationId xmlns:a16="http://schemas.microsoft.com/office/drawing/2014/main" id="{79F2CF19-8BE5-9704-E423-C00F5668E483}"/>
                </a:ext>
              </a:extLst>
            </p:cNvPr>
            <p:cNvSpPr/>
            <p:nvPr/>
          </p:nvSpPr>
          <p:spPr>
            <a:xfrm rot="2700000">
              <a:off x="1555865" y="1905107"/>
              <a:ext cx="3676417" cy="3418925"/>
            </a:xfrm>
            <a:prstGeom prst="quadArrow">
              <a:avLst>
                <a:gd name="adj1" fmla="val 11387"/>
                <a:gd name="adj2" fmla="val 13769"/>
                <a:gd name="adj3" fmla="val 12181"/>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51" name="Rechteck 50">
              <a:extLst>
                <a:ext uri="{FF2B5EF4-FFF2-40B4-BE49-F238E27FC236}">
                  <a16:creationId xmlns:a16="http://schemas.microsoft.com/office/drawing/2014/main" id="{7E062E84-5521-7DC9-3AEB-6EC9C6305AF1}"/>
                </a:ext>
              </a:extLst>
            </p:cNvPr>
            <p:cNvSpPr/>
            <p:nvPr/>
          </p:nvSpPr>
          <p:spPr>
            <a:xfrm>
              <a:off x="1512127" y="1695449"/>
              <a:ext cx="1222735"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tx1"/>
                  </a:solidFill>
                  <a:cs typeface="Arial" panose="020B0604020202020204" pitchFamily="34" charset="0"/>
                </a:rPr>
                <a:t>Competition</a:t>
              </a:r>
            </a:p>
          </p:txBody>
        </p:sp>
        <p:sp>
          <p:nvSpPr>
            <p:cNvPr id="52" name="Rechteck 51">
              <a:extLst>
                <a:ext uri="{FF2B5EF4-FFF2-40B4-BE49-F238E27FC236}">
                  <a16:creationId xmlns:a16="http://schemas.microsoft.com/office/drawing/2014/main" id="{A1F457A6-5515-F3AD-606B-1AF7993DD4E5}"/>
                </a:ext>
              </a:extLst>
            </p:cNvPr>
            <p:cNvSpPr/>
            <p:nvPr/>
          </p:nvSpPr>
          <p:spPr>
            <a:xfrm>
              <a:off x="3945471" y="1695449"/>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Collaboration</a:t>
              </a:r>
              <a:endParaRPr lang="de-DE" sz="1200" b="1" dirty="0">
                <a:solidFill>
                  <a:schemeClr val="tx1"/>
                </a:solidFill>
                <a:cs typeface="Arial" panose="020B0604020202020204" pitchFamily="34" charset="0"/>
              </a:endParaRPr>
            </a:p>
          </p:txBody>
        </p:sp>
        <p:sp>
          <p:nvSpPr>
            <p:cNvPr id="53" name="Rechteck 52">
              <a:extLst>
                <a:ext uri="{FF2B5EF4-FFF2-40B4-BE49-F238E27FC236}">
                  <a16:creationId xmlns:a16="http://schemas.microsoft.com/office/drawing/2014/main" id="{1FBCC10E-76BC-B218-7E47-7FB7D15BA108}"/>
                </a:ext>
              </a:extLst>
            </p:cNvPr>
            <p:cNvSpPr/>
            <p:nvPr/>
          </p:nvSpPr>
          <p:spPr>
            <a:xfrm>
              <a:off x="1512127" y="4807294"/>
              <a:ext cx="1222735"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Avoidance</a:t>
              </a:r>
              <a:endParaRPr lang="de-DE" sz="1200" b="1" dirty="0">
                <a:solidFill>
                  <a:schemeClr val="tx1"/>
                </a:solidFill>
                <a:cs typeface="Arial" panose="020B0604020202020204" pitchFamily="34" charset="0"/>
              </a:endParaRPr>
            </a:p>
          </p:txBody>
        </p:sp>
        <p:sp>
          <p:nvSpPr>
            <p:cNvPr id="54" name="Rechteck 53">
              <a:extLst>
                <a:ext uri="{FF2B5EF4-FFF2-40B4-BE49-F238E27FC236}">
                  <a16:creationId xmlns:a16="http://schemas.microsoft.com/office/drawing/2014/main" id="{F1369BEA-209B-4732-D410-BC85FC185D47}"/>
                </a:ext>
              </a:extLst>
            </p:cNvPr>
            <p:cNvSpPr/>
            <p:nvPr/>
          </p:nvSpPr>
          <p:spPr>
            <a:xfrm>
              <a:off x="3945471" y="4807294"/>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Accomodation</a:t>
              </a:r>
              <a:endParaRPr lang="de-DE" sz="1200" b="1" dirty="0">
                <a:solidFill>
                  <a:schemeClr val="tx1"/>
                </a:solidFill>
                <a:cs typeface="Arial" panose="020B0604020202020204" pitchFamily="34" charset="0"/>
              </a:endParaRPr>
            </a:p>
          </p:txBody>
        </p:sp>
        <p:sp>
          <p:nvSpPr>
            <p:cNvPr id="55" name="Rechteck 54">
              <a:extLst>
                <a:ext uri="{FF2B5EF4-FFF2-40B4-BE49-F238E27FC236}">
                  <a16:creationId xmlns:a16="http://schemas.microsoft.com/office/drawing/2014/main" id="{7E2C7312-C956-6EA8-776E-01F3C4CC2E5B}"/>
                </a:ext>
              </a:extLst>
            </p:cNvPr>
            <p:cNvSpPr/>
            <p:nvPr/>
          </p:nvSpPr>
          <p:spPr>
            <a:xfrm>
              <a:off x="2734862" y="3237875"/>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Compromise</a:t>
              </a:r>
              <a:endParaRPr lang="de-DE" sz="1200" b="1" dirty="0">
                <a:solidFill>
                  <a:schemeClr val="tx1"/>
                </a:solidFill>
                <a:cs typeface="Arial" panose="020B0604020202020204" pitchFamily="34" charset="0"/>
              </a:endParaRPr>
            </a:p>
          </p:txBody>
        </p:sp>
        <p:sp>
          <p:nvSpPr>
            <p:cNvPr id="57" name="Rechteck 56">
              <a:extLst>
                <a:ext uri="{FF2B5EF4-FFF2-40B4-BE49-F238E27FC236}">
                  <a16:creationId xmlns:a16="http://schemas.microsoft.com/office/drawing/2014/main" id="{21CE2A3B-681C-4CE3-5440-450B6C874BA6}"/>
                </a:ext>
              </a:extLst>
            </p:cNvPr>
            <p:cNvSpPr/>
            <p:nvPr/>
          </p:nvSpPr>
          <p:spPr>
            <a:xfrm>
              <a:off x="2654317" y="5462506"/>
              <a:ext cx="1479510"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Transparency</a:t>
              </a:r>
            </a:p>
          </p:txBody>
        </p:sp>
        <p:sp>
          <p:nvSpPr>
            <p:cNvPr id="58" name="Rechteck 57">
              <a:extLst>
                <a:ext uri="{FF2B5EF4-FFF2-40B4-BE49-F238E27FC236}">
                  <a16:creationId xmlns:a16="http://schemas.microsoft.com/office/drawing/2014/main" id="{5CBA8309-5C3E-2E6D-05CF-3A9188C5BEB9}"/>
                </a:ext>
              </a:extLst>
            </p:cNvPr>
            <p:cNvSpPr/>
            <p:nvPr/>
          </p:nvSpPr>
          <p:spPr>
            <a:xfrm>
              <a:off x="1552575" y="5218428"/>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Low</a:t>
              </a:r>
            </a:p>
          </p:txBody>
        </p:sp>
        <p:sp>
          <p:nvSpPr>
            <p:cNvPr id="59" name="Rechteck 58">
              <a:extLst>
                <a:ext uri="{FF2B5EF4-FFF2-40B4-BE49-F238E27FC236}">
                  <a16:creationId xmlns:a16="http://schemas.microsoft.com/office/drawing/2014/main" id="{91713A15-130F-25FD-CDA7-99C851C19B48}"/>
                </a:ext>
              </a:extLst>
            </p:cNvPr>
            <p:cNvSpPr/>
            <p:nvPr/>
          </p:nvSpPr>
          <p:spPr>
            <a:xfrm>
              <a:off x="4441764" y="5295449"/>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High</a:t>
              </a:r>
            </a:p>
          </p:txBody>
        </p:sp>
      </p:grpSp>
      <p:sp>
        <p:nvSpPr>
          <p:cNvPr id="4" name="Ellipse 3">
            <a:extLst>
              <a:ext uri="{FF2B5EF4-FFF2-40B4-BE49-F238E27FC236}">
                <a16:creationId xmlns:a16="http://schemas.microsoft.com/office/drawing/2014/main" id="{537EC8B9-8B92-8414-B3EE-90E3EBE1B2AD}"/>
              </a:ext>
            </a:extLst>
          </p:cNvPr>
          <p:cNvSpPr/>
          <p:nvPr/>
        </p:nvSpPr>
        <p:spPr>
          <a:xfrm>
            <a:off x="3936317" y="3344124"/>
            <a:ext cx="544485" cy="54448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5" name="Gerader Verbinder 4">
            <a:extLst>
              <a:ext uri="{FF2B5EF4-FFF2-40B4-BE49-F238E27FC236}">
                <a16:creationId xmlns:a16="http://schemas.microsoft.com/office/drawing/2014/main" id="{16C9D54F-DF8A-0E8F-6E39-1884B58AEAE0}"/>
              </a:ext>
            </a:extLst>
          </p:cNvPr>
          <p:cNvCxnSpPr>
            <a:cxnSpLocks/>
          </p:cNvCxnSpPr>
          <p:nvPr/>
        </p:nvCxnSpPr>
        <p:spPr>
          <a:xfrm flipH="1">
            <a:off x="4189608" y="3788916"/>
            <a:ext cx="0" cy="135629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A7E57778-77A0-5D4E-2758-C208578C50BE}"/>
              </a:ext>
            </a:extLst>
          </p:cNvPr>
          <p:cNvCxnSpPr>
            <a:cxnSpLocks/>
            <a:endCxn id="4" idx="2"/>
          </p:cNvCxnSpPr>
          <p:nvPr/>
        </p:nvCxnSpPr>
        <p:spPr>
          <a:xfrm flipV="1">
            <a:off x="1756232" y="3616367"/>
            <a:ext cx="2180085" cy="313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10" name="Ellipse 9">
            <a:extLst>
              <a:ext uri="{FF2B5EF4-FFF2-40B4-BE49-F238E27FC236}">
                <a16:creationId xmlns:a16="http://schemas.microsoft.com/office/drawing/2014/main" id="{F5DAE760-AB99-4C61-5AB4-C17688D1D830}"/>
              </a:ext>
            </a:extLst>
          </p:cNvPr>
          <p:cNvSpPr/>
          <p:nvPr/>
        </p:nvSpPr>
        <p:spPr>
          <a:xfrm>
            <a:off x="7803841" y="2818906"/>
            <a:ext cx="544485" cy="54448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1" name="Gerader Verbinder 10">
            <a:extLst>
              <a:ext uri="{FF2B5EF4-FFF2-40B4-BE49-F238E27FC236}">
                <a16:creationId xmlns:a16="http://schemas.microsoft.com/office/drawing/2014/main" id="{5D85ABF7-2269-3D86-77AD-EA08B8F65688}"/>
              </a:ext>
            </a:extLst>
          </p:cNvPr>
          <p:cNvCxnSpPr>
            <a:cxnSpLocks/>
          </p:cNvCxnSpPr>
          <p:nvPr/>
        </p:nvCxnSpPr>
        <p:spPr>
          <a:xfrm>
            <a:off x="8077985" y="3242469"/>
            <a:ext cx="0" cy="187406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9644ACDF-1D6E-898B-766D-F825BB942A96}"/>
              </a:ext>
            </a:extLst>
          </p:cNvPr>
          <p:cNvCxnSpPr>
            <a:cxnSpLocks/>
          </p:cNvCxnSpPr>
          <p:nvPr/>
        </p:nvCxnSpPr>
        <p:spPr>
          <a:xfrm flipV="1">
            <a:off x="7042879" y="3111446"/>
            <a:ext cx="999396"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13" name="Pfeil: nach oben 12">
            <a:extLst>
              <a:ext uri="{FF2B5EF4-FFF2-40B4-BE49-F238E27FC236}">
                <a16:creationId xmlns:a16="http://schemas.microsoft.com/office/drawing/2014/main" id="{CBA61B6F-8A3D-873D-D0DD-135D2EB45273}"/>
              </a:ext>
            </a:extLst>
          </p:cNvPr>
          <p:cNvSpPr/>
          <p:nvPr/>
        </p:nvSpPr>
        <p:spPr>
          <a:xfrm rot="5400000">
            <a:off x="3584133" y="4957350"/>
            <a:ext cx="146630" cy="611433"/>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Pfeil: nach oben 28">
            <a:extLst>
              <a:ext uri="{FF2B5EF4-FFF2-40B4-BE49-F238E27FC236}">
                <a16:creationId xmlns:a16="http://schemas.microsoft.com/office/drawing/2014/main" id="{1A018231-7E38-280B-0732-8919AF5DBB81}"/>
              </a:ext>
            </a:extLst>
          </p:cNvPr>
          <p:cNvSpPr/>
          <p:nvPr/>
        </p:nvSpPr>
        <p:spPr>
          <a:xfrm>
            <a:off x="6823296" y="3111446"/>
            <a:ext cx="146630" cy="402301"/>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Pfeil: nach oben 29">
            <a:extLst>
              <a:ext uri="{FF2B5EF4-FFF2-40B4-BE49-F238E27FC236}">
                <a16:creationId xmlns:a16="http://schemas.microsoft.com/office/drawing/2014/main" id="{E92AF2EF-8471-5799-3D30-51D836A04010}"/>
              </a:ext>
            </a:extLst>
          </p:cNvPr>
          <p:cNvSpPr/>
          <p:nvPr/>
        </p:nvSpPr>
        <p:spPr>
          <a:xfrm rot="16200000">
            <a:off x="8325814" y="5009382"/>
            <a:ext cx="146630" cy="503905"/>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4" name="Verbinder: gekrümmt 33">
            <a:extLst>
              <a:ext uri="{FF2B5EF4-FFF2-40B4-BE49-F238E27FC236}">
                <a16:creationId xmlns:a16="http://schemas.microsoft.com/office/drawing/2014/main" id="{631F15B1-9E96-48F4-23C7-1BECCF7B80D8}"/>
              </a:ext>
            </a:extLst>
          </p:cNvPr>
          <p:cNvCxnSpPr>
            <a:cxnSpLocks/>
            <a:stCxn id="4" idx="7"/>
            <a:endCxn id="10" idx="1"/>
          </p:cNvCxnSpPr>
          <p:nvPr/>
        </p:nvCxnSpPr>
        <p:spPr>
          <a:xfrm rot="5400000" flipH="1" flipV="1">
            <a:off x="5879712" y="1419996"/>
            <a:ext cx="525218" cy="3482515"/>
          </a:xfrm>
          <a:prstGeom prst="curvedConnector3">
            <a:avLst>
              <a:gd name="adj1" fmla="val 158706"/>
            </a:avLst>
          </a:prstGeom>
          <a:ln>
            <a:tailEnd type="triangle"/>
          </a:ln>
        </p:spPr>
        <p:style>
          <a:lnRef idx="1">
            <a:schemeClr val="accent3"/>
          </a:lnRef>
          <a:fillRef idx="0">
            <a:schemeClr val="accent3"/>
          </a:fillRef>
          <a:effectRef idx="0">
            <a:schemeClr val="accent3"/>
          </a:effectRef>
          <a:fontRef idx="minor">
            <a:schemeClr val="tx1"/>
          </a:fontRef>
        </p:style>
      </p:cxnSp>
      <p:sp>
        <p:nvSpPr>
          <p:cNvPr id="37" name="Rechteck 36">
            <a:extLst>
              <a:ext uri="{FF2B5EF4-FFF2-40B4-BE49-F238E27FC236}">
                <a16:creationId xmlns:a16="http://schemas.microsoft.com/office/drawing/2014/main" id="{191A1B09-B39D-3E39-BE6D-D909BFD88DA0}"/>
              </a:ext>
            </a:extLst>
          </p:cNvPr>
          <p:cNvSpPr/>
          <p:nvPr/>
        </p:nvSpPr>
        <p:spPr>
          <a:xfrm>
            <a:off x="4640350" y="1083072"/>
            <a:ext cx="2340000" cy="664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accent5"/>
                </a:solidFill>
                <a:cs typeface="Arial" panose="020B0604020202020204" pitchFamily="34" charset="0"/>
              </a:rPr>
              <a:t>Board Interlock</a:t>
            </a:r>
          </a:p>
        </p:txBody>
      </p:sp>
      <p:cxnSp>
        <p:nvCxnSpPr>
          <p:cNvPr id="9" name="Gerade Verbindung mit Pfeil 8">
            <a:extLst>
              <a:ext uri="{FF2B5EF4-FFF2-40B4-BE49-F238E27FC236}">
                <a16:creationId xmlns:a16="http://schemas.microsoft.com/office/drawing/2014/main" id="{2E9D611F-17B0-D2EC-8512-5CD53CBD926D}"/>
              </a:ext>
            </a:extLst>
          </p:cNvPr>
          <p:cNvCxnSpPr/>
          <p:nvPr/>
        </p:nvCxnSpPr>
        <p:spPr>
          <a:xfrm flipH="1">
            <a:off x="4458236" y="1513904"/>
            <a:ext cx="2557946" cy="0"/>
          </a:xfrm>
          <a:prstGeom prst="straightConnector1">
            <a:avLst/>
          </a:prstGeom>
          <a:ln>
            <a:headEnd type="triangle"/>
            <a:tailEnd type="triangle"/>
          </a:ln>
        </p:spPr>
        <p:style>
          <a:lnRef idx="1">
            <a:schemeClr val="accent5"/>
          </a:lnRef>
          <a:fillRef idx="0">
            <a:schemeClr val="accent5"/>
          </a:fillRef>
          <a:effectRef idx="0">
            <a:schemeClr val="accent5"/>
          </a:effectRef>
          <a:fontRef idx="minor">
            <a:schemeClr val="tx1"/>
          </a:fontRef>
        </p:style>
      </p:cxnSp>
      <p:sp>
        <p:nvSpPr>
          <p:cNvPr id="19" name="Rechteck 18">
            <a:extLst>
              <a:ext uri="{FF2B5EF4-FFF2-40B4-BE49-F238E27FC236}">
                <a16:creationId xmlns:a16="http://schemas.microsoft.com/office/drawing/2014/main" id="{0A36B5EC-9D25-6E05-7A22-D179DEF315F5}"/>
              </a:ext>
            </a:extLst>
          </p:cNvPr>
          <p:cNvSpPr/>
          <p:nvPr/>
        </p:nvSpPr>
        <p:spPr>
          <a:xfrm rot="21262927">
            <a:off x="5162774" y="2493434"/>
            <a:ext cx="1383325" cy="2293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rstTxWarp prst="textArchUp">
              <a:avLst/>
            </a:prstTxWarp>
          </a:bodyPr>
          <a:lstStyle/>
          <a:p>
            <a:pPr algn="ctr"/>
            <a:r>
              <a:rPr lang="en-AU" sz="1400" b="1" dirty="0" err="1">
                <a:solidFill>
                  <a:schemeClr val="accent3"/>
                </a:solidFill>
                <a:cs typeface="Arial" panose="020B0604020202020204" pitchFamily="34" charset="0"/>
              </a:rPr>
              <a:t>Informationen</a:t>
            </a:r>
            <a:endParaRPr lang="en-AU" sz="1400" b="1" dirty="0">
              <a:solidFill>
                <a:schemeClr val="accent3"/>
              </a:solidFill>
              <a:cs typeface="Arial" panose="020B0604020202020204" pitchFamily="34" charset="0"/>
            </a:endParaRPr>
          </a:p>
        </p:txBody>
      </p:sp>
    </p:spTree>
    <p:extLst>
      <p:ext uri="{BB962C8B-B14F-4D97-AF65-F5344CB8AC3E}">
        <p14:creationId xmlns:p14="http://schemas.microsoft.com/office/powerpoint/2010/main" val="507052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3B1E551D-5238-7A9C-6567-C241E4CE593A}"/>
              </a:ext>
            </a:extLst>
          </p:cNvPr>
          <p:cNvSpPr>
            <a:spLocks noGrp="1"/>
          </p:cNvSpPr>
          <p:nvPr>
            <p:ph type="ftr" sz="quarter" idx="3"/>
          </p:nvPr>
        </p:nvSpPr>
        <p:spPr/>
        <p:txBody>
          <a:bodyPr/>
          <a:lstStyle/>
          <a:p>
            <a:r>
              <a:rPr lang="de-DE" dirty="0"/>
              <a:t>Artikel 2: Strategische Allianzen</a:t>
            </a:r>
          </a:p>
        </p:txBody>
      </p:sp>
      <p:sp>
        <p:nvSpPr>
          <p:cNvPr id="3" name="Textplatzhalter 2">
            <a:extLst>
              <a:ext uri="{FF2B5EF4-FFF2-40B4-BE49-F238E27FC236}">
                <a16:creationId xmlns:a16="http://schemas.microsoft.com/office/drawing/2014/main" id="{026A4A2F-90F7-2B9E-A3F4-31FEBD299671}"/>
              </a:ext>
            </a:extLst>
          </p:cNvPr>
          <p:cNvSpPr>
            <a:spLocks noGrp="1"/>
          </p:cNvSpPr>
          <p:nvPr>
            <p:ph type="body" sz="quarter" idx="10"/>
          </p:nvPr>
        </p:nvSpPr>
        <p:spPr/>
        <p:txBody>
          <a:bodyPr/>
          <a:lstStyle/>
          <a:p>
            <a:r>
              <a:rPr lang="de-DE" dirty="0"/>
              <a:t>Differential Benefits – Abhängige Variable</a:t>
            </a:r>
          </a:p>
        </p:txBody>
      </p:sp>
      <p:grpSp>
        <p:nvGrpSpPr>
          <p:cNvPr id="85" name="Gruppieren 84">
            <a:extLst>
              <a:ext uri="{FF2B5EF4-FFF2-40B4-BE49-F238E27FC236}">
                <a16:creationId xmlns:a16="http://schemas.microsoft.com/office/drawing/2014/main" id="{526738DF-CAEF-6FEA-CFA9-D5F569DD14DA}"/>
              </a:ext>
            </a:extLst>
          </p:cNvPr>
          <p:cNvGrpSpPr/>
          <p:nvPr/>
        </p:nvGrpSpPr>
        <p:grpSpPr>
          <a:xfrm>
            <a:off x="2903220" y="2308860"/>
            <a:ext cx="5521643" cy="895112"/>
            <a:chOff x="2903220" y="2308860"/>
            <a:chExt cx="5521643" cy="895112"/>
          </a:xfrm>
        </p:grpSpPr>
        <p:cxnSp>
          <p:nvCxnSpPr>
            <p:cNvPr id="44" name="Gerader Verbinder 43">
              <a:extLst>
                <a:ext uri="{FF2B5EF4-FFF2-40B4-BE49-F238E27FC236}">
                  <a16:creationId xmlns:a16="http://schemas.microsoft.com/office/drawing/2014/main" id="{FC383AE7-6462-F214-539D-FB30B75EC59C}"/>
                </a:ext>
              </a:extLst>
            </p:cNvPr>
            <p:cNvCxnSpPr/>
            <p:nvPr/>
          </p:nvCxnSpPr>
          <p:spPr>
            <a:xfrm flipH="1" flipV="1">
              <a:off x="2903220" y="3200400"/>
              <a:ext cx="1805940" cy="3572"/>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40" name="Rechteck 39">
              <a:extLst>
                <a:ext uri="{FF2B5EF4-FFF2-40B4-BE49-F238E27FC236}">
                  <a16:creationId xmlns:a16="http://schemas.microsoft.com/office/drawing/2014/main" id="{41B064BA-4DB0-1521-35B0-A10064EE652C}"/>
                </a:ext>
              </a:extLst>
            </p:cNvPr>
            <p:cNvSpPr/>
            <p:nvPr/>
          </p:nvSpPr>
          <p:spPr>
            <a:xfrm>
              <a:off x="4861559" y="2714084"/>
              <a:ext cx="1790206"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accent3"/>
                  </a:solidFill>
                  <a:cs typeface="Arial" panose="020B0604020202020204" pitchFamily="34" charset="0"/>
                </a:rPr>
                <a:t>Differential Benefits</a:t>
              </a:r>
            </a:p>
          </p:txBody>
        </p:sp>
        <p:cxnSp>
          <p:nvCxnSpPr>
            <p:cNvPr id="45" name="Gerader Verbinder 44">
              <a:extLst>
                <a:ext uri="{FF2B5EF4-FFF2-40B4-BE49-F238E27FC236}">
                  <a16:creationId xmlns:a16="http://schemas.microsoft.com/office/drawing/2014/main" id="{83BA1900-6F29-9D97-7747-D07F989DC888}"/>
                </a:ext>
              </a:extLst>
            </p:cNvPr>
            <p:cNvCxnSpPr>
              <a:cxnSpLocks/>
            </p:cNvCxnSpPr>
            <p:nvPr/>
          </p:nvCxnSpPr>
          <p:spPr>
            <a:xfrm flipH="1">
              <a:off x="3695700" y="2903220"/>
              <a:ext cx="1013460"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48" name="Gerader Verbinder 47">
              <a:extLst>
                <a:ext uri="{FF2B5EF4-FFF2-40B4-BE49-F238E27FC236}">
                  <a16:creationId xmlns:a16="http://schemas.microsoft.com/office/drawing/2014/main" id="{87D9E564-1FC5-1827-0391-6845B05D2E43}"/>
                </a:ext>
              </a:extLst>
            </p:cNvPr>
            <p:cNvCxnSpPr>
              <a:cxnSpLocks/>
            </p:cNvCxnSpPr>
            <p:nvPr/>
          </p:nvCxnSpPr>
          <p:spPr>
            <a:xfrm flipH="1">
              <a:off x="6812916" y="3203972"/>
              <a:ext cx="883283"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57" name="Gerader Verbinder 56">
              <a:extLst>
                <a:ext uri="{FF2B5EF4-FFF2-40B4-BE49-F238E27FC236}">
                  <a16:creationId xmlns:a16="http://schemas.microsoft.com/office/drawing/2014/main" id="{AB1173BE-8B6E-590D-C960-2C8B2DF45E77}"/>
                </a:ext>
              </a:extLst>
            </p:cNvPr>
            <p:cNvCxnSpPr>
              <a:cxnSpLocks/>
            </p:cNvCxnSpPr>
            <p:nvPr/>
          </p:nvCxnSpPr>
          <p:spPr>
            <a:xfrm flipH="1" flipV="1">
              <a:off x="6812916" y="2308860"/>
              <a:ext cx="1611947"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FE30D157-F1CC-C799-D3EF-0CD956C86667}"/>
                </a:ext>
              </a:extLst>
            </p:cNvPr>
            <p:cNvCxnSpPr>
              <a:cxnSpLocks/>
            </p:cNvCxnSpPr>
            <p:nvPr/>
          </p:nvCxnSpPr>
          <p:spPr>
            <a:xfrm flipH="1">
              <a:off x="4709160" y="2308860"/>
              <a:ext cx="2103756" cy="59436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76" name="Gerader Verbinder 75">
              <a:extLst>
                <a:ext uri="{FF2B5EF4-FFF2-40B4-BE49-F238E27FC236}">
                  <a16:creationId xmlns:a16="http://schemas.microsoft.com/office/drawing/2014/main" id="{28AB15F6-5AAC-4AD1-63A6-38904AB7007C}"/>
                </a:ext>
              </a:extLst>
            </p:cNvPr>
            <p:cNvCxnSpPr>
              <a:cxnSpLocks/>
            </p:cNvCxnSpPr>
            <p:nvPr/>
          </p:nvCxnSpPr>
          <p:spPr>
            <a:xfrm flipH="1">
              <a:off x="4709160" y="3203972"/>
              <a:ext cx="2103756"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82" name="Gerade Verbindung mit Pfeil 81">
              <a:extLst>
                <a:ext uri="{FF2B5EF4-FFF2-40B4-BE49-F238E27FC236}">
                  <a16:creationId xmlns:a16="http://schemas.microsoft.com/office/drawing/2014/main" id="{0CBCE9AE-5C38-01C3-5332-218987BDE100}"/>
                </a:ext>
              </a:extLst>
            </p:cNvPr>
            <p:cNvCxnSpPr/>
            <p:nvPr/>
          </p:nvCxnSpPr>
          <p:spPr>
            <a:xfrm>
              <a:off x="4709160" y="2931319"/>
              <a:ext cx="0" cy="25193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Gerade Verbindung mit Pfeil 82">
              <a:extLst>
                <a:ext uri="{FF2B5EF4-FFF2-40B4-BE49-F238E27FC236}">
                  <a16:creationId xmlns:a16="http://schemas.microsoft.com/office/drawing/2014/main" id="{E9AEB7C8-D1EF-31EC-03B7-E1B421C664D6}"/>
                </a:ext>
              </a:extLst>
            </p:cNvPr>
            <p:cNvCxnSpPr>
              <a:cxnSpLocks/>
            </p:cNvCxnSpPr>
            <p:nvPr/>
          </p:nvCxnSpPr>
          <p:spPr>
            <a:xfrm>
              <a:off x="6819107" y="2336006"/>
              <a:ext cx="0" cy="847250"/>
            </a:xfrm>
            <a:prstGeom prst="straightConnector1">
              <a:avLst/>
            </a:prstGeom>
            <a:ln>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90" name="Gruppieren 89">
            <a:extLst>
              <a:ext uri="{FF2B5EF4-FFF2-40B4-BE49-F238E27FC236}">
                <a16:creationId xmlns:a16="http://schemas.microsoft.com/office/drawing/2014/main" id="{9E30449B-4860-FF98-A01C-E83AEDB0355E}"/>
              </a:ext>
            </a:extLst>
          </p:cNvPr>
          <p:cNvGrpSpPr/>
          <p:nvPr/>
        </p:nvGrpSpPr>
        <p:grpSpPr>
          <a:xfrm>
            <a:off x="453884" y="2380749"/>
            <a:ext cx="4709638" cy="3349728"/>
            <a:chOff x="453884" y="2380749"/>
            <a:chExt cx="4709638" cy="3349728"/>
          </a:xfrm>
        </p:grpSpPr>
        <p:grpSp>
          <p:nvGrpSpPr>
            <p:cNvPr id="68" name="Gruppieren 67">
              <a:extLst>
                <a:ext uri="{FF2B5EF4-FFF2-40B4-BE49-F238E27FC236}">
                  <a16:creationId xmlns:a16="http://schemas.microsoft.com/office/drawing/2014/main" id="{9FE5D1D9-D31C-B49C-9C65-90ED798536FC}"/>
                </a:ext>
              </a:extLst>
            </p:cNvPr>
            <p:cNvGrpSpPr/>
            <p:nvPr/>
          </p:nvGrpSpPr>
          <p:grpSpPr>
            <a:xfrm>
              <a:off x="453884" y="2886076"/>
              <a:ext cx="4709638" cy="2844401"/>
              <a:chOff x="453884" y="2886076"/>
              <a:chExt cx="4709638" cy="2844401"/>
            </a:xfrm>
          </p:grpSpPr>
          <p:grpSp>
            <p:nvGrpSpPr>
              <p:cNvPr id="32" name="Gruppieren 31">
                <a:extLst>
                  <a:ext uri="{FF2B5EF4-FFF2-40B4-BE49-F238E27FC236}">
                    <a16:creationId xmlns:a16="http://schemas.microsoft.com/office/drawing/2014/main" id="{A06BEDC8-A3E5-EF99-C938-72D7E05FAB42}"/>
                  </a:ext>
                </a:extLst>
              </p:cNvPr>
              <p:cNvGrpSpPr/>
              <p:nvPr/>
            </p:nvGrpSpPr>
            <p:grpSpPr>
              <a:xfrm>
                <a:off x="2286000" y="2886076"/>
                <a:ext cx="2575560" cy="1830704"/>
                <a:chOff x="2286000" y="2886076"/>
                <a:chExt cx="2575560" cy="1830704"/>
              </a:xfrm>
            </p:grpSpPr>
            <p:sp>
              <p:nvSpPr>
                <p:cNvPr id="4" name="Rechteck 3">
                  <a:extLst>
                    <a:ext uri="{FF2B5EF4-FFF2-40B4-BE49-F238E27FC236}">
                      <a16:creationId xmlns:a16="http://schemas.microsoft.com/office/drawing/2014/main" id="{978BAC06-202F-3DC5-E2CA-D1A779AE349A}"/>
                    </a:ext>
                  </a:extLst>
                </p:cNvPr>
                <p:cNvSpPr/>
                <p:nvPr/>
              </p:nvSpPr>
              <p:spPr>
                <a:xfrm>
                  <a:off x="2903220" y="3771900"/>
                  <a:ext cx="548640" cy="94488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hteck 4">
                  <a:extLst>
                    <a:ext uri="{FF2B5EF4-FFF2-40B4-BE49-F238E27FC236}">
                      <a16:creationId xmlns:a16="http://schemas.microsoft.com/office/drawing/2014/main" id="{0757CFFD-0E57-A906-CFFC-3C92F73E44BF}"/>
                    </a:ext>
                  </a:extLst>
                </p:cNvPr>
                <p:cNvSpPr/>
                <p:nvPr/>
              </p:nvSpPr>
              <p:spPr>
                <a:xfrm>
                  <a:off x="2903220" y="3183256"/>
                  <a:ext cx="548640" cy="5886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C723B03E-2ACA-F3CC-891B-9BF61979205A}"/>
                    </a:ext>
                  </a:extLst>
                </p:cNvPr>
                <p:cNvSpPr/>
                <p:nvPr/>
              </p:nvSpPr>
              <p:spPr>
                <a:xfrm>
                  <a:off x="3695700" y="3474720"/>
                  <a:ext cx="548640" cy="124206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EBF591C3-7E15-E7A1-8ED7-1778177A779F}"/>
                    </a:ext>
                  </a:extLst>
                </p:cNvPr>
                <p:cNvSpPr/>
                <p:nvPr/>
              </p:nvSpPr>
              <p:spPr>
                <a:xfrm>
                  <a:off x="3695700" y="2886076"/>
                  <a:ext cx="548640" cy="5886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9" name="Gerader Verbinder 18">
                  <a:extLst>
                    <a:ext uri="{FF2B5EF4-FFF2-40B4-BE49-F238E27FC236}">
                      <a16:creationId xmlns:a16="http://schemas.microsoft.com/office/drawing/2014/main" id="{60BA220F-CA8B-9BF8-E66D-2698E97182D5}"/>
                    </a:ext>
                  </a:extLst>
                </p:cNvPr>
                <p:cNvCxnSpPr>
                  <a:cxnSpLocks/>
                </p:cNvCxnSpPr>
                <p:nvPr/>
              </p:nvCxnSpPr>
              <p:spPr>
                <a:xfrm>
                  <a:off x="2286000" y="4716780"/>
                  <a:ext cx="257556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4" name="Rechteck 33">
                <a:extLst>
                  <a:ext uri="{FF2B5EF4-FFF2-40B4-BE49-F238E27FC236}">
                    <a16:creationId xmlns:a16="http://schemas.microsoft.com/office/drawing/2014/main" id="{40DAEAF9-DD13-A243-546A-727188240264}"/>
                  </a:ext>
                </a:extLst>
              </p:cNvPr>
              <p:cNvSpPr/>
              <p:nvPr/>
            </p:nvSpPr>
            <p:spPr>
              <a:xfrm>
                <a:off x="453884" y="4000262"/>
                <a:ext cx="1790206"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rgbClr val="6C6C6C"/>
                    </a:solidFill>
                    <a:cs typeface="Arial" panose="020B0604020202020204" pitchFamily="34" charset="0"/>
                  </a:rPr>
                  <a:t>Common Benefits</a:t>
                </a:r>
              </a:p>
            </p:txBody>
          </p:sp>
          <p:sp>
            <p:nvSpPr>
              <p:cNvPr id="35" name="Rechteck 34">
                <a:extLst>
                  <a:ext uri="{FF2B5EF4-FFF2-40B4-BE49-F238E27FC236}">
                    <a16:creationId xmlns:a16="http://schemas.microsoft.com/office/drawing/2014/main" id="{7A23A63D-4B3D-207E-8565-38EDACBE9CA7}"/>
                  </a:ext>
                </a:extLst>
              </p:cNvPr>
              <p:cNvSpPr/>
              <p:nvPr/>
            </p:nvSpPr>
            <p:spPr>
              <a:xfrm>
                <a:off x="453884" y="3230642"/>
                <a:ext cx="1790206"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tx1"/>
                    </a:solidFill>
                    <a:cs typeface="Arial" panose="020B0604020202020204" pitchFamily="34" charset="0"/>
                  </a:rPr>
                  <a:t>Private Benefits</a:t>
                </a:r>
              </a:p>
            </p:txBody>
          </p:sp>
          <p:sp>
            <p:nvSpPr>
              <p:cNvPr id="41" name="Rechteck 40">
                <a:extLst>
                  <a:ext uri="{FF2B5EF4-FFF2-40B4-BE49-F238E27FC236}">
                    <a16:creationId xmlns:a16="http://schemas.microsoft.com/office/drawing/2014/main" id="{02916DE8-57CA-3EF2-2E45-61D006EF0A4A}"/>
                  </a:ext>
                </a:extLst>
              </p:cNvPr>
              <p:cNvSpPr/>
              <p:nvPr/>
            </p:nvSpPr>
            <p:spPr>
              <a:xfrm>
                <a:off x="2748976" y="4785614"/>
                <a:ext cx="1649607" cy="3118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tx1"/>
                    </a:solidFill>
                    <a:cs typeface="Arial" panose="020B0604020202020204" pitchFamily="34" charset="0"/>
                  </a:rPr>
                  <a:t>Abnormal Return</a:t>
                </a:r>
              </a:p>
            </p:txBody>
          </p:sp>
          <p:sp>
            <p:nvSpPr>
              <p:cNvPr id="66" name="Rechteck 65">
                <a:extLst>
                  <a:ext uri="{FF2B5EF4-FFF2-40B4-BE49-F238E27FC236}">
                    <a16:creationId xmlns:a16="http://schemas.microsoft.com/office/drawing/2014/main" id="{4E5BE6DE-715D-125F-65BA-6160533366B0}"/>
                  </a:ext>
                </a:extLst>
              </p:cNvPr>
              <p:cNvSpPr/>
              <p:nvPr/>
            </p:nvSpPr>
            <p:spPr>
              <a:xfrm>
                <a:off x="1984036" y="5418585"/>
                <a:ext cx="3179486" cy="3118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accent5"/>
                    </a:solidFill>
                    <a:cs typeface="Arial" panose="020B0604020202020204" pitchFamily="34" charset="0"/>
                  </a:rPr>
                  <a:t>Ohne Netzwerkkontakte</a:t>
                </a:r>
              </a:p>
            </p:txBody>
          </p:sp>
        </p:grpSp>
        <p:sp>
          <p:nvSpPr>
            <p:cNvPr id="86" name="Rechteck 85">
              <a:extLst>
                <a:ext uri="{FF2B5EF4-FFF2-40B4-BE49-F238E27FC236}">
                  <a16:creationId xmlns:a16="http://schemas.microsoft.com/office/drawing/2014/main" id="{BCD01A03-90D8-4015-E94B-D6F8C83CBFEC}"/>
                </a:ext>
              </a:extLst>
            </p:cNvPr>
            <p:cNvSpPr/>
            <p:nvPr/>
          </p:nvSpPr>
          <p:spPr>
            <a:xfrm>
              <a:off x="2954457" y="2726208"/>
              <a:ext cx="446166"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tx1"/>
                  </a:solidFill>
                  <a:cs typeface="Arial" panose="020B0604020202020204" pitchFamily="34" charset="0"/>
                </a:rPr>
                <a:t>A</a:t>
              </a:r>
            </a:p>
          </p:txBody>
        </p:sp>
        <p:sp>
          <p:nvSpPr>
            <p:cNvPr id="87" name="Rechteck 86">
              <a:extLst>
                <a:ext uri="{FF2B5EF4-FFF2-40B4-BE49-F238E27FC236}">
                  <a16:creationId xmlns:a16="http://schemas.microsoft.com/office/drawing/2014/main" id="{A5610430-60D3-F891-C284-081B5B99D11E}"/>
                </a:ext>
              </a:extLst>
            </p:cNvPr>
            <p:cNvSpPr/>
            <p:nvPr/>
          </p:nvSpPr>
          <p:spPr>
            <a:xfrm>
              <a:off x="3746937" y="2380749"/>
              <a:ext cx="446166"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tx1"/>
                  </a:solidFill>
                  <a:cs typeface="Arial" panose="020B0604020202020204" pitchFamily="34" charset="0"/>
                </a:rPr>
                <a:t>B</a:t>
              </a:r>
            </a:p>
          </p:txBody>
        </p:sp>
      </p:grpSp>
      <p:grpSp>
        <p:nvGrpSpPr>
          <p:cNvPr id="91" name="Gruppieren 90">
            <a:extLst>
              <a:ext uri="{FF2B5EF4-FFF2-40B4-BE49-F238E27FC236}">
                <a16:creationId xmlns:a16="http://schemas.microsoft.com/office/drawing/2014/main" id="{468DC197-EC79-57BD-850B-8001D8A5DFE5}"/>
              </a:ext>
            </a:extLst>
          </p:cNvPr>
          <p:cNvGrpSpPr/>
          <p:nvPr/>
        </p:nvGrpSpPr>
        <p:grpSpPr>
          <a:xfrm>
            <a:off x="6228376" y="1771379"/>
            <a:ext cx="4702267" cy="3957041"/>
            <a:chOff x="6228376" y="1771379"/>
            <a:chExt cx="4702267" cy="3957041"/>
          </a:xfrm>
        </p:grpSpPr>
        <p:grpSp>
          <p:nvGrpSpPr>
            <p:cNvPr id="69" name="Gruppieren 68">
              <a:extLst>
                <a:ext uri="{FF2B5EF4-FFF2-40B4-BE49-F238E27FC236}">
                  <a16:creationId xmlns:a16="http://schemas.microsoft.com/office/drawing/2014/main" id="{C11844F9-D934-1EA9-E7D8-612010EE9D2F}"/>
                </a:ext>
              </a:extLst>
            </p:cNvPr>
            <p:cNvGrpSpPr/>
            <p:nvPr/>
          </p:nvGrpSpPr>
          <p:grpSpPr>
            <a:xfrm>
              <a:off x="6228376" y="2288382"/>
              <a:ext cx="4702267" cy="3440038"/>
              <a:chOff x="6228376" y="2288382"/>
              <a:chExt cx="4702267" cy="3440038"/>
            </a:xfrm>
          </p:grpSpPr>
          <p:grpSp>
            <p:nvGrpSpPr>
              <p:cNvPr id="33" name="Gruppieren 32">
                <a:extLst>
                  <a:ext uri="{FF2B5EF4-FFF2-40B4-BE49-F238E27FC236}">
                    <a16:creationId xmlns:a16="http://schemas.microsoft.com/office/drawing/2014/main" id="{BB9AD943-8EB3-5A69-AEBB-263B28AE43E0}"/>
                  </a:ext>
                </a:extLst>
              </p:cNvPr>
              <p:cNvGrpSpPr/>
              <p:nvPr/>
            </p:nvGrpSpPr>
            <p:grpSpPr>
              <a:xfrm>
                <a:off x="6530339" y="2288382"/>
                <a:ext cx="2575560" cy="2428398"/>
                <a:chOff x="5577840" y="2288382"/>
                <a:chExt cx="2575560" cy="2428398"/>
              </a:xfrm>
            </p:grpSpPr>
            <p:grpSp>
              <p:nvGrpSpPr>
                <p:cNvPr id="29" name="Gruppieren 28">
                  <a:extLst>
                    <a:ext uri="{FF2B5EF4-FFF2-40B4-BE49-F238E27FC236}">
                      <a16:creationId xmlns:a16="http://schemas.microsoft.com/office/drawing/2014/main" id="{0A1D3174-2932-9E68-94AA-9DF9E8406107}"/>
                    </a:ext>
                  </a:extLst>
                </p:cNvPr>
                <p:cNvGrpSpPr/>
                <p:nvPr/>
              </p:nvGrpSpPr>
              <p:grpSpPr>
                <a:xfrm>
                  <a:off x="6195060" y="2288382"/>
                  <a:ext cx="1341120" cy="2428398"/>
                  <a:chOff x="6141720" y="2288382"/>
                  <a:chExt cx="1341120" cy="2428398"/>
                </a:xfrm>
              </p:grpSpPr>
              <p:sp>
                <p:nvSpPr>
                  <p:cNvPr id="20" name="Rechteck 19">
                    <a:extLst>
                      <a:ext uri="{FF2B5EF4-FFF2-40B4-BE49-F238E27FC236}">
                        <a16:creationId xmlns:a16="http://schemas.microsoft.com/office/drawing/2014/main" id="{25B92ACA-D05A-1585-55A4-15CD708903F6}"/>
                      </a:ext>
                    </a:extLst>
                  </p:cNvPr>
                  <p:cNvSpPr/>
                  <p:nvPr/>
                </p:nvSpPr>
                <p:spPr>
                  <a:xfrm>
                    <a:off x="6141720" y="3771900"/>
                    <a:ext cx="548640" cy="94488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eck 23">
                    <a:extLst>
                      <a:ext uri="{FF2B5EF4-FFF2-40B4-BE49-F238E27FC236}">
                        <a16:creationId xmlns:a16="http://schemas.microsoft.com/office/drawing/2014/main" id="{BFAC863D-C2F4-5575-BB27-407EFB050846}"/>
                      </a:ext>
                    </a:extLst>
                  </p:cNvPr>
                  <p:cNvSpPr/>
                  <p:nvPr/>
                </p:nvSpPr>
                <p:spPr>
                  <a:xfrm>
                    <a:off x="6934200" y="3474720"/>
                    <a:ext cx="548640" cy="1242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Rechteck 26">
                    <a:extLst>
                      <a:ext uri="{FF2B5EF4-FFF2-40B4-BE49-F238E27FC236}">
                        <a16:creationId xmlns:a16="http://schemas.microsoft.com/office/drawing/2014/main" id="{5F94771C-12DE-281B-399A-90DAA2BE735F}"/>
                      </a:ext>
                    </a:extLst>
                  </p:cNvPr>
                  <p:cNvSpPr/>
                  <p:nvPr/>
                </p:nvSpPr>
                <p:spPr>
                  <a:xfrm>
                    <a:off x="6934200" y="2288382"/>
                    <a:ext cx="548640" cy="11863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Rechteck 27">
                    <a:extLst>
                      <a:ext uri="{FF2B5EF4-FFF2-40B4-BE49-F238E27FC236}">
                        <a16:creationId xmlns:a16="http://schemas.microsoft.com/office/drawing/2014/main" id="{9A2B6056-2DE3-0624-5D29-E669063253AC}"/>
                      </a:ext>
                    </a:extLst>
                  </p:cNvPr>
                  <p:cNvSpPr/>
                  <p:nvPr/>
                </p:nvSpPr>
                <p:spPr>
                  <a:xfrm>
                    <a:off x="6141720" y="3183256"/>
                    <a:ext cx="548640" cy="5886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cxnSp>
              <p:nvCxnSpPr>
                <p:cNvPr id="26" name="Gerader Verbinder 25">
                  <a:extLst>
                    <a:ext uri="{FF2B5EF4-FFF2-40B4-BE49-F238E27FC236}">
                      <a16:creationId xmlns:a16="http://schemas.microsoft.com/office/drawing/2014/main" id="{18E42B0F-891A-88D4-E803-3AA8F1F22534}"/>
                    </a:ext>
                  </a:extLst>
                </p:cNvPr>
                <p:cNvCxnSpPr>
                  <a:cxnSpLocks/>
                </p:cNvCxnSpPr>
                <p:nvPr/>
              </p:nvCxnSpPr>
              <p:spPr>
                <a:xfrm>
                  <a:off x="5577840" y="4716780"/>
                  <a:ext cx="257556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 name="Rechteck 35">
                <a:extLst>
                  <a:ext uri="{FF2B5EF4-FFF2-40B4-BE49-F238E27FC236}">
                    <a16:creationId xmlns:a16="http://schemas.microsoft.com/office/drawing/2014/main" id="{8CAB0509-9FD2-899F-659A-C8109D368D7D}"/>
                  </a:ext>
                </a:extLst>
              </p:cNvPr>
              <p:cNvSpPr/>
              <p:nvPr/>
            </p:nvSpPr>
            <p:spPr>
              <a:xfrm>
                <a:off x="9140437" y="4000262"/>
                <a:ext cx="1790206"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rgbClr val="6C6C6C"/>
                    </a:solidFill>
                    <a:cs typeface="Arial" panose="020B0604020202020204" pitchFamily="34" charset="0"/>
                  </a:rPr>
                  <a:t>Common Benefits</a:t>
                </a:r>
              </a:p>
            </p:txBody>
          </p:sp>
          <p:sp>
            <p:nvSpPr>
              <p:cNvPr id="37" name="Rechteck 36">
                <a:extLst>
                  <a:ext uri="{FF2B5EF4-FFF2-40B4-BE49-F238E27FC236}">
                    <a16:creationId xmlns:a16="http://schemas.microsoft.com/office/drawing/2014/main" id="{53CE8FF9-B267-A46C-DFC3-E66A0D7DCAF5}"/>
                  </a:ext>
                </a:extLst>
              </p:cNvPr>
              <p:cNvSpPr/>
              <p:nvPr/>
            </p:nvSpPr>
            <p:spPr>
              <a:xfrm>
                <a:off x="9140437" y="2512338"/>
                <a:ext cx="1790206"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tx1"/>
                    </a:solidFill>
                    <a:cs typeface="Arial" panose="020B0604020202020204" pitchFamily="34" charset="0"/>
                  </a:rPr>
                  <a:t>Private Benefits</a:t>
                </a:r>
              </a:p>
            </p:txBody>
          </p:sp>
          <p:sp>
            <p:nvSpPr>
              <p:cNvPr id="42" name="Rechteck 41">
                <a:extLst>
                  <a:ext uri="{FF2B5EF4-FFF2-40B4-BE49-F238E27FC236}">
                    <a16:creationId xmlns:a16="http://schemas.microsoft.com/office/drawing/2014/main" id="{5804229E-DDC6-CB15-832A-C344CDFA0089}"/>
                  </a:ext>
                </a:extLst>
              </p:cNvPr>
              <p:cNvSpPr/>
              <p:nvPr/>
            </p:nvSpPr>
            <p:spPr>
              <a:xfrm>
                <a:off x="6993316" y="4785614"/>
                <a:ext cx="1649607" cy="3118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tx1"/>
                    </a:solidFill>
                    <a:cs typeface="Arial" panose="020B0604020202020204" pitchFamily="34" charset="0"/>
                  </a:rPr>
                  <a:t>Abnormal Return</a:t>
                </a:r>
              </a:p>
            </p:txBody>
          </p:sp>
          <p:sp>
            <p:nvSpPr>
              <p:cNvPr id="67" name="Rechteck 66">
                <a:extLst>
                  <a:ext uri="{FF2B5EF4-FFF2-40B4-BE49-F238E27FC236}">
                    <a16:creationId xmlns:a16="http://schemas.microsoft.com/office/drawing/2014/main" id="{BE7205D5-965F-FF75-4B06-1CBD5E58A4E5}"/>
                  </a:ext>
                </a:extLst>
              </p:cNvPr>
              <p:cNvSpPr/>
              <p:nvPr/>
            </p:nvSpPr>
            <p:spPr>
              <a:xfrm>
                <a:off x="6228376" y="5416528"/>
                <a:ext cx="3179486" cy="3118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accent1"/>
                    </a:solidFill>
                    <a:cs typeface="Arial" panose="020B0604020202020204" pitchFamily="34" charset="0"/>
                  </a:rPr>
                  <a:t>Mit Netzwerkkontakten</a:t>
                </a:r>
              </a:p>
            </p:txBody>
          </p:sp>
        </p:grpSp>
        <p:sp>
          <p:nvSpPr>
            <p:cNvPr id="88" name="Rechteck 87">
              <a:extLst>
                <a:ext uri="{FF2B5EF4-FFF2-40B4-BE49-F238E27FC236}">
                  <a16:creationId xmlns:a16="http://schemas.microsoft.com/office/drawing/2014/main" id="{D28318BE-1694-A89B-85FF-A74BC2B2FACB}"/>
                </a:ext>
              </a:extLst>
            </p:cNvPr>
            <p:cNvSpPr/>
            <p:nvPr/>
          </p:nvSpPr>
          <p:spPr>
            <a:xfrm>
              <a:off x="7200107" y="2784097"/>
              <a:ext cx="446166"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tx1"/>
                  </a:solidFill>
                  <a:cs typeface="Arial" panose="020B0604020202020204" pitchFamily="34" charset="0"/>
                </a:rPr>
                <a:t>A</a:t>
              </a:r>
            </a:p>
          </p:txBody>
        </p:sp>
        <p:sp>
          <p:nvSpPr>
            <p:cNvPr id="89" name="Rechteck 88">
              <a:extLst>
                <a:ext uri="{FF2B5EF4-FFF2-40B4-BE49-F238E27FC236}">
                  <a16:creationId xmlns:a16="http://schemas.microsoft.com/office/drawing/2014/main" id="{45DD7A55-E480-3EC5-811F-9782D6733EDF}"/>
                </a:ext>
              </a:extLst>
            </p:cNvPr>
            <p:cNvSpPr/>
            <p:nvPr/>
          </p:nvSpPr>
          <p:spPr>
            <a:xfrm>
              <a:off x="7992587" y="1771379"/>
              <a:ext cx="446166"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tx1"/>
                  </a:solidFill>
                  <a:cs typeface="Arial" panose="020B0604020202020204" pitchFamily="34" charset="0"/>
                </a:rPr>
                <a:t>B</a:t>
              </a:r>
            </a:p>
          </p:txBody>
        </p:sp>
      </p:grpSp>
    </p:spTree>
    <p:extLst>
      <p:ext uri="{BB962C8B-B14F-4D97-AF65-F5344CB8AC3E}">
        <p14:creationId xmlns:p14="http://schemas.microsoft.com/office/powerpoint/2010/main" val="4099977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hteck 44">
            <a:extLst>
              <a:ext uri="{FF2B5EF4-FFF2-40B4-BE49-F238E27FC236}">
                <a16:creationId xmlns:a16="http://schemas.microsoft.com/office/drawing/2014/main" id="{CB48436D-1C5B-C584-5A94-F998124DC69B}"/>
              </a:ext>
            </a:extLst>
          </p:cNvPr>
          <p:cNvSpPr/>
          <p:nvPr/>
        </p:nvSpPr>
        <p:spPr>
          <a:xfrm>
            <a:off x="288925" y="1465199"/>
            <a:ext cx="9636124" cy="855162"/>
          </a:xfrm>
          <a:prstGeom prst="rect">
            <a:avLst/>
          </a:prstGeom>
          <a:ln>
            <a:prstDash val="dash"/>
          </a:ln>
        </p:spPr>
        <p:style>
          <a:lnRef idx="2">
            <a:schemeClr val="dk1"/>
          </a:lnRef>
          <a:fillRef idx="1">
            <a:schemeClr val="lt1"/>
          </a:fillRef>
          <a:effectRef idx="0">
            <a:schemeClr val="dk1"/>
          </a:effectRef>
          <a:fontRef idx="minor">
            <a:schemeClr val="dk1"/>
          </a:fontRef>
        </p:style>
        <p:txBody>
          <a:bodyPr lIns="540000" rtlCol="0" anchor="ctr"/>
          <a:lstStyle/>
          <a:p>
            <a:r>
              <a:rPr lang="de-DE" sz="1400" b="1" dirty="0" err="1">
                <a:solidFill>
                  <a:schemeClr val="tx1"/>
                </a:solidFill>
                <a:cs typeface="Arial" panose="020B0604020202020204" pitchFamily="34" charset="0"/>
              </a:rPr>
              <a:t>Receptivity</a:t>
            </a:r>
            <a:endParaRPr lang="de-DE" sz="1400" b="1" dirty="0">
              <a:solidFill>
                <a:schemeClr val="tx1"/>
              </a:solidFill>
              <a:cs typeface="Arial" panose="020B0604020202020204" pitchFamily="34" charset="0"/>
            </a:endParaRPr>
          </a:p>
        </p:txBody>
      </p:sp>
      <p:sp>
        <p:nvSpPr>
          <p:cNvPr id="2" name="Fußzeilenplatzhalter 1">
            <a:extLst>
              <a:ext uri="{FF2B5EF4-FFF2-40B4-BE49-F238E27FC236}">
                <a16:creationId xmlns:a16="http://schemas.microsoft.com/office/drawing/2014/main" id="{D59DDDD9-A14F-1E45-9B9B-8C5803749615}"/>
              </a:ext>
            </a:extLst>
          </p:cNvPr>
          <p:cNvSpPr>
            <a:spLocks noGrp="1"/>
          </p:cNvSpPr>
          <p:nvPr>
            <p:ph type="ftr" sz="quarter" idx="3"/>
          </p:nvPr>
        </p:nvSpPr>
        <p:spPr/>
        <p:txBody>
          <a:bodyPr/>
          <a:lstStyle/>
          <a:p>
            <a:r>
              <a:rPr lang="de-DE" dirty="0"/>
              <a:t>Artikel 2: Strategische Allianzen</a:t>
            </a:r>
          </a:p>
        </p:txBody>
      </p:sp>
      <p:sp>
        <p:nvSpPr>
          <p:cNvPr id="3" name="Textplatzhalter 2">
            <a:extLst>
              <a:ext uri="{FF2B5EF4-FFF2-40B4-BE49-F238E27FC236}">
                <a16:creationId xmlns:a16="http://schemas.microsoft.com/office/drawing/2014/main" id="{46E36A10-6984-1F20-D546-67589218457A}"/>
              </a:ext>
            </a:extLst>
          </p:cNvPr>
          <p:cNvSpPr>
            <a:spLocks noGrp="1"/>
          </p:cNvSpPr>
          <p:nvPr>
            <p:ph type="body" sz="quarter" idx="10"/>
          </p:nvPr>
        </p:nvSpPr>
        <p:spPr/>
        <p:txBody>
          <a:bodyPr/>
          <a:lstStyle/>
          <a:p>
            <a:r>
              <a:rPr lang="de-DE" dirty="0"/>
              <a:t>Forschungsmodell</a:t>
            </a:r>
          </a:p>
        </p:txBody>
      </p:sp>
      <p:sp>
        <p:nvSpPr>
          <p:cNvPr id="5" name="Rechteck 4">
            <a:extLst>
              <a:ext uri="{FF2B5EF4-FFF2-40B4-BE49-F238E27FC236}">
                <a16:creationId xmlns:a16="http://schemas.microsoft.com/office/drawing/2014/main" id="{53B0D80C-D7B2-9AF6-5396-577115496E76}"/>
              </a:ext>
            </a:extLst>
          </p:cNvPr>
          <p:cNvSpPr/>
          <p:nvPr/>
        </p:nvSpPr>
        <p:spPr>
          <a:xfrm>
            <a:off x="348638" y="3242469"/>
            <a:ext cx="1879624" cy="7193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bg1"/>
                </a:solidFill>
                <a:cs typeface="Arial" panose="020B0604020202020204" pitchFamily="34" charset="0"/>
              </a:rPr>
              <a:t>H1a: Direct</a:t>
            </a:r>
          </a:p>
          <a:p>
            <a:pPr algn="ctr"/>
            <a:r>
              <a:rPr lang="en-AU" sz="1400" b="1" dirty="0">
                <a:solidFill>
                  <a:schemeClr val="bg1"/>
                </a:solidFill>
                <a:cs typeface="Arial" panose="020B0604020202020204" pitchFamily="34" charset="0"/>
              </a:rPr>
              <a:t>Board Interlocks</a:t>
            </a:r>
          </a:p>
        </p:txBody>
      </p:sp>
      <p:sp>
        <p:nvSpPr>
          <p:cNvPr id="6" name="Rechteck 5">
            <a:extLst>
              <a:ext uri="{FF2B5EF4-FFF2-40B4-BE49-F238E27FC236}">
                <a16:creationId xmlns:a16="http://schemas.microsoft.com/office/drawing/2014/main" id="{4F5078DF-65BB-BA59-391E-C215E86051CE}"/>
              </a:ext>
            </a:extLst>
          </p:cNvPr>
          <p:cNvSpPr/>
          <p:nvPr/>
        </p:nvSpPr>
        <p:spPr>
          <a:xfrm>
            <a:off x="9293811" y="3848451"/>
            <a:ext cx="1879625" cy="7193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bg1"/>
                </a:solidFill>
                <a:cs typeface="Arial" panose="020B0604020202020204" pitchFamily="34" charset="0"/>
              </a:rPr>
              <a:t>Differential Benefits</a:t>
            </a:r>
          </a:p>
        </p:txBody>
      </p:sp>
      <p:sp>
        <p:nvSpPr>
          <p:cNvPr id="7" name="Rechteck 6">
            <a:extLst>
              <a:ext uri="{FF2B5EF4-FFF2-40B4-BE49-F238E27FC236}">
                <a16:creationId xmlns:a16="http://schemas.microsoft.com/office/drawing/2014/main" id="{499F0445-AF11-ED27-5742-38E971D7D50D}"/>
              </a:ext>
            </a:extLst>
          </p:cNvPr>
          <p:cNvSpPr/>
          <p:nvPr/>
        </p:nvSpPr>
        <p:spPr>
          <a:xfrm>
            <a:off x="348638" y="4347369"/>
            <a:ext cx="1879624" cy="7193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bg1"/>
                </a:solidFill>
                <a:cs typeface="Arial" panose="020B0604020202020204" pitchFamily="34" charset="0"/>
              </a:rPr>
              <a:t>H1b: Indirect</a:t>
            </a:r>
          </a:p>
          <a:p>
            <a:pPr algn="ctr"/>
            <a:r>
              <a:rPr lang="en-AU" sz="1400" b="1" dirty="0">
                <a:solidFill>
                  <a:schemeClr val="bg1"/>
                </a:solidFill>
                <a:cs typeface="Arial" panose="020B0604020202020204" pitchFamily="34" charset="0"/>
              </a:rPr>
              <a:t>Board Interlocks</a:t>
            </a:r>
          </a:p>
        </p:txBody>
      </p:sp>
      <p:cxnSp>
        <p:nvCxnSpPr>
          <p:cNvPr id="9" name="Gerade Verbindung mit Pfeil 8">
            <a:extLst>
              <a:ext uri="{FF2B5EF4-FFF2-40B4-BE49-F238E27FC236}">
                <a16:creationId xmlns:a16="http://schemas.microsoft.com/office/drawing/2014/main" id="{A2D460B1-96E3-DBB4-A3C7-2BCAB6B3C7C0}"/>
              </a:ext>
            </a:extLst>
          </p:cNvPr>
          <p:cNvCxnSpPr>
            <a:cxnSpLocks/>
            <a:stCxn id="7" idx="3"/>
            <a:endCxn id="6" idx="1"/>
          </p:cNvCxnSpPr>
          <p:nvPr/>
        </p:nvCxnSpPr>
        <p:spPr>
          <a:xfrm flipV="1">
            <a:off x="2228262" y="4208102"/>
            <a:ext cx="7065549" cy="49891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 name="Gerade Verbindung mit Pfeil 9">
            <a:extLst>
              <a:ext uri="{FF2B5EF4-FFF2-40B4-BE49-F238E27FC236}">
                <a16:creationId xmlns:a16="http://schemas.microsoft.com/office/drawing/2014/main" id="{A595C925-6270-AE6F-6BE7-11E1FD358A37}"/>
              </a:ext>
            </a:extLst>
          </p:cNvPr>
          <p:cNvCxnSpPr>
            <a:cxnSpLocks/>
            <a:stCxn id="5" idx="3"/>
            <a:endCxn id="6" idx="1"/>
          </p:cNvCxnSpPr>
          <p:nvPr/>
        </p:nvCxnSpPr>
        <p:spPr>
          <a:xfrm>
            <a:off x="2228262" y="3602120"/>
            <a:ext cx="7065549" cy="60598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nvGrpSpPr>
          <p:cNvPr id="43" name="Gruppieren 42">
            <a:extLst>
              <a:ext uri="{FF2B5EF4-FFF2-40B4-BE49-F238E27FC236}">
                <a16:creationId xmlns:a16="http://schemas.microsoft.com/office/drawing/2014/main" id="{1EA964FB-33C5-80D9-6629-CF21D22FE86A}"/>
              </a:ext>
            </a:extLst>
          </p:cNvPr>
          <p:cNvGrpSpPr/>
          <p:nvPr/>
        </p:nvGrpSpPr>
        <p:grpSpPr>
          <a:xfrm>
            <a:off x="2228262" y="1561571"/>
            <a:ext cx="7333269" cy="2785798"/>
            <a:chOff x="2228262" y="1561571"/>
            <a:chExt cx="7333269" cy="2785798"/>
          </a:xfrm>
        </p:grpSpPr>
        <p:cxnSp>
          <p:nvCxnSpPr>
            <p:cNvPr id="14" name="Gerade Verbindung mit Pfeil 13">
              <a:extLst>
                <a:ext uri="{FF2B5EF4-FFF2-40B4-BE49-F238E27FC236}">
                  <a16:creationId xmlns:a16="http://schemas.microsoft.com/office/drawing/2014/main" id="{1C6A4D26-E091-5981-90B9-DAA591B5E189}"/>
                </a:ext>
              </a:extLst>
            </p:cNvPr>
            <p:cNvCxnSpPr>
              <a:cxnSpLocks/>
            </p:cNvCxnSpPr>
            <p:nvPr/>
          </p:nvCxnSpPr>
          <p:spPr>
            <a:xfrm>
              <a:off x="3304379" y="2339410"/>
              <a:ext cx="0" cy="103445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5" name="Rechteck 14">
              <a:extLst>
                <a:ext uri="{FF2B5EF4-FFF2-40B4-BE49-F238E27FC236}">
                  <a16:creationId xmlns:a16="http://schemas.microsoft.com/office/drawing/2014/main" id="{83E518D7-886C-2934-72F3-BC74533CC49B}"/>
                </a:ext>
              </a:extLst>
            </p:cNvPr>
            <p:cNvSpPr/>
            <p:nvPr/>
          </p:nvSpPr>
          <p:spPr>
            <a:xfrm>
              <a:off x="2228262" y="1561571"/>
              <a:ext cx="2340000" cy="6647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H2a &amp; H2b:</a:t>
              </a:r>
              <a:br>
                <a:rPr lang="en-AU" sz="1400" b="1" dirty="0">
                  <a:solidFill>
                    <a:schemeClr val="tx1"/>
                  </a:solidFill>
                  <a:cs typeface="Arial" panose="020B0604020202020204" pitchFamily="34" charset="0"/>
                </a:rPr>
              </a:br>
              <a:r>
                <a:rPr lang="en-AU" sz="1400" b="1" dirty="0">
                  <a:solidFill>
                    <a:schemeClr val="tx1"/>
                  </a:solidFill>
                  <a:cs typeface="Arial" panose="020B0604020202020204" pitchFamily="34" charset="0"/>
                </a:rPr>
                <a:t>Relative Board Power</a:t>
              </a:r>
            </a:p>
          </p:txBody>
        </p:sp>
        <p:sp>
          <p:nvSpPr>
            <p:cNvPr id="16" name="Rechteck 15">
              <a:extLst>
                <a:ext uri="{FF2B5EF4-FFF2-40B4-BE49-F238E27FC236}">
                  <a16:creationId xmlns:a16="http://schemas.microsoft.com/office/drawing/2014/main" id="{43ABF90D-4D86-4A6F-94F0-9F45620D3720}"/>
                </a:ext>
              </a:extLst>
            </p:cNvPr>
            <p:cNvSpPr/>
            <p:nvPr/>
          </p:nvSpPr>
          <p:spPr>
            <a:xfrm>
              <a:off x="4724897" y="1561571"/>
              <a:ext cx="2340000" cy="6647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H3a &amp; H3b:</a:t>
              </a:r>
            </a:p>
            <a:p>
              <a:pPr algn="ctr"/>
              <a:r>
                <a:rPr lang="en-AU" sz="1400" b="1" dirty="0">
                  <a:solidFill>
                    <a:schemeClr val="tx1"/>
                  </a:solidFill>
                  <a:cs typeface="Arial" panose="020B0604020202020204" pitchFamily="34" charset="0"/>
                </a:rPr>
                <a:t>Relative Firm Status</a:t>
              </a:r>
            </a:p>
          </p:txBody>
        </p:sp>
        <p:sp>
          <p:nvSpPr>
            <p:cNvPr id="17" name="Rechteck 16">
              <a:extLst>
                <a:ext uri="{FF2B5EF4-FFF2-40B4-BE49-F238E27FC236}">
                  <a16:creationId xmlns:a16="http://schemas.microsoft.com/office/drawing/2014/main" id="{FD7DDC05-615A-21F3-285E-3C3D35060A27}"/>
                </a:ext>
              </a:extLst>
            </p:cNvPr>
            <p:cNvSpPr/>
            <p:nvPr/>
          </p:nvSpPr>
          <p:spPr>
            <a:xfrm>
              <a:off x="7221531" y="1561571"/>
              <a:ext cx="2340000" cy="6647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H4a &amp; H4b:</a:t>
              </a:r>
            </a:p>
            <a:p>
              <a:pPr algn="ctr"/>
              <a:r>
                <a:rPr lang="en-AU" sz="1400" b="1" dirty="0">
                  <a:solidFill>
                    <a:schemeClr val="tx1"/>
                  </a:solidFill>
                  <a:cs typeface="Arial" panose="020B0604020202020204" pitchFamily="34" charset="0"/>
                </a:rPr>
                <a:t>Relative Env. Uncertainty</a:t>
              </a:r>
            </a:p>
          </p:txBody>
        </p:sp>
        <p:cxnSp>
          <p:nvCxnSpPr>
            <p:cNvPr id="18" name="Gerade Verbindung mit Pfeil 17">
              <a:extLst>
                <a:ext uri="{FF2B5EF4-FFF2-40B4-BE49-F238E27FC236}">
                  <a16:creationId xmlns:a16="http://schemas.microsoft.com/office/drawing/2014/main" id="{79B347D3-71F5-F75C-0CF7-FB6F5207FFA8}"/>
                </a:ext>
              </a:extLst>
            </p:cNvPr>
            <p:cNvCxnSpPr>
              <a:cxnSpLocks/>
            </p:cNvCxnSpPr>
            <p:nvPr/>
          </p:nvCxnSpPr>
          <p:spPr>
            <a:xfrm>
              <a:off x="5788816" y="2339410"/>
              <a:ext cx="0" cy="128176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BF014285-CC59-BCF1-86F9-5E225D1AC2E5}"/>
                </a:ext>
              </a:extLst>
            </p:cNvPr>
            <p:cNvCxnSpPr>
              <a:cxnSpLocks/>
            </p:cNvCxnSpPr>
            <p:nvPr/>
          </p:nvCxnSpPr>
          <p:spPr>
            <a:xfrm>
              <a:off x="8384379" y="2339410"/>
              <a:ext cx="0" cy="157946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6" name="Gerade Verbindung mit Pfeil 35">
              <a:extLst>
                <a:ext uri="{FF2B5EF4-FFF2-40B4-BE49-F238E27FC236}">
                  <a16:creationId xmlns:a16="http://schemas.microsoft.com/office/drawing/2014/main" id="{A0B42961-12F1-AF4E-2B95-D184E1FBC26B}"/>
                </a:ext>
              </a:extLst>
            </p:cNvPr>
            <p:cNvCxnSpPr>
              <a:cxnSpLocks/>
            </p:cNvCxnSpPr>
            <p:nvPr/>
          </p:nvCxnSpPr>
          <p:spPr>
            <a:xfrm>
              <a:off x="3456779" y="2472760"/>
              <a:ext cx="0" cy="187460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7" name="Gerade Verbindung mit Pfeil 36">
              <a:extLst>
                <a:ext uri="{FF2B5EF4-FFF2-40B4-BE49-F238E27FC236}">
                  <a16:creationId xmlns:a16="http://schemas.microsoft.com/office/drawing/2014/main" id="{E260F2B9-4FA7-7F88-C17D-8FF9F0399052}"/>
                </a:ext>
              </a:extLst>
            </p:cNvPr>
            <p:cNvCxnSpPr>
              <a:cxnSpLocks/>
            </p:cNvCxnSpPr>
            <p:nvPr/>
          </p:nvCxnSpPr>
          <p:spPr>
            <a:xfrm>
              <a:off x="5941216" y="2472760"/>
              <a:ext cx="0" cy="173534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9" name="Gerade Verbindung mit Pfeil 38">
              <a:extLst>
                <a:ext uri="{FF2B5EF4-FFF2-40B4-BE49-F238E27FC236}">
                  <a16:creationId xmlns:a16="http://schemas.microsoft.com/office/drawing/2014/main" id="{6A905540-A438-69EE-BE1C-0386749B17F7}"/>
                </a:ext>
              </a:extLst>
            </p:cNvPr>
            <p:cNvCxnSpPr>
              <a:cxnSpLocks/>
            </p:cNvCxnSpPr>
            <p:nvPr/>
          </p:nvCxnSpPr>
          <p:spPr>
            <a:xfrm>
              <a:off x="8536779" y="2491810"/>
              <a:ext cx="0" cy="173534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sp>
        <p:nvSpPr>
          <p:cNvPr id="47" name="Flussdiagramm: Prozess 46">
            <a:extLst>
              <a:ext uri="{FF2B5EF4-FFF2-40B4-BE49-F238E27FC236}">
                <a16:creationId xmlns:a16="http://schemas.microsoft.com/office/drawing/2014/main" id="{EAA5792B-CDB4-2EA7-F69E-ABF411C22E35}"/>
              </a:ext>
            </a:extLst>
          </p:cNvPr>
          <p:cNvSpPr/>
          <p:nvPr/>
        </p:nvSpPr>
        <p:spPr>
          <a:xfrm>
            <a:off x="4568262" y="4171916"/>
            <a:ext cx="914400" cy="612648"/>
          </a:xfrm>
          <a:prstGeom prst="flowChart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32" name="Gruppieren 31">
            <a:extLst>
              <a:ext uri="{FF2B5EF4-FFF2-40B4-BE49-F238E27FC236}">
                <a16:creationId xmlns:a16="http://schemas.microsoft.com/office/drawing/2014/main" id="{EF9F1198-6550-2669-7249-1A7C1F338BE5}"/>
              </a:ext>
            </a:extLst>
          </p:cNvPr>
          <p:cNvGrpSpPr/>
          <p:nvPr/>
        </p:nvGrpSpPr>
        <p:grpSpPr>
          <a:xfrm>
            <a:off x="2846669" y="2561848"/>
            <a:ext cx="6148663" cy="2360142"/>
            <a:chOff x="2846669" y="2561848"/>
            <a:chExt cx="6148663" cy="2360142"/>
          </a:xfrm>
        </p:grpSpPr>
        <p:sp>
          <p:nvSpPr>
            <p:cNvPr id="4" name="Oval 3">
              <a:extLst>
                <a:ext uri="{FF2B5EF4-FFF2-40B4-BE49-F238E27FC236}">
                  <a16:creationId xmlns:a16="http://schemas.microsoft.com/office/drawing/2014/main" id="{66516306-8537-CCE2-09E0-0739D4FCAF75}"/>
                </a:ext>
              </a:extLst>
            </p:cNvPr>
            <p:cNvSpPr/>
            <p:nvPr/>
          </p:nvSpPr>
          <p:spPr>
            <a:xfrm>
              <a:off x="2885116" y="2565245"/>
              <a:ext cx="306658" cy="30665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30" name="Gruppieren 29">
              <a:extLst>
                <a:ext uri="{FF2B5EF4-FFF2-40B4-BE49-F238E27FC236}">
                  <a16:creationId xmlns:a16="http://schemas.microsoft.com/office/drawing/2014/main" id="{EFE927DE-8227-02D7-9AD9-A6101D88A819}"/>
                </a:ext>
              </a:extLst>
            </p:cNvPr>
            <p:cNvGrpSpPr/>
            <p:nvPr/>
          </p:nvGrpSpPr>
          <p:grpSpPr>
            <a:xfrm>
              <a:off x="4373727" y="3867449"/>
              <a:ext cx="380833" cy="306658"/>
              <a:chOff x="4373727" y="3867449"/>
              <a:chExt cx="380833" cy="306658"/>
            </a:xfrm>
          </p:grpSpPr>
          <p:sp>
            <p:nvSpPr>
              <p:cNvPr id="11" name="Oval 10">
                <a:extLst>
                  <a:ext uri="{FF2B5EF4-FFF2-40B4-BE49-F238E27FC236}">
                    <a16:creationId xmlns:a16="http://schemas.microsoft.com/office/drawing/2014/main" id="{9D8DB618-27A4-2B6D-7708-04C0DF039AD3}"/>
                  </a:ext>
                </a:extLst>
              </p:cNvPr>
              <p:cNvSpPr/>
              <p:nvPr/>
            </p:nvSpPr>
            <p:spPr>
              <a:xfrm>
                <a:off x="4410814" y="3867449"/>
                <a:ext cx="306658" cy="30665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Rechteck 45">
                <a:extLst>
                  <a:ext uri="{FF2B5EF4-FFF2-40B4-BE49-F238E27FC236}">
                    <a16:creationId xmlns:a16="http://schemas.microsoft.com/office/drawing/2014/main" id="{1E63FE70-DB93-E840-B86D-B793262D1EFB}"/>
                  </a:ext>
                </a:extLst>
              </p:cNvPr>
              <p:cNvSpPr/>
              <p:nvPr/>
            </p:nvSpPr>
            <p:spPr>
              <a:xfrm>
                <a:off x="4373727" y="3877139"/>
                <a:ext cx="380833" cy="2872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a:t>
                </a:r>
              </a:p>
            </p:txBody>
          </p:sp>
        </p:grpSp>
        <p:grpSp>
          <p:nvGrpSpPr>
            <p:cNvPr id="31" name="Gruppieren 30">
              <a:extLst>
                <a:ext uri="{FF2B5EF4-FFF2-40B4-BE49-F238E27FC236}">
                  <a16:creationId xmlns:a16="http://schemas.microsoft.com/office/drawing/2014/main" id="{8E18F515-6AAD-8F91-B50E-D2608653628D}"/>
                </a:ext>
              </a:extLst>
            </p:cNvPr>
            <p:cNvGrpSpPr/>
            <p:nvPr/>
          </p:nvGrpSpPr>
          <p:grpSpPr>
            <a:xfrm>
              <a:off x="4377845" y="4603100"/>
              <a:ext cx="380833" cy="318890"/>
              <a:chOff x="4377845" y="4603100"/>
              <a:chExt cx="380833" cy="318890"/>
            </a:xfrm>
          </p:grpSpPr>
          <p:sp>
            <p:nvSpPr>
              <p:cNvPr id="12" name="Oval 11">
                <a:extLst>
                  <a:ext uri="{FF2B5EF4-FFF2-40B4-BE49-F238E27FC236}">
                    <a16:creationId xmlns:a16="http://schemas.microsoft.com/office/drawing/2014/main" id="{0F9F7CD8-5066-9DD6-49C0-B202B06A35AE}"/>
                  </a:ext>
                </a:extLst>
              </p:cNvPr>
              <p:cNvSpPr/>
              <p:nvPr/>
            </p:nvSpPr>
            <p:spPr>
              <a:xfrm>
                <a:off x="4418239" y="4615332"/>
                <a:ext cx="306658" cy="30665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Rechteck 47">
                <a:extLst>
                  <a:ext uri="{FF2B5EF4-FFF2-40B4-BE49-F238E27FC236}">
                    <a16:creationId xmlns:a16="http://schemas.microsoft.com/office/drawing/2014/main" id="{2FFB4BF0-EAF0-AF23-C776-0B7E6E8D0C31}"/>
                  </a:ext>
                </a:extLst>
              </p:cNvPr>
              <p:cNvSpPr/>
              <p:nvPr/>
            </p:nvSpPr>
            <p:spPr>
              <a:xfrm>
                <a:off x="4377845" y="4603100"/>
                <a:ext cx="380833" cy="2872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a:t>
                </a:r>
              </a:p>
            </p:txBody>
          </p:sp>
        </p:grpSp>
        <p:sp>
          <p:nvSpPr>
            <p:cNvPr id="49" name="Rechteck 48">
              <a:extLst>
                <a:ext uri="{FF2B5EF4-FFF2-40B4-BE49-F238E27FC236}">
                  <a16:creationId xmlns:a16="http://schemas.microsoft.com/office/drawing/2014/main" id="{DD9BA282-95D2-630E-2C7D-B69467C0B4D4}"/>
                </a:ext>
              </a:extLst>
            </p:cNvPr>
            <p:cNvSpPr/>
            <p:nvPr/>
          </p:nvSpPr>
          <p:spPr>
            <a:xfrm>
              <a:off x="2846669" y="2574935"/>
              <a:ext cx="380833" cy="2872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a:t>
              </a:r>
            </a:p>
          </p:txBody>
        </p:sp>
        <p:grpSp>
          <p:nvGrpSpPr>
            <p:cNvPr id="25" name="Gruppieren 24">
              <a:extLst>
                <a:ext uri="{FF2B5EF4-FFF2-40B4-BE49-F238E27FC236}">
                  <a16:creationId xmlns:a16="http://schemas.microsoft.com/office/drawing/2014/main" id="{552FBE5A-234F-AFDF-0B65-8BF216A7585A}"/>
                </a:ext>
              </a:extLst>
            </p:cNvPr>
            <p:cNvGrpSpPr/>
            <p:nvPr/>
          </p:nvGrpSpPr>
          <p:grpSpPr>
            <a:xfrm>
              <a:off x="3534501" y="2565245"/>
              <a:ext cx="380833" cy="306658"/>
              <a:chOff x="3534501" y="2557003"/>
              <a:chExt cx="380833" cy="306658"/>
            </a:xfrm>
          </p:grpSpPr>
          <p:sp>
            <p:nvSpPr>
              <p:cNvPr id="8" name="Oval 7">
                <a:extLst>
                  <a:ext uri="{FF2B5EF4-FFF2-40B4-BE49-F238E27FC236}">
                    <a16:creationId xmlns:a16="http://schemas.microsoft.com/office/drawing/2014/main" id="{D67287C7-2C4F-4A06-D1B0-E8144F800C0E}"/>
                  </a:ext>
                </a:extLst>
              </p:cNvPr>
              <p:cNvSpPr/>
              <p:nvPr/>
            </p:nvSpPr>
            <p:spPr>
              <a:xfrm>
                <a:off x="3571588" y="2557003"/>
                <a:ext cx="306658" cy="30665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 name="Rechteck 49">
                <a:extLst>
                  <a:ext uri="{FF2B5EF4-FFF2-40B4-BE49-F238E27FC236}">
                    <a16:creationId xmlns:a16="http://schemas.microsoft.com/office/drawing/2014/main" id="{513682E2-52E6-96FE-71C2-5C7E036226DD}"/>
                  </a:ext>
                </a:extLst>
              </p:cNvPr>
              <p:cNvSpPr/>
              <p:nvPr/>
            </p:nvSpPr>
            <p:spPr>
              <a:xfrm>
                <a:off x="3534501" y="2566693"/>
                <a:ext cx="380833" cy="2872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a:t>
                </a:r>
              </a:p>
            </p:txBody>
          </p:sp>
        </p:grpSp>
        <p:grpSp>
          <p:nvGrpSpPr>
            <p:cNvPr id="26" name="Gruppieren 25">
              <a:extLst>
                <a:ext uri="{FF2B5EF4-FFF2-40B4-BE49-F238E27FC236}">
                  <a16:creationId xmlns:a16="http://schemas.microsoft.com/office/drawing/2014/main" id="{CFAEE94E-AF4C-FF96-36B6-F0C19E57BA7F}"/>
                </a:ext>
              </a:extLst>
            </p:cNvPr>
            <p:cNvGrpSpPr/>
            <p:nvPr/>
          </p:nvGrpSpPr>
          <p:grpSpPr>
            <a:xfrm>
              <a:off x="5328278" y="2565245"/>
              <a:ext cx="380833" cy="306658"/>
              <a:chOff x="5328278" y="2563121"/>
              <a:chExt cx="380833" cy="306658"/>
            </a:xfrm>
          </p:grpSpPr>
          <p:sp>
            <p:nvSpPr>
              <p:cNvPr id="13" name="Oval 12">
                <a:extLst>
                  <a:ext uri="{FF2B5EF4-FFF2-40B4-BE49-F238E27FC236}">
                    <a16:creationId xmlns:a16="http://schemas.microsoft.com/office/drawing/2014/main" id="{DBD32C37-EC2D-9272-E1FB-D58E6E3D29A5}"/>
                  </a:ext>
                </a:extLst>
              </p:cNvPr>
              <p:cNvSpPr/>
              <p:nvPr/>
            </p:nvSpPr>
            <p:spPr>
              <a:xfrm>
                <a:off x="5365366" y="2563121"/>
                <a:ext cx="306658" cy="30665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1" name="Rechteck 50">
                <a:extLst>
                  <a:ext uri="{FF2B5EF4-FFF2-40B4-BE49-F238E27FC236}">
                    <a16:creationId xmlns:a16="http://schemas.microsoft.com/office/drawing/2014/main" id="{09BD187C-1D16-FAAB-7EF8-514BB0FA3ED2}"/>
                  </a:ext>
                </a:extLst>
              </p:cNvPr>
              <p:cNvSpPr/>
              <p:nvPr/>
            </p:nvSpPr>
            <p:spPr>
              <a:xfrm>
                <a:off x="5328278" y="2573487"/>
                <a:ext cx="380833" cy="2872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a:t>
                </a:r>
              </a:p>
            </p:txBody>
          </p:sp>
        </p:grpSp>
        <p:grpSp>
          <p:nvGrpSpPr>
            <p:cNvPr id="27" name="Gruppieren 26">
              <a:extLst>
                <a:ext uri="{FF2B5EF4-FFF2-40B4-BE49-F238E27FC236}">
                  <a16:creationId xmlns:a16="http://schemas.microsoft.com/office/drawing/2014/main" id="{AD5EEE57-33D6-A38B-335F-541D9029F90A}"/>
                </a:ext>
              </a:extLst>
            </p:cNvPr>
            <p:cNvGrpSpPr/>
            <p:nvPr/>
          </p:nvGrpSpPr>
          <p:grpSpPr>
            <a:xfrm>
              <a:off x="6018937" y="2561848"/>
              <a:ext cx="380833" cy="313452"/>
              <a:chOff x="6018937" y="2566693"/>
              <a:chExt cx="380833" cy="313452"/>
            </a:xfrm>
          </p:grpSpPr>
          <p:sp>
            <p:nvSpPr>
              <p:cNvPr id="20" name="Oval 19">
                <a:extLst>
                  <a:ext uri="{FF2B5EF4-FFF2-40B4-BE49-F238E27FC236}">
                    <a16:creationId xmlns:a16="http://schemas.microsoft.com/office/drawing/2014/main" id="{BC2A384E-3212-ECB5-CB2D-3BEE2919403A}"/>
                  </a:ext>
                </a:extLst>
              </p:cNvPr>
              <p:cNvSpPr/>
              <p:nvPr/>
            </p:nvSpPr>
            <p:spPr>
              <a:xfrm>
                <a:off x="6056024" y="2573487"/>
                <a:ext cx="306658" cy="30665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2" name="Rechteck 51">
                <a:extLst>
                  <a:ext uri="{FF2B5EF4-FFF2-40B4-BE49-F238E27FC236}">
                    <a16:creationId xmlns:a16="http://schemas.microsoft.com/office/drawing/2014/main" id="{771309E8-99DB-F952-B052-5E643BC0FCFB}"/>
                  </a:ext>
                </a:extLst>
              </p:cNvPr>
              <p:cNvSpPr/>
              <p:nvPr/>
            </p:nvSpPr>
            <p:spPr>
              <a:xfrm>
                <a:off x="6018937" y="2566693"/>
                <a:ext cx="380833" cy="2872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a:t>
                </a:r>
              </a:p>
            </p:txBody>
          </p:sp>
        </p:grpSp>
        <p:grpSp>
          <p:nvGrpSpPr>
            <p:cNvPr id="28" name="Gruppieren 27">
              <a:extLst>
                <a:ext uri="{FF2B5EF4-FFF2-40B4-BE49-F238E27FC236}">
                  <a16:creationId xmlns:a16="http://schemas.microsoft.com/office/drawing/2014/main" id="{686CF7FA-65E9-5EAA-0161-F493A92B01F7}"/>
                </a:ext>
              </a:extLst>
            </p:cNvPr>
            <p:cNvGrpSpPr/>
            <p:nvPr/>
          </p:nvGrpSpPr>
          <p:grpSpPr>
            <a:xfrm>
              <a:off x="7918477" y="2561848"/>
              <a:ext cx="380833" cy="313452"/>
              <a:chOff x="7918477" y="2557003"/>
              <a:chExt cx="380833" cy="313452"/>
            </a:xfrm>
          </p:grpSpPr>
          <p:sp>
            <p:nvSpPr>
              <p:cNvPr id="21" name="Oval 20">
                <a:extLst>
                  <a:ext uri="{FF2B5EF4-FFF2-40B4-BE49-F238E27FC236}">
                    <a16:creationId xmlns:a16="http://schemas.microsoft.com/office/drawing/2014/main" id="{D7C63300-ACB6-6B48-B531-715165AFC750}"/>
                  </a:ext>
                </a:extLst>
              </p:cNvPr>
              <p:cNvSpPr/>
              <p:nvPr/>
            </p:nvSpPr>
            <p:spPr>
              <a:xfrm>
                <a:off x="7955564" y="2563797"/>
                <a:ext cx="306658" cy="30665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a:extLst>
                  <a:ext uri="{FF2B5EF4-FFF2-40B4-BE49-F238E27FC236}">
                    <a16:creationId xmlns:a16="http://schemas.microsoft.com/office/drawing/2014/main" id="{E6458561-937D-EC45-B428-E7705946F16C}"/>
                  </a:ext>
                </a:extLst>
              </p:cNvPr>
              <p:cNvSpPr/>
              <p:nvPr/>
            </p:nvSpPr>
            <p:spPr>
              <a:xfrm>
                <a:off x="7918477" y="2557003"/>
                <a:ext cx="380833" cy="2872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a:t>
                </a:r>
              </a:p>
            </p:txBody>
          </p:sp>
        </p:grpSp>
        <p:grpSp>
          <p:nvGrpSpPr>
            <p:cNvPr id="29" name="Gruppieren 28">
              <a:extLst>
                <a:ext uri="{FF2B5EF4-FFF2-40B4-BE49-F238E27FC236}">
                  <a16:creationId xmlns:a16="http://schemas.microsoft.com/office/drawing/2014/main" id="{9203A010-88ED-8D61-6B84-A3F2EC741A30}"/>
                </a:ext>
              </a:extLst>
            </p:cNvPr>
            <p:cNvGrpSpPr/>
            <p:nvPr/>
          </p:nvGrpSpPr>
          <p:grpSpPr>
            <a:xfrm>
              <a:off x="8614499" y="2561848"/>
              <a:ext cx="380833" cy="313452"/>
              <a:chOff x="8614499" y="2563279"/>
              <a:chExt cx="380833" cy="313452"/>
            </a:xfrm>
          </p:grpSpPr>
          <p:sp>
            <p:nvSpPr>
              <p:cNvPr id="23" name="Oval 22">
                <a:extLst>
                  <a:ext uri="{FF2B5EF4-FFF2-40B4-BE49-F238E27FC236}">
                    <a16:creationId xmlns:a16="http://schemas.microsoft.com/office/drawing/2014/main" id="{06C16485-4DD6-4E81-3E02-D883382867D5}"/>
                  </a:ext>
                </a:extLst>
              </p:cNvPr>
              <p:cNvSpPr/>
              <p:nvPr/>
            </p:nvSpPr>
            <p:spPr>
              <a:xfrm>
                <a:off x="8651586" y="2570073"/>
                <a:ext cx="306658" cy="30665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eck 23">
                <a:extLst>
                  <a:ext uri="{FF2B5EF4-FFF2-40B4-BE49-F238E27FC236}">
                    <a16:creationId xmlns:a16="http://schemas.microsoft.com/office/drawing/2014/main" id="{20BD5794-960B-063A-53DD-B5B5E4F32B12}"/>
                  </a:ext>
                </a:extLst>
              </p:cNvPr>
              <p:cNvSpPr/>
              <p:nvPr/>
            </p:nvSpPr>
            <p:spPr>
              <a:xfrm>
                <a:off x="8614499" y="2563279"/>
                <a:ext cx="380833" cy="2872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a:t>
                </a:r>
              </a:p>
            </p:txBody>
          </p:sp>
        </p:grpSp>
      </p:grpSp>
    </p:spTree>
    <p:extLst>
      <p:ext uri="{BB962C8B-B14F-4D97-AF65-F5344CB8AC3E}">
        <p14:creationId xmlns:p14="http://schemas.microsoft.com/office/powerpoint/2010/main" val="2892105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DB1CE7A-E126-B77E-F2F5-D01EA84CA2CE}"/>
              </a:ext>
            </a:extLst>
          </p:cNvPr>
          <p:cNvSpPr>
            <a:spLocks noGrp="1"/>
          </p:cNvSpPr>
          <p:nvPr>
            <p:ph type="body" sz="quarter" idx="10"/>
          </p:nvPr>
        </p:nvSpPr>
        <p:spPr/>
        <p:txBody>
          <a:bodyPr/>
          <a:lstStyle/>
          <a:p>
            <a:r>
              <a:rPr lang="de-DE" dirty="0"/>
              <a:t>Stichprobe, Variablen &amp; Methode</a:t>
            </a:r>
          </a:p>
        </p:txBody>
      </p:sp>
      <p:sp>
        <p:nvSpPr>
          <p:cNvPr id="4" name="Fußzeilenplatzhalter 3">
            <a:extLst>
              <a:ext uri="{FF2B5EF4-FFF2-40B4-BE49-F238E27FC236}">
                <a16:creationId xmlns:a16="http://schemas.microsoft.com/office/drawing/2014/main" id="{471647EB-8DA4-EA37-D702-2D3827331569}"/>
              </a:ext>
            </a:extLst>
          </p:cNvPr>
          <p:cNvSpPr>
            <a:spLocks noGrp="1"/>
          </p:cNvSpPr>
          <p:nvPr>
            <p:ph type="ftr" sz="quarter" idx="3"/>
          </p:nvPr>
        </p:nvSpPr>
        <p:spPr/>
        <p:txBody>
          <a:bodyPr/>
          <a:lstStyle/>
          <a:p>
            <a:r>
              <a:rPr lang="de-DE" dirty="0"/>
              <a:t>Artikel 2: Strategische Allianzen</a:t>
            </a:r>
          </a:p>
        </p:txBody>
      </p:sp>
      <p:sp>
        <p:nvSpPr>
          <p:cNvPr id="5" name="TextBox 16">
            <a:extLst>
              <a:ext uri="{FF2B5EF4-FFF2-40B4-BE49-F238E27FC236}">
                <a16:creationId xmlns:a16="http://schemas.microsoft.com/office/drawing/2014/main" id="{66482D58-1A2F-A6D4-D27C-B00CFADB45B1}"/>
              </a:ext>
            </a:extLst>
          </p:cNvPr>
          <p:cNvSpPr txBox="1">
            <a:spLocks/>
          </p:cNvSpPr>
          <p:nvPr/>
        </p:nvSpPr>
        <p:spPr>
          <a:xfrm>
            <a:off x="288000" y="1971826"/>
            <a:ext cx="10945150" cy="1014442"/>
          </a:xfrm>
          <a:prstGeom prst="rect">
            <a:avLst/>
          </a:prstGeom>
        </p:spPr>
        <p:txBody>
          <a:bodyPr vert="horz" lIns="0" tIns="72000" rIns="72000" bIns="72000" rtlCol="0">
            <a:noAutofit/>
          </a:bodyPr>
          <a:lstStyle>
            <a:lvl1pPr marL="0" indent="0" algn="l" defTabSz="457200" rtl="0" eaLnBrk="1" latinLnBrk="0" hangingPunct="1">
              <a:lnSpc>
                <a:spcPct val="104000"/>
              </a:lnSpc>
              <a:spcBef>
                <a:spcPts val="1200"/>
              </a:spcBef>
              <a:buFont typeface="Arial" panose="020B0604020202020204" pitchFamily="34" charset="0"/>
              <a:buNone/>
              <a:defRPr sz="1400" kern="1200">
                <a:solidFill>
                  <a:srgbClr val="4B4B4B"/>
                </a:solidFill>
                <a:latin typeface="+mn-lt"/>
                <a:ea typeface="+mn-ea"/>
                <a:cs typeface="+mn-cs"/>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baseline="0">
                <a:solidFill>
                  <a:srgbClr val="4B4B4B"/>
                </a:solidFill>
                <a:latin typeface="+mn-lt"/>
                <a:ea typeface="+mn-ea"/>
                <a:cs typeface="+mn-cs"/>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9pPr>
          </a:lstStyle>
          <a:p>
            <a:pPr marL="465750" lvl="1" indent="-285750">
              <a:lnSpc>
                <a:spcPct val="150000"/>
              </a:lnSpc>
              <a:buFont typeface="Arial" panose="020B0604020202020204" pitchFamily="34" charset="0"/>
              <a:buChar char="•"/>
            </a:pPr>
            <a:r>
              <a:rPr lang="de-DE" dirty="0"/>
              <a:t>612 Allianzen von börsennotierten US-Unternehmen </a:t>
            </a:r>
            <a:r>
              <a:rPr lang="en-US" dirty="0"/>
              <a:t>(</a:t>
            </a:r>
            <a:r>
              <a:rPr lang="en-US" dirty="0" err="1"/>
              <a:t>Zeitraum</a:t>
            </a:r>
            <a:r>
              <a:rPr lang="en-US" dirty="0"/>
              <a:t>: 2002-2019)</a:t>
            </a:r>
          </a:p>
          <a:p>
            <a:pPr marL="465750" lvl="1" indent="-285750">
              <a:lnSpc>
                <a:spcPct val="150000"/>
              </a:lnSpc>
              <a:buFont typeface="Arial" panose="020B0604020202020204" pitchFamily="34" charset="0"/>
              <a:buChar char="•"/>
            </a:pPr>
            <a:r>
              <a:rPr lang="en-US" dirty="0"/>
              <a:t>Alliances, Equity Alliances, R&amp;D Alliances, Joint Ventures, Memorandum of Understanding, etc. </a:t>
            </a:r>
          </a:p>
        </p:txBody>
      </p:sp>
      <p:sp>
        <p:nvSpPr>
          <p:cNvPr id="6" name="TextBox 16">
            <a:extLst>
              <a:ext uri="{FF2B5EF4-FFF2-40B4-BE49-F238E27FC236}">
                <a16:creationId xmlns:a16="http://schemas.microsoft.com/office/drawing/2014/main" id="{6F83B2A3-15CD-7665-B2CD-9D51D6AB2280}"/>
              </a:ext>
            </a:extLst>
          </p:cNvPr>
          <p:cNvSpPr txBox="1">
            <a:spLocks/>
          </p:cNvSpPr>
          <p:nvPr/>
        </p:nvSpPr>
        <p:spPr>
          <a:xfrm>
            <a:off x="288000" y="3174221"/>
            <a:ext cx="10945150" cy="1715630"/>
          </a:xfrm>
          <a:prstGeom prst="rect">
            <a:avLst/>
          </a:prstGeom>
        </p:spPr>
        <p:txBody>
          <a:bodyPr vert="horz" lIns="0" tIns="72000" rIns="72000" bIns="72000" rtlCol="0">
            <a:noAutofit/>
          </a:bodyPr>
          <a:lstStyle>
            <a:lvl1pPr marL="0" indent="0" algn="l" defTabSz="457200" rtl="0" eaLnBrk="1" latinLnBrk="0" hangingPunct="1">
              <a:lnSpc>
                <a:spcPct val="104000"/>
              </a:lnSpc>
              <a:spcBef>
                <a:spcPts val="1200"/>
              </a:spcBef>
              <a:buFont typeface="Arial" panose="020B0604020202020204" pitchFamily="34" charset="0"/>
              <a:buNone/>
              <a:defRPr sz="1400" kern="1200">
                <a:solidFill>
                  <a:srgbClr val="4B4B4B"/>
                </a:solidFill>
                <a:latin typeface="+mn-lt"/>
                <a:ea typeface="+mn-ea"/>
                <a:cs typeface="+mn-cs"/>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baseline="0">
                <a:solidFill>
                  <a:srgbClr val="4B4B4B"/>
                </a:solidFill>
                <a:latin typeface="+mn-lt"/>
                <a:ea typeface="+mn-ea"/>
                <a:cs typeface="+mn-cs"/>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9pPr>
          </a:lstStyle>
          <a:p>
            <a:pPr marL="465750" lvl="1" indent="-285750">
              <a:lnSpc>
                <a:spcPct val="150000"/>
              </a:lnSpc>
              <a:buFont typeface="Arial" panose="020B0604020202020204" pitchFamily="34" charset="0"/>
              <a:buChar char="•"/>
            </a:pPr>
            <a:r>
              <a:rPr lang="en-US" b="1" dirty="0"/>
              <a:t>Board Interlocks:</a:t>
            </a:r>
            <a:r>
              <a:rPr lang="en-US" dirty="0"/>
              <a:t> </a:t>
            </a:r>
            <a:r>
              <a:rPr lang="en-US" dirty="0" err="1"/>
              <a:t>Direkte</a:t>
            </a:r>
            <a:r>
              <a:rPr lang="en-US" dirty="0"/>
              <a:t> </a:t>
            </a:r>
            <a:r>
              <a:rPr lang="en-US" dirty="0" err="1"/>
              <a:t>Verbindung</a:t>
            </a:r>
            <a:r>
              <a:rPr lang="en-US" dirty="0"/>
              <a:t> </a:t>
            </a:r>
            <a:r>
              <a:rPr lang="en-US" dirty="0" err="1"/>
              <a:t>bzw</a:t>
            </a:r>
            <a:r>
              <a:rPr lang="en-US" dirty="0"/>
              <a:t>. </a:t>
            </a:r>
            <a:r>
              <a:rPr lang="en-US" dirty="0" err="1"/>
              <a:t>Gemeinsame</a:t>
            </a:r>
            <a:r>
              <a:rPr lang="en-US" dirty="0"/>
              <a:t> 3</a:t>
            </a:r>
            <a:r>
              <a:rPr lang="en-US" baseline="30000" dirty="0"/>
              <a:t>rd-</a:t>
            </a:r>
            <a:r>
              <a:rPr lang="en-US" dirty="0"/>
              <a:t>Party-Verbindung</a:t>
            </a:r>
          </a:p>
          <a:p>
            <a:pPr marL="465750" lvl="1" indent="-285750">
              <a:lnSpc>
                <a:spcPct val="150000"/>
              </a:lnSpc>
              <a:buFont typeface="Arial" panose="020B0604020202020204" pitchFamily="34" charset="0"/>
              <a:buChar char="•"/>
            </a:pPr>
            <a:r>
              <a:rPr lang="en-US" b="1" dirty="0"/>
              <a:t>Differential Benefits: </a:t>
            </a:r>
            <a:r>
              <a:rPr lang="de-DE" dirty="0"/>
              <a:t>Unterschiede im CAR drei Tage um die Allianzankündigung </a:t>
            </a:r>
            <a:r>
              <a:rPr lang="de-DE" sz="1000" dirty="0"/>
              <a:t>(Arslan, 2018; Gulati &amp; Wang, 2003)</a:t>
            </a:r>
            <a:endParaRPr lang="en-US" dirty="0"/>
          </a:p>
          <a:p>
            <a:pPr marL="465750" lvl="1" indent="-285750">
              <a:lnSpc>
                <a:spcPct val="150000"/>
              </a:lnSpc>
              <a:buFont typeface="Arial" panose="020B0604020202020204" pitchFamily="34" charset="0"/>
              <a:buChar char="•"/>
            </a:pPr>
            <a:r>
              <a:rPr lang="en-US" b="1" dirty="0"/>
              <a:t>Relative Board Power: </a:t>
            </a:r>
            <a:r>
              <a:rPr lang="en-US" dirty="0" err="1"/>
              <a:t>Kehrwert</a:t>
            </a:r>
            <a:r>
              <a:rPr lang="en-US" dirty="0"/>
              <a:t> des CEO-Power-</a:t>
            </a:r>
            <a:r>
              <a:rPr lang="en-US" dirty="0" err="1"/>
              <a:t>Maßes</a:t>
            </a:r>
            <a:r>
              <a:rPr lang="en-US" dirty="0"/>
              <a:t> </a:t>
            </a:r>
            <a:r>
              <a:rPr lang="en-US" sz="1000" dirty="0"/>
              <a:t>(Haynes &amp; Hillman, 2010; Shropshire, 2010)</a:t>
            </a:r>
          </a:p>
          <a:p>
            <a:pPr marL="465750" lvl="1" indent="-285750">
              <a:lnSpc>
                <a:spcPct val="150000"/>
              </a:lnSpc>
              <a:buFont typeface="Arial" panose="020B0604020202020204" pitchFamily="34" charset="0"/>
              <a:buChar char="•"/>
            </a:pPr>
            <a:r>
              <a:rPr lang="en-US" b="1" dirty="0"/>
              <a:t>Relative Firm Status: </a:t>
            </a:r>
            <a:r>
              <a:rPr lang="en-US" dirty="0" err="1"/>
              <a:t>Unterschiede</a:t>
            </a:r>
            <a:r>
              <a:rPr lang="en-US" dirty="0"/>
              <a:t> in Tobin’s Q </a:t>
            </a:r>
            <a:r>
              <a:rPr lang="en-US" sz="1000" dirty="0"/>
              <a:t>(Shropshire, 2010)</a:t>
            </a:r>
          </a:p>
          <a:p>
            <a:pPr marL="465750" lvl="1" indent="-285750">
              <a:lnSpc>
                <a:spcPct val="150000"/>
              </a:lnSpc>
              <a:buFont typeface="Arial" panose="020B0604020202020204" pitchFamily="34" charset="0"/>
              <a:buChar char="•"/>
            </a:pPr>
            <a:r>
              <a:rPr lang="en-US" b="1" dirty="0"/>
              <a:t>Relative Environmental Uncertainty: </a:t>
            </a:r>
            <a:r>
              <a:rPr lang="de-DE" dirty="0"/>
              <a:t>1-Jahres-Aktienkursvolatilität im Jahr vor der Allianzankündigung</a:t>
            </a:r>
            <a:r>
              <a:rPr lang="de-DE" sz="1000" dirty="0"/>
              <a:t> (</a:t>
            </a:r>
            <a:r>
              <a:rPr lang="en-US" sz="1000" dirty="0"/>
              <a:t>Shropshire, 2010)</a:t>
            </a:r>
          </a:p>
          <a:p>
            <a:pPr marL="465750" lvl="1" indent="-285750">
              <a:lnSpc>
                <a:spcPct val="150000"/>
              </a:lnSpc>
              <a:buFont typeface="Arial" panose="020B0604020202020204" pitchFamily="34" charset="0"/>
              <a:buChar char="•"/>
            </a:pPr>
            <a:endParaRPr lang="en-US" dirty="0"/>
          </a:p>
        </p:txBody>
      </p:sp>
      <p:sp>
        <p:nvSpPr>
          <p:cNvPr id="7" name="Rectangle 5">
            <a:extLst>
              <a:ext uri="{FF2B5EF4-FFF2-40B4-BE49-F238E27FC236}">
                <a16:creationId xmlns:a16="http://schemas.microsoft.com/office/drawing/2014/main" id="{E17DA0CF-0FF6-E7A2-8946-AF678377B535}"/>
              </a:ext>
            </a:extLst>
          </p:cNvPr>
          <p:cNvSpPr>
            <a:spLocks noChangeArrowheads="1"/>
          </p:cNvSpPr>
          <p:nvPr/>
        </p:nvSpPr>
        <p:spPr bwMode="auto">
          <a:xfrm>
            <a:off x="289865" y="2814220"/>
            <a:ext cx="10944000" cy="360000"/>
          </a:xfrm>
          <a:prstGeom prst="rect">
            <a:avLst/>
          </a:prstGeom>
          <a:solidFill>
            <a:srgbClr val="122769"/>
          </a:solidFill>
          <a:ln w="12700" algn="ctr">
            <a:noFill/>
            <a:miter lim="800000"/>
            <a:headEnd/>
            <a:tailEnd/>
          </a:ln>
          <a:effectLst/>
        </p:spPr>
        <p:txBody>
          <a:bodyPr wrap="square" lIns="108000" tIns="72000" rIns="72000" bIns="72000" anchor="ctr">
            <a:noAutofit/>
          </a:bodyPr>
          <a:lstStyle/>
          <a:p>
            <a:pPr>
              <a:lnSpc>
                <a:spcPct val="104000"/>
              </a:lnSpc>
              <a:buClrTx/>
              <a:buSzTx/>
              <a:buFontTx/>
              <a:buNone/>
            </a:pPr>
            <a:r>
              <a:rPr lang="en-US" sz="1600" b="1" dirty="0" err="1">
                <a:solidFill>
                  <a:schemeClr val="bg1"/>
                </a:solidFill>
                <a:cs typeface="Arial"/>
              </a:rPr>
              <a:t>Variablen</a:t>
            </a:r>
            <a:endParaRPr lang="en-US" sz="1600" b="1" dirty="0">
              <a:solidFill>
                <a:schemeClr val="bg1"/>
              </a:solidFill>
              <a:cs typeface="Arial"/>
            </a:endParaRPr>
          </a:p>
        </p:txBody>
      </p:sp>
      <p:sp>
        <p:nvSpPr>
          <p:cNvPr id="8" name="Rectangle 5">
            <a:extLst>
              <a:ext uri="{FF2B5EF4-FFF2-40B4-BE49-F238E27FC236}">
                <a16:creationId xmlns:a16="http://schemas.microsoft.com/office/drawing/2014/main" id="{D501BEE5-74FE-53B3-FFDC-061784CA93DD}"/>
              </a:ext>
            </a:extLst>
          </p:cNvPr>
          <p:cNvSpPr>
            <a:spLocks noChangeArrowheads="1"/>
          </p:cNvSpPr>
          <p:nvPr/>
        </p:nvSpPr>
        <p:spPr bwMode="auto">
          <a:xfrm>
            <a:off x="289865" y="1603077"/>
            <a:ext cx="10944000" cy="360000"/>
          </a:xfrm>
          <a:prstGeom prst="rect">
            <a:avLst/>
          </a:prstGeom>
          <a:solidFill>
            <a:srgbClr val="122769"/>
          </a:solidFill>
          <a:ln w="12700" algn="ctr">
            <a:noFill/>
            <a:miter lim="800000"/>
            <a:headEnd/>
            <a:tailEnd/>
          </a:ln>
          <a:effectLst/>
        </p:spPr>
        <p:txBody>
          <a:bodyPr wrap="square" lIns="108000" tIns="72000" rIns="72000" bIns="72000" anchor="ctr">
            <a:noAutofit/>
          </a:bodyPr>
          <a:lstStyle/>
          <a:p>
            <a:pPr>
              <a:lnSpc>
                <a:spcPct val="104000"/>
              </a:lnSpc>
              <a:buClrTx/>
              <a:buSzTx/>
              <a:buFontTx/>
              <a:buNone/>
            </a:pPr>
            <a:r>
              <a:rPr lang="en-US" sz="1600" b="1" dirty="0" err="1">
                <a:solidFill>
                  <a:schemeClr val="bg1"/>
                </a:solidFill>
                <a:cs typeface="Arial"/>
              </a:rPr>
              <a:t>Stichprobe</a:t>
            </a:r>
            <a:endParaRPr lang="en-US" sz="1600" b="1" dirty="0">
              <a:solidFill>
                <a:schemeClr val="bg1"/>
              </a:solidFill>
              <a:cs typeface="Arial"/>
            </a:endParaRPr>
          </a:p>
        </p:txBody>
      </p:sp>
      <p:sp>
        <p:nvSpPr>
          <p:cNvPr id="9" name="TextBox 16">
            <a:extLst>
              <a:ext uri="{FF2B5EF4-FFF2-40B4-BE49-F238E27FC236}">
                <a16:creationId xmlns:a16="http://schemas.microsoft.com/office/drawing/2014/main" id="{8504C07A-1638-4242-4D0D-D1BE5A47C4D6}"/>
              </a:ext>
            </a:extLst>
          </p:cNvPr>
          <p:cNvSpPr txBox="1">
            <a:spLocks/>
          </p:cNvSpPr>
          <p:nvPr/>
        </p:nvSpPr>
        <p:spPr>
          <a:xfrm>
            <a:off x="288715" y="5455591"/>
            <a:ext cx="10945150" cy="360000"/>
          </a:xfrm>
          <a:prstGeom prst="rect">
            <a:avLst/>
          </a:prstGeom>
        </p:spPr>
        <p:txBody>
          <a:bodyPr vert="horz" lIns="0" tIns="72000" rIns="72000" bIns="72000" rtlCol="0">
            <a:noAutofit/>
          </a:bodyPr>
          <a:lstStyle>
            <a:lvl1pPr marL="0" indent="0" algn="l" defTabSz="457200" rtl="0" eaLnBrk="1" latinLnBrk="0" hangingPunct="1">
              <a:lnSpc>
                <a:spcPct val="104000"/>
              </a:lnSpc>
              <a:spcBef>
                <a:spcPts val="1200"/>
              </a:spcBef>
              <a:buFont typeface="Arial" panose="020B0604020202020204" pitchFamily="34" charset="0"/>
              <a:buNone/>
              <a:defRPr sz="1400" kern="1200">
                <a:solidFill>
                  <a:srgbClr val="4B4B4B"/>
                </a:solidFill>
                <a:latin typeface="+mn-lt"/>
                <a:ea typeface="+mn-ea"/>
                <a:cs typeface="+mn-cs"/>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baseline="0">
                <a:solidFill>
                  <a:srgbClr val="4B4B4B"/>
                </a:solidFill>
                <a:latin typeface="+mn-lt"/>
                <a:ea typeface="+mn-ea"/>
                <a:cs typeface="+mn-cs"/>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9pPr>
          </a:lstStyle>
          <a:p>
            <a:pPr marL="465750" lvl="1" indent="-285750">
              <a:lnSpc>
                <a:spcPct val="150000"/>
              </a:lnSpc>
              <a:buFont typeface="Arial" panose="020B0604020202020204" pitchFamily="34" charset="0"/>
              <a:buChar char="•"/>
            </a:pPr>
            <a:r>
              <a:rPr lang="en-US" dirty="0"/>
              <a:t>Multiple Regression Analysis</a:t>
            </a:r>
          </a:p>
        </p:txBody>
      </p:sp>
      <p:sp>
        <p:nvSpPr>
          <p:cNvPr id="10" name="Rectangle 5">
            <a:extLst>
              <a:ext uri="{FF2B5EF4-FFF2-40B4-BE49-F238E27FC236}">
                <a16:creationId xmlns:a16="http://schemas.microsoft.com/office/drawing/2014/main" id="{768C135E-9F38-9E2A-596D-6C12863E4319}"/>
              </a:ext>
            </a:extLst>
          </p:cNvPr>
          <p:cNvSpPr>
            <a:spLocks noChangeArrowheads="1"/>
          </p:cNvSpPr>
          <p:nvPr/>
        </p:nvSpPr>
        <p:spPr bwMode="auto">
          <a:xfrm>
            <a:off x="289865" y="5095591"/>
            <a:ext cx="10944000" cy="360000"/>
          </a:xfrm>
          <a:prstGeom prst="rect">
            <a:avLst/>
          </a:prstGeom>
          <a:solidFill>
            <a:srgbClr val="122769"/>
          </a:solidFill>
          <a:ln w="12700" algn="ctr">
            <a:noFill/>
            <a:miter lim="800000"/>
            <a:headEnd/>
            <a:tailEnd/>
          </a:ln>
          <a:effectLst/>
        </p:spPr>
        <p:txBody>
          <a:bodyPr wrap="square" lIns="108000" tIns="72000" rIns="72000" bIns="72000" anchor="ctr">
            <a:noAutofit/>
          </a:bodyPr>
          <a:lstStyle/>
          <a:p>
            <a:pPr>
              <a:lnSpc>
                <a:spcPct val="104000"/>
              </a:lnSpc>
              <a:buClrTx/>
              <a:buSzTx/>
              <a:buFontTx/>
              <a:buNone/>
            </a:pPr>
            <a:r>
              <a:rPr lang="en-US" sz="1600" b="1" dirty="0" err="1">
                <a:solidFill>
                  <a:schemeClr val="bg1"/>
                </a:solidFill>
                <a:cs typeface="Arial"/>
              </a:rPr>
              <a:t>Methode</a:t>
            </a:r>
            <a:endParaRPr lang="en-US" sz="1600" b="1" dirty="0">
              <a:solidFill>
                <a:schemeClr val="bg1"/>
              </a:solidFill>
              <a:cs typeface="Arial"/>
            </a:endParaRPr>
          </a:p>
        </p:txBody>
      </p:sp>
    </p:spTree>
    <p:extLst>
      <p:ext uri="{BB962C8B-B14F-4D97-AF65-F5344CB8AC3E}">
        <p14:creationId xmlns:p14="http://schemas.microsoft.com/office/powerpoint/2010/main" val="39531132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D59DDDD9-A14F-1E45-9B9B-8C5803749615}"/>
              </a:ext>
            </a:extLst>
          </p:cNvPr>
          <p:cNvSpPr>
            <a:spLocks noGrp="1"/>
          </p:cNvSpPr>
          <p:nvPr>
            <p:ph type="ftr" sz="quarter" idx="3"/>
          </p:nvPr>
        </p:nvSpPr>
        <p:spPr/>
        <p:txBody>
          <a:bodyPr/>
          <a:lstStyle/>
          <a:p>
            <a:r>
              <a:rPr lang="de-DE" dirty="0"/>
              <a:t>Artikel 2: Strategische Allianzen</a:t>
            </a:r>
          </a:p>
        </p:txBody>
      </p:sp>
      <p:sp>
        <p:nvSpPr>
          <p:cNvPr id="3" name="Textplatzhalter 2">
            <a:extLst>
              <a:ext uri="{FF2B5EF4-FFF2-40B4-BE49-F238E27FC236}">
                <a16:creationId xmlns:a16="http://schemas.microsoft.com/office/drawing/2014/main" id="{46E36A10-6984-1F20-D546-67589218457A}"/>
              </a:ext>
            </a:extLst>
          </p:cNvPr>
          <p:cNvSpPr>
            <a:spLocks noGrp="1"/>
          </p:cNvSpPr>
          <p:nvPr>
            <p:ph type="body" sz="quarter" idx="10"/>
          </p:nvPr>
        </p:nvSpPr>
        <p:spPr/>
        <p:txBody>
          <a:bodyPr/>
          <a:lstStyle/>
          <a:p>
            <a:r>
              <a:rPr lang="de-DE" dirty="0"/>
              <a:t>Forschungsergebnisse</a:t>
            </a:r>
          </a:p>
        </p:txBody>
      </p:sp>
      <p:grpSp>
        <p:nvGrpSpPr>
          <p:cNvPr id="28" name="Gruppieren 27">
            <a:extLst>
              <a:ext uri="{FF2B5EF4-FFF2-40B4-BE49-F238E27FC236}">
                <a16:creationId xmlns:a16="http://schemas.microsoft.com/office/drawing/2014/main" id="{2E4FE4F8-80C2-1ECD-625E-8AA43AC7BFD1}"/>
              </a:ext>
            </a:extLst>
          </p:cNvPr>
          <p:cNvGrpSpPr/>
          <p:nvPr/>
        </p:nvGrpSpPr>
        <p:grpSpPr>
          <a:xfrm>
            <a:off x="288925" y="1465199"/>
            <a:ext cx="9636124" cy="2882170"/>
            <a:chOff x="288925" y="1465199"/>
            <a:chExt cx="9636124" cy="2882170"/>
          </a:xfrm>
        </p:grpSpPr>
        <p:sp>
          <p:nvSpPr>
            <p:cNvPr id="45" name="Rechteck 44">
              <a:extLst>
                <a:ext uri="{FF2B5EF4-FFF2-40B4-BE49-F238E27FC236}">
                  <a16:creationId xmlns:a16="http://schemas.microsoft.com/office/drawing/2014/main" id="{CB48436D-1C5B-C584-5A94-F998124DC69B}"/>
                </a:ext>
              </a:extLst>
            </p:cNvPr>
            <p:cNvSpPr/>
            <p:nvPr/>
          </p:nvSpPr>
          <p:spPr>
            <a:xfrm>
              <a:off x="288925" y="1465199"/>
              <a:ext cx="9636124" cy="855162"/>
            </a:xfrm>
            <a:prstGeom prst="rect">
              <a:avLst/>
            </a:prstGeom>
            <a:ln>
              <a:prstDash val="dash"/>
            </a:ln>
          </p:spPr>
          <p:style>
            <a:lnRef idx="2">
              <a:schemeClr val="dk1"/>
            </a:lnRef>
            <a:fillRef idx="1">
              <a:schemeClr val="lt1"/>
            </a:fillRef>
            <a:effectRef idx="0">
              <a:schemeClr val="dk1"/>
            </a:effectRef>
            <a:fontRef idx="minor">
              <a:schemeClr val="dk1"/>
            </a:fontRef>
          </p:style>
          <p:txBody>
            <a:bodyPr lIns="540000" rtlCol="0" anchor="ctr"/>
            <a:lstStyle/>
            <a:p>
              <a:r>
                <a:rPr lang="de-DE" sz="1400" b="1" dirty="0" err="1">
                  <a:solidFill>
                    <a:schemeClr val="tx1"/>
                  </a:solidFill>
                  <a:cs typeface="Arial" panose="020B0604020202020204" pitchFamily="34" charset="0"/>
                </a:rPr>
                <a:t>Receptivity</a:t>
              </a:r>
              <a:endParaRPr lang="de-DE" sz="1400" b="1" dirty="0">
                <a:solidFill>
                  <a:schemeClr val="tx1"/>
                </a:solidFill>
                <a:cs typeface="Arial" panose="020B0604020202020204" pitchFamily="34" charset="0"/>
              </a:endParaRPr>
            </a:p>
          </p:txBody>
        </p:sp>
        <p:grpSp>
          <p:nvGrpSpPr>
            <p:cNvPr id="43" name="Gruppieren 42">
              <a:extLst>
                <a:ext uri="{FF2B5EF4-FFF2-40B4-BE49-F238E27FC236}">
                  <a16:creationId xmlns:a16="http://schemas.microsoft.com/office/drawing/2014/main" id="{1EA964FB-33C5-80D9-6629-CF21D22FE86A}"/>
                </a:ext>
              </a:extLst>
            </p:cNvPr>
            <p:cNvGrpSpPr/>
            <p:nvPr/>
          </p:nvGrpSpPr>
          <p:grpSpPr>
            <a:xfrm>
              <a:off x="2228262" y="1561571"/>
              <a:ext cx="7333269" cy="2785798"/>
              <a:chOff x="2228262" y="1561571"/>
              <a:chExt cx="7333269" cy="2785798"/>
            </a:xfrm>
          </p:grpSpPr>
          <p:cxnSp>
            <p:nvCxnSpPr>
              <p:cNvPr id="14" name="Gerade Verbindung mit Pfeil 13">
                <a:extLst>
                  <a:ext uri="{FF2B5EF4-FFF2-40B4-BE49-F238E27FC236}">
                    <a16:creationId xmlns:a16="http://schemas.microsoft.com/office/drawing/2014/main" id="{1C6A4D26-E091-5981-90B9-DAA591B5E189}"/>
                  </a:ext>
                </a:extLst>
              </p:cNvPr>
              <p:cNvCxnSpPr>
                <a:cxnSpLocks/>
              </p:cNvCxnSpPr>
              <p:nvPr/>
            </p:nvCxnSpPr>
            <p:spPr>
              <a:xfrm>
                <a:off x="3304379" y="2339410"/>
                <a:ext cx="0" cy="103445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5" name="Rechteck 14">
                <a:extLst>
                  <a:ext uri="{FF2B5EF4-FFF2-40B4-BE49-F238E27FC236}">
                    <a16:creationId xmlns:a16="http://schemas.microsoft.com/office/drawing/2014/main" id="{83E518D7-886C-2934-72F3-BC74533CC49B}"/>
                  </a:ext>
                </a:extLst>
              </p:cNvPr>
              <p:cNvSpPr/>
              <p:nvPr/>
            </p:nvSpPr>
            <p:spPr>
              <a:xfrm>
                <a:off x="2228262" y="1561571"/>
                <a:ext cx="2340000" cy="6647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H2a &amp; H2b:</a:t>
                </a:r>
                <a:br>
                  <a:rPr lang="en-AU" sz="1400" b="1" dirty="0">
                    <a:solidFill>
                      <a:schemeClr val="tx1"/>
                    </a:solidFill>
                    <a:cs typeface="Arial" panose="020B0604020202020204" pitchFamily="34" charset="0"/>
                  </a:rPr>
                </a:br>
                <a:r>
                  <a:rPr lang="en-AU" sz="1400" b="1" dirty="0">
                    <a:solidFill>
                      <a:schemeClr val="tx1"/>
                    </a:solidFill>
                    <a:cs typeface="Arial" panose="020B0604020202020204" pitchFamily="34" charset="0"/>
                  </a:rPr>
                  <a:t>Relative Board Power</a:t>
                </a:r>
              </a:p>
            </p:txBody>
          </p:sp>
          <p:sp>
            <p:nvSpPr>
              <p:cNvPr id="16" name="Rechteck 15">
                <a:extLst>
                  <a:ext uri="{FF2B5EF4-FFF2-40B4-BE49-F238E27FC236}">
                    <a16:creationId xmlns:a16="http://schemas.microsoft.com/office/drawing/2014/main" id="{43ABF90D-4D86-4A6F-94F0-9F45620D3720}"/>
                  </a:ext>
                </a:extLst>
              </p:cNvPr>
              <p:cNvSpPr/>
              <p:nvPr/>
            </p:nvSpPr>
            <p:spPr>
              <a:xfrm>
                <a:off x="4724897" y="1561571"/>
                <a:ext cx="2340000" cy="6647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H3a &amp; H3b:</a:t>
                </a:r>
              </a:p>
              <a:p>
                <a:pPr algn="ctr"/>
                <a:r>
                  <a:rPr lang="en-AU" sz="1400" b="1" dirty="0">
                    <a:solidFill>
                      <a:schemeClr val="tx1"/>
                    </a:solidFill>
                    <a:cs typeface="Arial" panose="020B0604020202020204" pitchFamily="34" charset="0"/>
                  </a:rPr>
                  <a:t>Relative Firm Status</a:t>
                </a:r>
              </a:p>
            </p:txBody>
          </p:sp>
          <p:sp>
            <p:nvSpPr>
              <p:cNvPr id="17" name="Rechteck 16">
                <a:extLst>
                  <a:ext uri="{FF2B5EF4-FFF2-40B4-BE49-F238E27FC236}">
                    <a16:creationId xmlns:a16="http://schemas.microsoft.com/office/drawing/2014/main" id="{FD7DDC05-615A-21F3-285E-3C3D35060A27}"/>
                  </a:ext>
                </a:extLst>
              </p:cNvPr>
              <p:cNvSpPr/>
              <p:nvPr/>
            </p:nvSpPr>
            <p:spPr>
              <a:xfrm>
                <a:off x="7221531" y="1561571"/>
                <a:ext cx="2340000" cy="6647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H4a &amp; H4b:</a:t>
                </a:r>
              </a:p>
              <a:p>
                <a:pPr algn="ctr"/>
                <a:r>
                  <a:rPr lang="en-AU" sz="1400" b="1" dirty="0">
                    <a:solidFill>
                      <a:schemeClr val="tx1"/>
                    </a:solidFill>
                    <a:cs typeface="Arial" panose="020B0604020202020204" pitchFamily="34" charset="0"/>
                  </a:rPr>
                  <a:t>Relative Env. Uncertainty</a:t>
                </a:r>
              </a:p>
            </p:txBody>
          </p:sp>
          <p:cxnSp>
            <p:nvCxnSpPr>
              <p:cNvPr id="18" name="Gerade Verbindung mit Pfeil 17">
                <a:extLst>
                  <a:ext uri="{FF2B5EF4-FFF2-40B4-BE49-F238E27FC236}">
                    <a16:creationId xmlns:a16="http://schemas.microsoft.com/office/drawing/2014/main" id="{79B347D3-71F5-F75C-0CF7-FB6F5207FFA8}"/>
                  </a:ext>
                </a:extLst>
              </p:cNvPr>
              <p:cNvCxnSpPr>
                <a:cxnSpLocks/>
              </p:cNvCxnSpPr>
              <p:nvPr/>
            </p:nvCxnSpPr>
            <p:spPr>
              <a:xfrm>
                <a:off x="5788816" y="2339410"/>
                <a:ext cx="0" cy="128176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BF014285-CC59-BCF1-86F9-5E225D1AC2E5}"/>
                  </a:ext>
                </a:extLst>
              </p:cNvPr>
              <p:cNvCxnSpPr>
                <a:cxnSpLocks/>
              </p:cNvCxnSpPr>
              <p:nvPr/>
            </p:nvCxnSpPr>
            <p:spPr>
              <a:xfrm>
                <a:off x="8384379" y="2339410"/>
                <a:ext cx="0" cy="157946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6" name="Gerade Verbindung mit Pfeil 35">
                <a:extLst>
                  <a:ext uri="{FF2B5EF4-FFF2-40B4-BE49-F238E27FC236}">
                    <a16:creationId xmlns:a16="http://schemas.microsoft.com/office/drawing/2014/main" id="{A0B42961-12F1-AF4E-2B95-D184E1FBC26B}"/>
                  </a:ext>
                </a:extLst>
              </p:cNvPr>
              <p:cNvCxnSpPr>
                <a:cxnSpLocks/>
              </p:cNvCxnSpPr>
              <p:nvPr/>
            </p:nvCxnSpPr>
            <p:spPr>
              <a:xfrm>
                <a:off x="3456779" y="2472760"/>
                <a:ext cx="0" cy="187460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7" name="Gerade Verbindung mit Pfeil 36">
                <a:extLst>
                  <a:ext uri="{FF2B5EF4-FFF2-40B4-BE49-F238E27FC236}">
                    <a16:creationId xmlns:a16="http://schemas.microsoft.com/office/drawing/2014/main" id="{E260F2B9-4FA7-7F88-C17D-8FF9F0399052}"/>
                  </a:ext>
                </a:extLst>
              </p:cNvPr>
              <p:cNvCxnSpPr>
                <a:cxnSpLocks/>
              </p:cNvCxnSpPr>
              <p:nvPr/>
            </p:nvCxnSpPr>
            <p:spPr>
              <a:xfrm>
                <a:off x="5941216" y="2472760"/>
                <a:ext cx="0" cy="173534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9" name="Gerade Verbindung mit Pfeil 38">
                <a:extLst>
                  <a:ext uri="{FF2B5EF4-FFF2-40B4-BE49-F238E27FC236}">
                    <a16:creationId xmlns:a16="http://schemas.microsoft.com/office/drawing/2014/main" id="{6A905540-A438-69EE-BE1C-0386749B17F7}"/>
                  </a:ext>
                </a:extLst>
              </p:cNvPr>
              <p:cNvCxnSpPr>
                <a:cxnSpLocks/>
              </p:cNvCxnSpPr>
              <p:nvPr/>
            </p:nvCxnSpPr>
            <p:spPr>
              <a:xfrm>
                <a:off x="8536779" y="2491810"/>
                <a:ext cx="0" cy="173534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grpSp>
      <p:grpSp>
        <p:nvGrpSpPr>
          <p:cNvPr id="27" name="Gruppieren 26">
            <a:extLst>
              <a:ext uri="{FF2B5EF4-FFF2-40B4-BE49-F238E27FC236}">
                <a16:creationId xmlns:a16="http://schemas.microsoft.com/office/drawing/2014/main" id="{79241907-B9E2-A0AC-C98B-79483727957B}"/>
              </a:ext>
            </a:extLst>
          </p:cNvPr>
          <p:cNvGrpSpPr/>
          <p:nvPr/>
        </p:nvGrpSpPr>
        <p:grpSpPr>
          <a:xfrm>
            <a:off x="348638" y="3242469"/>
            <a:ext cx="10824798" cy="1880777"/>
            <a:chOff x="348638" y="3242469"/>
            <a:chExt cx="10824798" cy="1880777"/>
          </a:xfrm>
        </p:grpSpPr>
        <p:sp>
          <p:nvSpPr>
            <p:cNvPr id="5" name="Rechteck 4">
              <a:extLst>
                <a:ext uri="{FF2B5EF4-FFF2-40B4-BE49-F238E27FC236}">
                  <a16:creationId xmlns:a16="http://schemas.microsoft.com/office/drawing/2014/main" id="{53B0D80C-D7B2-9AF6-5396-577115496E76}"/>
                </a:ext>
              </a:extLst>
            </p:cNvPr>
            <p:cNvSpPr/>
            <p:nvPr/>
          </p:nvSpPr>
          <p:spPr>
            <a:xfrm>
              <a:off x="348638" y="3242469"/>
              <a:ext cx="1879624" cy="7193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bg1"/>
                  </a:solidFill>
                  <a:cs typeface="Arial" panose="020B0604020202020204" pitchFamily="34" charset="0"/>
                </a:rPr>
                <a:t>H1a: Direct</a:t>
              </a:r>
            </a:p>
            <a:p>
              <a:pPr algn="ctr"/>
              <a:r>
                <a:rPr lang="en-AU" sz="1400" b="1" dirty="0">
                  <a:solidFill>
                    <a:schemeClr val="bg1"/>
                  </a:solidFill>
                  <a:cs typeface="Arial" panose="020B0604020202020204" pitchFamily="34" charset="0"/>
                </a:rPr>
                <a:t>Board Interlocks</a:t>
              </a:r>
            </a:p>
          </p:txBody>
        </p:sp>
        <p:sp>
          <p:nvSpPr>
            <p:cNvPr id="6" name="Rechteck 5">
              <a:extLst>
                <a:ext uri="{FF2B5EF4-FFF2-40B4-BE49-F238E27FC236}">
                  <a16:creationId xmlns:a16="http://schemas.microsoft.com/office/drawing/2014/main" id="{4F5078DF-65BB-BA59-391E-C215E86051CE}"/>
                </a:ext>
              </a:extLst>
            </p:cNvPr>
            <p:cNvSpPr/>
            <p:nvPr/>
          </p:nvSpPr>
          <p:spPr>
            <a:xfrm>
              <a:off x="9293811" y="3848451"/>
              <a:ext cx="1879625" cy="7193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bg1"/>
                  </a:solidFill>
                  <a:cs typeface="Arial" panose="020B0604020202020204" pitchFamily="34" charset="0"/>
                </a:rPr>
                <a:t>Differential Benefits</a:t>
              </a:r>
            </a:p>
          </p:txBody>
        </p:sp>
        <p:sp>
          <p:nvSpPr>
            <p:cNvPr id="7" name="Rechteck 6">
              <a:extLst>
                <a:ext uri="{FF2B5EF4-FFF2-40B4-BE49-F238E27FC236}">
                  <a16:creationId xmlns:a16="http://schemas.microsoft.com/office/drawing/2014/main" id="{499F0445-AF11-ED27-5742-38E971D7D50D}"/>
                </a:ext>
              </a:extLst>
            </p:cNvPr>
            <p:cNvSpPr/>
            <p:nvPr/>
          </p:nvSpPr>
          <p:spPr>
            <a:xfrm>
              <a:off x="348638" y="4347369"/>
              <a:ext cx="1879624" cy="7193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bg1"/>
                  </a:solidFill>
                  <a:cs typeface="Arial" panose="020B0604020202020204" pitchFamily="34" charset="0"/>
                </a:rPr>
                <a:t>H1b: Indirect</a:t>
              </a:r>
            </a:p>
            <a:p>
              <a:pPr algn="ctr"/>
              <a:r>
                <a:rPr lang="en-AU" sz="1400" b="1" dirty="0">
                  <a:solidFill>
                    <a:schemeClr val="bg1"/>
                  </a:solidFill>
                  <a:cs typeface="Arial" panose="020B0604020202020204" pitchFamily="34" charset="0"/>
                </a:rPr>
                <a:t>Board Interlocks</a:t>
              </a:r>
            </a:p>
          </p:txBody>
        </p:sp>
        <p:cxnSp>
          <p:nvCxnSpPr>
            <p:cNvPr id="9" name="Gerade Verbindung mit Pfeil 8">
              <a:extLst>
                <a:ext uri="{FF2B5EF4-FFF2-40B4-BE49-F238E27FC236}">
                  <a16:creationId xmlns:a16="http://schemas.microsoft.com/office/drawing/2014/main" id="{A2D460B1-96E3-DBB4-A3C7-2BCAB6B3C7C0}"/>
                </a:ext>
              </a:extLst>
            </p:cNvPr>
            <p:cNvCxnSpPr>
              <a:cxnSpLocks/>
              <a:stCxn id="7" idx="3"/>
              <a:endCxn id="6" idx="1"/>
            </p:cNvCxnSpPr>
            <p:nvPr/>
          </p:nvCxnSpPr>
          <p:spPr>
            <a:xfrm flipV="1">
              <a:off x="2228262" y="4208102"/>
              <a:ext cx="7065549" cy="49891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 name="Gerade Verbindung mit Pfeil 9">
              <a:extLst>
                <a:ext uri="{FF2B5EF4-FFF2-40B4-BE49-F238E27FC236}">
                  <a16:creationId xmlns:a16="http://schemas.microsoft.com/office/drawing/2014/main" id="{A595C925-6270-AE6F-6BE7-11E1FD358A37}"/>
                </a:ext>
              </a:extLst>
            </p:cNvPr>
            <p:cNvCxnSpPr>
              <a:cxnSpLocks/>
              <a:stCxn id="5" idx="3"/>
              <a:endCxn id="6" idx="1"/>
            </p:cNvCxnSpPr>
            <p:nvPr/>
          </p:nvCxnSpPr>
          <p:spPr>
            <a:xfrm>
              <a:off x="2228262" y="3602120"/>
              <a:ext cx="7065549" cy="60598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nvGrpSpPr>
            <p:cNvPr id="26" name="Gruppieren 25">
              <a:extLst>
                <a:ext uri="{FF2B5EF4-FFF2-40B4-BE49-F238E27FC236}">
                  <a16:creationId xmlns:a16="http://schemas.microsoft.com/office/drawing/2014/main" id="{E9A2F4F2-F838-9B1B-0288-3270BC29A50D}"/>
                </a:ext>
              </a:extLst>
            </p:cNvPr>
            <p:cNvGrpSpPr/>
            <p:nvPr/>
          </p:nvGrpSpPr>
          <p:grpSpPr>
            <a:xfrm>
              <a:off x="4133986" y="3812410"/>
              <a:ext cx="1807230" cy="1310836"/>
              <a:chOff x="4133986" y="3812410"/>
              <a:chExt cx="1807230" cy="1310836"/>
            </a:xfrm>
          </p:grpSpPr>
          <p:sp>
            <p:nvSpPr>
              <p:cNvPr id="4" name="Rechteck 3">
                <a:extLst>
                  <a:ext uri="{FF2B5EF4-FFF2-40B4-BE49-F238E27FC236}">
                    <a16:creationId xmlns:a16="http://schemas.microsoft.com/office/drawing/2014/main" id="{A71B9324-AD6D-650C-995F-0A400E742642}"/>
                  </a:ext>
                </a:extLst>
              </p:cNvPr>
              <p:cNvSpPr/>
              <p:nvPr/>
            </p:nvSpPr>
            <p:spPr>
              <a:xfrm>
                <a:off x="4133986" y="3812410"/>
                <a:ext cx="1446873" cy="5326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400" i="1" dirty="0">
                    <a:solidFill>
                      <a:schemeClr val="tx1"/>
                    </a:solidFill>
                    <a:cs typeface="Arial" panose="020B0604020202020204" pitchFamily="34" charset="0"/>
                  </a:rPr>
                  <a:t>b </a:t>
                </a:r>
                <a:r>
                  <a:rPr lang="en-AU" sz="1400" dirty="0">
                    <a:solidFill>
                      <a:schemeClr val="tx1"/>
                    </a:solidFill>
                    <a:cs typeface="Arial" panose="020B0604020202020204" pitchFamily="34" charset="0"/>
                  </a:rPr>
                  <a:t>= .15 **</a:t>
                </a:r>
              </a:p>
            </p:txBody>
          </p:sp>
          <p:sp>
            <p:nvSpPr>
              <p:cNvPr id="8" name="Rechteck 7">
                <a:extLst>
                  <a:ext uri="{FF2B5EF4-FFF2-40B4-BE49-F238E27FC236}">
                    <a16:creationId xmlns:a16="http://schemas.microsoft.com/office/drawing/2014/main" id="{81DC35E3-FDFA-B574-C76B-F0FAFA1C0FF6}"/>
                  </a:ext>
                </a:extLst>
              </p:cNvPr>
              <p:cNvSpPr/>
              <p:nvPr/>
            </p:nvSpPr>
            <p:spPr>
              <a:xfrm>
                <a:off x="4149423" y="4590612"/>
                <a:ext cx="1791793" cy="5326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400" i="1" dirty="0">
                    <a:solidFill>
                      <a:schemeClr val="tx1"/>
                    </a:solidFill>
                    <a:cs typeface="Arial" panose="020B0604020202020204" pitchFamily="34" charset="0"/>
                  </a:rPr>
                  <a:t>b </a:t>
                </a:r>
                <a:r>
                  <a:rPr lang="en-AU" sz="1400" dirty="0">
                    <a:solidFill>
                      <a:schemeClr val="tx1"/>
                    </a:solidFill>
                    <a:cs typeface="Arial" panose="020B0604020202020204" pitchFamily="34" charset="0"/>
                  </a:rPr>
                  <a:t>= -.16 **</a:t>
                </a:r>
              </a:p>
            </p:txBody>
          </p:sp>
        </p:grpSp>
      </p:grpSp>
      <p:grpSp>
        <p:nvGrpSpPr>
          <p:cNvPr id="23" name="Gruppieren 22">
            <a:extLst>
              <a:ext uri="{FF2B5EF4-FFF2-40B4-BE49-F238E27FC236}">
                <a16:creationId xmlns:a16="http://schemas.microsoft.com/office/drawing/2014/main" id="{D3D33279-3474-B0CA-4846-EF87F137A779}"/>
              </a:ext>
            </a:extLst>
          </p:cNvPr>
          <p:cNvGrpSpPr/>
          <p:nvPr/>
        </p:nvGrpSpPr>
        <p:grpSpPr>
          <a:xfrm>
            <a:off x="2380710" y="2325299"/>
            <a:ext cx="2803474" cy="532634"/>
            <a:chOff x="2380710" y="2325299"/>
            <a:chExt cx="2803474" cy="532634"/>
          </a:xfrm>
        </p:grpSpPr>
        <p:sp>
          <p:nvSpPr>
            <p:cNvPr id="11" name="Rechteck 10">
              <a:extLst>
                <a:ext uri="{FF2B5EF4-FFF2-40B4-BE49-F238E27FC236}">
                  <a16:creationId xmlns:a16="http://schemas.microsoft.com/office/drawing/2014/main" id="{0F32DC5E-8B52-A34F-D3F1-432D9C269C3F}"/>
                </a:ext>
              </a:extLst>
            </p:cNvPr>
            <p:cNvSpPr/>
            <p:nvPr/>
          </p:nvSpPr>
          <p:spPr>
            <a:xfrm>
              <a:off x="2380710" y="2325299"/>
              <a:ext cx="890074" cy="5326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400" i="1" dirty="0">
                  <a:solidFill>
                    <a:schemeClr val="tx1"/>
                  </a:solidFill>
                  <a:cs typeface="Arial" panose="020B0604020202020204" pitchFamily="34" charset="0"/>
                </a:rPr>
                <a:t>b </a:t>
              </a:r>
              <a:r>
                <a:rPr lang="en-AU" sz="1400" dirty="0">
                  <a:solidFill>
                    <a:schemeClr val="tx1"/>
                  </a:solidFill>
                  <a:cs typeface="Arial" panose="020B0604020202020204" pitchFamily="34" charset="0"/>
                </a:rPr>
                <a:t>= .67 *</a:t>
              </a:r>
            </a:p>
          </p:txBody>
        </p:sp>
        <p:sp>
          <p:nvSpPr>
            <p:cNvPr id="12" name="Rechteck 11">
              <a:extLst>
                <a:ext uri="{FF2B5EF4-FFF2-40B4-BE49-F238E27FC236}">
                  <a16:creationId xmlns:a16="http://schemas.microsoft.com/office/drawing/2014/main" id="{B41AEB41-DE22-6CE0-EDEF-B8C601B4775C}"/>
                </a:ext>
              </a:extLst>
            </p:cNvPr>
            <p:cNvSpPr/>
            <p:nvPr/>
          </p:nvSpPr>
          <p:spPr>
            <a:xfrm>
              <a:off x="3542307" y="2325299"/>
              <a:ext cx="1641877" cy="5326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400" i="1" dirty="0">
                  <a:solidFill>
                    <a:schemeClr val="tx1"/>
                  </a:solidFill>
                  <a:cs typeface="Arial" panose="020B0604020202020204" pitchFamily="34" charset="0"/>
                </a:rPr>
                <a:t>b </a:t>
              </a:r>
              <a:r>
                <a:rPr lang="en-AU" sz="1400" dirty="0">
                  <a:solidFill>
                    <a:schemeClr val="tx1"/>
                  </a:solidFill>
                  <a:cs typeface="Arial" panose="020B0604020202020204" pitchFamily="34" charset="0"/>
                </a:rPr>
                <a:t>= .00</a:t>
              </a:r>
            </a:p>
          </p:txBody>
        </p:sp>
      </p:grpSp>
      <p:grpSp>
        <p:nvGrpSpPr>
          <p:cNvPr id="24" name="Gruppieren 23">
            <a:extLst>
              <a:ext uri="{FF2B5EF4-FFF2-40B4-BE49-F238E27FC236}">
                <a16:creationId xmlns:a16="http://schemas.microsoft.com/office/drawing/2014/main" id="{C5A62C77-F90F-3175-928E-FE0938ED6A1D}"/>
              </a:ext>
            </a:extLst>
          </p:cNvPr>
          <p:cNvGrpSpPr/>
          <p:nvPr/>
        </p:nvGrpSpPr>
        <p:grpSpPr>
          <a:xfrm>
            <a:off x="4724897" y="2831898"/>
            <a:ext cx="2902447" cy="532634"/>
            <a:chOff x="4724897" y="2831898"/>
            <a:chExt cx="2902447" cy="532634"/>
          </a:xfrm>
        </p:grpSpPr>
        <p:sp>
          <p:nvSpPr>
            <p:cNvPr id="13" name="Rechteck 12">
              <a:extLst>
                <a:ext uri="{FF2B5EF4-FFF2-40B4-BE49-F238E27FC236}">
                  <a16:creationId xmlns:a16="http://schemas.microsoft.com/office/drawing/2014/main" id="{B5A796CA-EE9F-0E79-6512-7EA971DB9598}"/>
                </a:ext>
              </a:extLst>
            </p:cNvPr>
            <p:cNvSpPr/>
            <p:nvPr/>
          </p:nvSpPr>
          <p:spPr>
            <a:xfrm>
              <a:off x="4724897" y="2831898"/>
              <a:ext cx="963372" cy="5326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400" i="1" dirty="0">
                  <a:solidFill>
                    <a:schemeClr val="tx1"/>
                  </a:solidFill>
                  <a:cs typeface="Arial" panose="020B0604020202020204" pitchFamily="34" charset="0"/>
                </a:rPr>
                <a:t>b </a:t>
              </a:r>
              <a:r>
                <a:rPr lang="en-AU" sz="1400" dirty="0">
                  <a:solidFill>
                    <a:schemeClr val="tx1"/>
                  </a:solidFill>
                  <a:cs typeface="Arial" panose="020B0604020202020204" pitchFamily="34" charset="0"/>
                </a:rPr>
                <a:t>= .73 **</a:t>
              </a:r>
            </a:p>
          </p:txBody>
        </p:sp>
        <p:sp>
          <p:nvSpPr>
            <p:cNvPr id="20" name="Rechteck 19">
              <a:extLst>
                <a:ext uri="{FF2B5EF4-FFF2-40B4-BE49-F238E27FC236}">
                  <a16:creationId xmlns:a16="http://schemas.microsoft.com/office/drawing/2014/main" id="{62BA89AC-54CA-AA4A-B42E-0DF48F63C122}"/>
                </a:ext>
              </a:extLst>
            </p:cNvPr>
            <p:cNvSpPr/>
            <p:nvPr/>
          </p:nvSpPr>
          <p:spPr>
            <a:xfrm>
              <a:off x="6093616" y="2831898"/>
              <a:ext cx="1533728" cy="5326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400" i="1" dirty="0">
                  <a:solidFill>
                    <a:schemeClr val="tx1"/>
                  </a:solidFill>
                  <a:cs typeface="Arial" panose="020B0604020202020204" pitchFamily="34" charset="0"/>
                </a:rPr>
                <a:t>b </a:t>
              </a:r>
              <a:r>
                <a:rPr lang="en-AU" sz="1400" dirty="0">
                  <a:solidFill>
                    <a:schemeClr val="tx1"/>
                  </a:solidFill>
                  <a:cs typeface="Arial" panose="020B0604020202020204" pitchFamily="34" charset="0"/>
                </a:rPr>
                <a:t>= -.07 *</a:t>
              </a:r>
            </a:p>
          </p:txBody>
        </p:sp>
      </p:grpSp>
      <p:grpSp>
        <p:nvGrpSpPr>
          <p:cNvPr id="25" name="Gruppieren 24">
            <a:extLst>
              <a:ext uri="{FF2B5EF4-FFF2-40B4-BE49-F238E27FC236}">
                <a16:creationId xmlns:a16="http://schemas.microsoft.com/office/drawing/2014/main" id="{45975BF7-6851-304D-D9DA-AEA82DD0BF0C}"/>
              </a:ext>
            </a:extLst>
          </p:cNvPr>
          <p:cNvGrpSpPr/>
          <p:nvPr/>
        </p:nvGrpSpPr>
        <p:grpSpPr>
          <a:xfrm>
            <a:off x="7460482" y="3301249"/>
            <a:ext cx="2691330" cy="532634"/>
            <a:chOff x="7460482" y="3301249"/>
            <a:chExt cx="2691330" cy="532634"/>
          </a:xfrm>
        </p:grpSpPr>
        <p:sp>
          <p:nvSpPr>
            <p:cNvPr id="21" name="Rechteck 20">
              <a:extLst>
                <a:ext uri="{FF2B5EF4-FFF2-40B4-BE49-F238E27FC236}">
                  <a16:creationId xmlns:a16="http://schemas.microsoft.com/office/drawing/2014/main" id="{039E3F69-B4F9-4929-7B2C-ACF0C93FBFD5}"/>
                </a:ext>
              </a:extLst>
            </p:cNvPr>
            <p:cNvSpPr/>
            <p:nvPr/>
          </p:nvSpPr>
          <p:spPr>
            <a:xfrm>
              <a:off x="7460482" y="3301249"/>
              <a:ext cx="938131" cy="5326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400" i="1" dirty="0">
                  <a:solidFill>
                    <a:schemeClr val="tx1"/>
                  </a:solidFill>
                  <a:cs typeface="Arial" panose="020B0604020202020204" pitchFamily="34" charset="0"/>
                </a:rPr>
                <a:t>b </a:t>
              </a:r>
              <a:r>
                <a:rPr lang="en-AU" sz="1400" dirty="0">
                  <a:solidFill>
                    <a:schemeClr val="tx1"/>
                  </a:solidFill>
                  <a:cs typeface="Arial" panose="020B0604020202020204" pitchFamily="34" charset="0"/>
                </a:rPr>
                <a:t>= -.26 *</a:t>
              </a:r>
            </a:p>
          </p:txBody>
        </p:sp>
        <p:sp>
          <p:nvSpPr>
            <p:cNvPr id="22" name="Rechteck 21">
              <a:extLst>
                <a:ext uri="{FF2B5EF4-FFF2-40B4-BE49-F238E27FC236}">
                  <a16:creationId xmlns:a16="http://schemas.microsoft.com/office/drawing/2014/main" id="{3E0FFA41-8699-BA4B-3D36-2732642C829F}"/>
                </a:ext>
              </a:extLst>
            </p:cNvPr>
            <p:cNvSpPr/>
            <p:nvPr/>
          </p:nvSpPr>
          <p:spPr>
            <a:xfrm>
              <a:off x="8558685" y="3301249"/>
              <a:ext cx="1593127" cy="5326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400" i="1" dirty="0">
                  <a:solidFill>
                    <a:schemeClr val="tx1"/>
                  </a:solidFill>
                  <a:cs typeface="Arial" panose="020B0604020202020204" pitchFamily="34" charset="0"/>
                </a:rPr>
                <a:t>b </a:t>
              </a:r>
              <a:r>
                <a:rPr lang="en-AU" sz="1400" dirty="0">
                  <a:solidFill>
                    <a:schemeClr val="tx1"/>
                  </a:solidFill>
                  <a:cs typeface="Arial" panose="020B0604020202020204" pitchFamily="34" charset="0"/>
                </a:rPr>
                <a:t>= -.42 *</a:t>
              </a:r>
            </a:p>
          </p:txBody>
        </p:sp>
      </p:grpSp>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EEC33447-363E-AC06-A9F8-F51D5689BD4A}"/>
                  </a:ext>
                </a:extLst>
              </p:cNvPr>
              <p:cNvSpPr/>
              <p:nvPr/>
            </p:nvSpPr>
            <p:spPr>
              <a:xfrm>
                <a:off x="7683501" y="5811459"/>
                <a:ext cx="3523260" cy="233363"/>
              </a:xfrm>
              <a:prstGeom prst="rect">
                <a:avLst/>
              </a:prstGeom>
              <a:noFill/>
              <a:ln w="38100" algn="ctr">
                <a:solidFill>
                  <a:schemeClr val="bg1"/>
                </a:solidFill>
                <a:miter lim="800000"/>
                <a:headEnd/>
                <a:tailEnd/>
              </a:ln>
              <a:effectLst/>
            </p:spPr>
            <p:txBody>
              <a:bodyPr lIns="0" tIns="0" rIns="0" bIns="0" anchor="ctr"/>
              <a:lstStyle/>
              <a:p>
                <a:pPr algn="r" defTabSz="783285" eaLnBrk="0" hangingPunct="0">
                  <a:lnSpc>
                    <a:spcPct val="90000"/>
                  </a:lnSpc>
                </a:pPr>
                <a:r>
                  <a:rPr lang="en-US" sz="1000" i="1" dirty="0"/>
                  <a:t>* p</a:t>
                </a:r>
                <a:r>
                  <a:rPr lang="en-US" sz="1000" dirty="0"/>
                  <a:t> </a:t>
                </a:r>
                <a14:m>
                  <m:oMath xmlns:m="http://schemas.openxmlformats.org/officeDocument/2006/math">
                    <m:r>
                      <a:rPr lang="en-US" sz="1000" i="1" smtClean="0">
                        <a:latin typeface="Cambria Math" panose="02040503050406030204" pitchFamily="18" charset="0"/>
                        <a:ea typeface="Cambria Math" panose="02040503050406030204" pitchFamily="18" charset="0"/>
                      </a:rPr>
                      <m:t>≤</m:t>
                    </m:r>
                  </m:oMath>
                </a14:m>
                <a:r>
                  <a:rPr lang="en-US" sz="1000" dirty="0">
                    <a:solidFill>
                      <a:schemeClr val="tx1"/>
                    </a:solidFill>
                  </a:rPr>
                  <a:t> .05 , </a:t>
                </a:r>
                <a:r>
                  <a:rPr lang="en-US" sz="1000" i="1" dirty="0"/>
                  <a:t>** p</a:t>
                </a:r>
                <a:r>
                  <a:rPr lang="en-US" sz="1000" dirty="0"/>
                  <a:t> </a:t>
                </a:r>
                <a14:m>
                  <m:oMath xmlns:m="http://schemas.openxmlformats.org/officeDocument/2006/math">
                    <m:r>
                      <a:rPr lang="en-US" sz="1000" i="1">
                        <a:latin typeface="Cambria Math" panose="02040503050406030204" pitchFamily="18" charset="0"/>
                        <a:ea typeface="Cambria Math" panose="02040503050406030204" pitchFamily="18" charset="0"/>
                      </a:rPr>
                      <m:t>≤</m:t>
                    </m:r>
                  </m:oMath>
                </a14:m>
                <a:r>
                  <a:rPr lang="en-US" sz="1000" dirty="0"/>
                  <a:t> .01, *** </a:t>
                </a:r>
                <a:r>
                  <a:rPr lang="en-US" sz="1000" i="1" dirty="0"/>
                  <a:t>p</a:t>
                </a:r>
                <a:r>
                  <a:rPr lang="en-US" sz="1000" dirty="0"/>
                  <a:t> </a:t>
                </a:r>
                <a14:m>
                  <m:oMath xmlns:m="http://schemas.openxmlformats.org/officeDocument/2006/math">
                    <m:r>
                      <a:rPr lang="en-US" sz="1000" i="1">
                        <a:latin typeface="Cambria Math" panose="02040503050406030204" pitchFamily="18" charset="0"/>
                        <a:ea typeface="Cambria Math" panose="02040503050406030204" pitchFamily="18" charset="0"/>
                      </a:rPr>
                      <m:t>≤</m:t>
                    </m:r>
                  </m:oMath>
                </a14:m>
                <a:r>
                  <a:rPr lang="en-US" sz="1000" dirty="0"/>
                  <a:t> .001</a:t>
                </a:r>
              </a:p>
            </p:txBody>
          </p:sp>
        </mc:Choice>
        <mc:Fallback xmlns="">
          <p:sp>
            <p:nvSpPr>
              <p:cNvPr id="29" name="Rechteck 28">
                <a:extLst>
                  <a:ext uri="{FF2B5EF4-FFF2-40B4-BE49-F238E27FC236}">
                    <a16:creationId xmlns:a16="http://schemas.microsoft.com/office/drawing/2014/main" id="{EEC33447-363E-AC06-A9F8-F51D5689BD4A}"/>
                  </a:ext>
                </a:extLst>
              </p:cNvPr>
              <p:cNvSpPr>
                <a:spLocks noRot="1" noChangeAspect="1" noMove="1" noResize="1" noEditPoints="1" noAdjustHandles="1" noChangeArrowheads="1" noChangeShapeType="1" noTextEdit="1"/>
              </p:cNvSpPr>
              <p:nvPr/>
            </p:nvSpPr>
            <p:spPr>
              <a:xfrm>
                <a:off x="7683501" y="5811459"/>
                <a:ext cx="3523260" cy="233363"/>
              </a:xfrm>
              <a:prstGeom prst="rect">
                <a:avLst/>
              </a:prstGeom>
              <a:blipFill>
                <a:blip r:embed="rId2"/>
                <a:stretch>
                  <a:fillRect r="-1779" b="-4545"/>
                </a:stretch>
              </a:blipFill>
              <a:ln w="38100" algn="ctr">
                <a:solidFill>
                  <a:schemeClr val="bg1"/>
                </a:solidFill>
                <a:miter lim="800000"/>
                <a:headEnd/>
                <a:tailEnd/>
              </a:ln>
              <a:effectLst/>
            </p:spPr>
            <p:txBody>
              <a:bodyPr/>
              <a:lstStyle/>
              <a:p>
                <a:r>
                  <a:rPr lang="de-DE">
                    <a:noFill/>
                  </a:rPr>
                  <a:t> </a:t>
                </a:r>
              </a:p>
            </p:txBody>
          </p:sp>
        </mc:Fallback>
      </mc:AlternateContent>
    </p:spTree>
    <p:extLst>
      <p:ext uri="{BB962C8B-B14F-4D97-AF65-F5344CB8AC3E}">
        <p14:creationId xmlns:p14="http://schemas.microsoft.com/office/powerpoint/2010/main" val="1746420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D59DDDD9-A14F-1E45-9B9B-8C5803749615}"/>
              </a:ext>
            </a:extLst>
          </p:cNvPr>
          <p:cNvSpPr>
            <a:spLocks noGrp="1"/>
          </p:cNvSpPr>
          <p:nvPr>
            <p:ph type="ftr" sz="quarter" idx="3"/>
          </p:nvPr>
        </p:nvSpPr>
        <p:spPr/>
        <p:txBody>
          <a:bodyPr/>
          <a:lstStyle/>
          <a:p>
            <a:r>
              <a:rPr lang="de-DE" dirty="0"/>
              <a:t>Artikel 2: Strategische Allianzen</a:t>
            </a:r>
          </a:p>
        </p:txBody>
      </p:sp>
      <p:sp>
        <p:nvSpPr>
          <p:cNvPr id="3" name="Textplatzhalter 2">
            <a:extLst>
              <a:ext uri="{FF2B5EF4-FFF2-40B4-BE49-F238E27FC236}">
                <a16:creationId xmlns:a16="http://schemas.microsoft.com/office/drawing/2014/main" id="{46E36A10-6984-1F20-D546-67589218457A}"/>
              </a:ext>
            </a:extLst>
          </p:cNvPr>
          <p:cNvSpPr>
            <a:spLocks noGrp="1"/>
          </p:cNvSpPr>
          <p:nvPr>
            <p:ph type="body" sz="quarter" idx="10"/>
          </p:nvPr>
        </p:nvSpPr>
        <p:spPr/>
        <p:txBody>
          <a:bodyPr/>
          <a:lstStyle/>
          <a:p>
            <a:r>
              <a:rPr lang="de-DE" dirty="0"/>
              <a:t>Forschungsergebnisse</a:t>
            </a:r>
          </a:p>
        </p:txBody>
      </p:sp>
      <p:grpSp>
        <p:nvGrpSpPr>
          <p:cNvPr id="28" name="Gruppieren 27">
            <a:extLst>
              <a:ext uri="{FF2B5EF4-FFF2-40B4-BE49-F238E27FC236}">
                <a16:creationId xmlns:a16="http://schemas.microsoft.com/office/drawing/2014/main" id="{2E4FE4F8-80C2-1ECD-625E-8AA43AC7BFD1}"/>
              </a:ext>
            </a:extLst>
          </p:cNvPr>
          <p:cNvGrpSpPr/>
          <p:nvPr/>
        </p:nvGrpSpPr>
        <p:grpSpPr>
          <a:xfrm>
            <a:off x="288925" y="1465199"/>
            <a:ext cx="9636124" cy="2882170"/>
            <a:chOff x="288925" y="1465199"/>
            <a:chExt cx="9636124" cy="2882170"/>
          </a:xfrm>
        </p:grpSpPr>
        <p:sp>
          <p:nvSpPr>
            <p:cNvPr id="45" name="Rechteck 44">
              <a:extLst>
                <a:ext uri="{FF2B5EF4-FFF2-40B4-BE49-F238E27FC236}">
                  <a16:creationId xmlns:a16="http://schemas.microsoft.com/office/drawing/2014/main" id="{CB48436D-1C5B-C584-5A94-F998124DC69B}"/>
                </a:ext>
              </a:extLst>
            </p:cNvPr>
            <p:cNvSpPr/>
            <p:nvPr/>
          </p:nvSpPr>
          <p:spPr>
            <a:xfrm>
              <a:off x="288925" y="1465199"/>
              <a:ext cx="9636124" cy="855162"/>
            </a:xfrm>
            <a:prstGeom prst="rect">
              <a:avLst/>
            </a:prstGeom>
            <a:ln>
              <a:prstDash val="dash"/>
            </a:ln>
          </p:spPr>
          <p:style>
            <a:lnRef idx="2">
              <a:schemeClr val="dk1"/>
            </a:lnRef>
            <a:fillRef idx="1">
              <a:schemeClr val="lt1"/>
            </a:fillRef>
            <a:effectRef idx="0">
              <a:schemeClr val="dk1"/>
            </a:effectRef>
            <a:fontRef idx="minor">
              <a:schemeClr val="dk1"/>
            </a:fontRef>
          </p:style>
          <p:txBody>
            <a:bodyPr lIns="540000" rtlCol="0" anchor="ctr"/>
            <a:lstStyle/>
            <a:p>
              <a:r>
                <a:rPr lang="de-DE" sz="1400" b="1" dirty="0" err="1">
                  <a:solidFill>
                    <a:schemeClr val="tx1"/>
                  </a:solidFill>
                  <a:cs typeface="Arial" panose="020B0604020202020204" pitchFamily="34" charset="0"/>
                </a:rPr>
                <a:t>Receptivity</a:t>
              </a:r>
              <a:endParaRPr lang="de-DE" sz="1400" b="1" dirty="0">
                <a:solidFill>
                  <a:schemeClr val="tx1"/>
                </a:solidFill>
                <a:cs typeface="Arial" panose="020B0604020202020204" pitchFamily="34" charset="0"/>
              </a:endParaRPr>
            </a:p>
          </p:txBody>
        </p:sp>
        <p:grpSp>
          <p:nvGrpSpPr>
            <p:cNvPr id="43" name="Gruppieren 42">
              <a:extLst>
                <a:ext uri="{FF2B5EF4-FFF2-40B4-BE49-F238E27FC236}">
                  <a16:creationId xmlns:a16="http://schemas.microsoft.com/office/drawing/2014/main" id="{1EA964FB-33C5-80D9-6629-CF21D22FE86A}"/>
                </a:ext>
              </a:extLst>
            </p:cNvPr>
            <p:cNvGrpSpPr/>
            <p:nvPr/>
          </p:nvGrpSpPr>
          <p:grpSpPr>
            <a:xfrm>
              <a:off x="2228262" y="1561571"/>
              <a:ext cx="7333269" cy="2785798"/>
              <a:chOff x="2228262" y="1561571"/>
              <a:chExt cx="7333269" cy="2785798"/>
            </a:xfrm>
          </p:grpSpPr>
          <p:cxnSp>
            <p:nvCxnSpPr>
              <p:cNvPr id="14" name="Gerade Verbindung mit Pfeil 13">
                <a:extLst>
                  <a:ext uri="{FF2B5EF4-FFF2-40B4-BE49-F238E27FC236}">
                    <a16:creationId xmlns:a16="http://schemas.microsoft.com/office/drawing/2014/main" id="{1C6A4D26-E091-5981-90B9-DAA591B5E189}"/>
                  </a:ext>
                </a:extLst>
              </p:cNvPr>
              <p:cNvCxnSpPr>
                <a:cxnSpLocks/>
              </p:cNvCxnSpPr>
              <p:nvPr/>
            </p:nvCxnSpPr>
            <p:spPr>
              <a:xfrm>
                <a:off x="3304379" y="2339410"/>
                <a:ext cx="0" cy="103445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5" name="Rechteck 14">
                <a:extLst>
                  <a:ext uri="{FF2B5EF4-FFF2-40B4-BE49-F238E27FC236}">
                    <a16:creationId xmlns:a16="http://schemas.microsoft.com/office/drawing/2014/main" id="{83E518D7-886C-2934-72F3-BC74533CC49B}"/>
                  </a:ext>
                </a:extLst>
              </p:cNvPr>
              <p:cNvSpPr/>
              <p:nvPr/>
            </p:nvSpPr>
            <p:spPr>
              <a:xfrm>
                <a:off x="2228262" y="1561571"/>
                <a:ext cx="2340000" cy="6647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H2a &amp; H2b:</a:t>
                </a:r>
                <a:br>
                  <a:rPr lang="en-AU" sz="1400" b="1" dirty="0">
                    <a:solidFill>
                      <a:schemeClr val="tx1"/>
                    </a:solidFill>
                    <a:cs typeface="Arial" panose="020B0604020202020204" pitchFamily="34" charset="0"/>
                  </a:rPr>
                </a:br>
                <a:r>
                  <a:rPr lang="en-AU" sz="1400" b="1" dirty="0">
                    <a:solidFill>
                      <a:schemeClr val="tx1"/>
                    </a:solidFill>
                    <a:cs typeface="Arial" panose="020B0604020202020204" pitchFamily="34" charset="0"/>
                  </a:rPr>
                  <a:t>Relative Board Power</a:t>
                </a:r>
              </a:p>
            </p:txBody>
          </p:sp>
          <p:sp>
            <p:nvSpPr>
              <p:cNvPr id="16" name="Rechteck 15">
                <a:extLst>
                  <a:ext uri="{FF2B5EF4-FFF2-40B4-BE49-F238E27FC236}">
                    <a16:creationId xmlns:a16="http://schemas.microsoft.com/office/drawing/2014/main" id="{43ABF90D-4D86-4A6F-94F0-9F45620D3720}"/>
                  </a:ext>
                </a:extLst>
              </p:cNvPr>
              <p:cNvSpPr/>
              <p:nvPr/>
            </p:nvSpPr>
            <p:spPr>
              <a:xfrm>
                <a:off x="4724897" y="1561571"/>
                <a:ext cx="2340000" cy="6647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H3a &amp; H3b:</a:t>
                </a:r>
              </a:p>
              <a:p>
                <a:pPr algn="ctr"/>
                <a:r>
                  <a:rPr lang="en-AU" sz="1400" b="1" dirty="0">
                    <a:solidFill>
                      <a:schemeClr val="tx1"/>
                    </a:solidFill>
                    <a:cs typeface="Arial" panose="020B0604020202020204" pitchFamily="34" charset="0"/>
                  </a:rPr>
                  <a:t>Relative Firm Status</a:t>
                </a:r>
              </a:p>
            </p:txBody>
          </p:sp>
          <p:sp>
            <p:nvSpPr>
              <p:cNvPr id="17" name="Rechteck 16">
                <a:extLst>
                  <a:ext uri="{FF2B5EF4-FFF2-40B4-BE49-F238E27FC236}">
                    <a16:creationId xmlns:a16="http://schemas.microsoft.com/office/drawing/2014/main" id="{FD7DDC05-615A-21F3-285E-3C3D35060A27}"/>
                  </a:ext>
                </a:extLst>
              </p:cNvPr>
              <p:cNvSpPr/>
              <p:nvPr/>
            </p:nvSpPr>
            <p:spPr>
              <a:xfrm>
                <a:off x="7221531" y="1561571"/>
                <a:ext cx="2340000" cy="6647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H4a &amp; H4b:</a:t>
                </a:r>
              </a:p>
              <a:p>
                <a:pPr algn="ctr"/>
                <a:r>
                  <a:rPr lang="en-AU" sz="1400" b="1" dirty="0">
                    <a:solidFill>
                      <a:schemeClr val="tx1"/>
                    </a:solidFill>
                    <a:cs typeface="Arial" panose="020B0604020202020204" pitchFamily="34" charset="0"/>
                  </a:rPr>
                  <a:t>Relative Env. Uncertainty</a:t>
                </a:r>
              </a:p>
            </p:txBody>
          </p:sp>
          <p:cxnSp>
            <p:nvCxnSpPr>
              <p:cNvPr id="18" name="Gerade Verbindung mit Pfeil 17">
                <a:extLst>
                  <a:ext uri="{FF2B5EF4-FFF2-40B4-BE49-F238E27FC236}">
                    <a16:creationId xmlns:a16="http://schemas.microsoft.com/office/drawing/2014/main" id="{79B347D3-71F5-F75C-0CF7-FB6F5207FFA8}"/>
                  </a:ext>
                </a:extLst>
              </p:cNvPr>
              <p:cNvCxnSpPr>
                <a:cxnSpLocks/>
              </p:cNvCxnSpPr>
              <p:nvPr/>
            </p:nvCxnSpPr>
            <p:spPr>
              <a:xfrm>
                <a:off x="5788816" y="2339410"/>
                <a:ext cx="0" cy="128176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BF014285-CC59-BCF1-86F9-5E225D1AC2E5}"/>
                  </a:ext>
                </a:extLst>
              </p:cNvPr>
              <p:cNvCxnSpPr>
                <a:cxnSpLocks/>
              </p:cNvCxnSpPr>
              <p:nvPr/>
            </p:nvCxnSpPr>
            <p:spPr>
              <a:xfrm>
                <a:off x="8384379" y="2339410"/>
                <a:ext cx="0" cy="157946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6" name="Gerade Verbindung mit Pfeil 35">
                <a:extLst>
                  <a:ext uri="{FF2B5EF4-FFF2-40B4-BE49-F238E27FC236}">
                    <a16:creationId xmlns:a16="http://schemas.microsoft.com/office/drawing/2014/main" id="{A0B42961-12F1-AF4E-2B95-D184E1FBC26B}"/>
                  </a:ext>
                </a:extLst>
              </p:cNvPr>
              <p:cNvCxnSpPr>
                <a:cxnSpLocks/>
              </p:cNvCxnSpPr>
              <p:nvPr/>
            </p:nvCxnSpPr>
            <p:spPr>
              <a:xfrm>
                <a:off x="3456779" y="2472760"/>
                <a:ext cx="0" cy="187460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7" name="Gerade Verbindung mit Pfeil 36">
                <a:extLst>
                  <a:ext uri="{FF2B5EF4-FFF2-40B4-BE49-F238E27FC236}">
                    <a16:creationId xmlns:a16="http://schemas.microsoft.com/office/drawing/2014/main" id="{E260F2B9-4FA7-7F88-C17D-8FF9F0399052}"/>
                  </a:ext>
                </a:extLst>
              </p:cNvPr>
              <p:cNvCxnSpPr>
                <a:cxnSpLocks/>
              </p:cNvCxnSpPr>
              <p:nvPr/>
            </p:nvCxnSpPr>
            <p:spPr>
              <a:xfrm>
                <a:off x="5941216" y="2472760"/>
                <a:ext cx="0" cy="173534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9" name="Gerade Verbindung mit Pfeil 38">
                <a:extLst>
                  <a:ext uri="{FF2B5EF4-FFF2-40B4-BE49-F238E27FC236}">
                    <a16:creationId xmlns:a16="http://schemas.microsoft.com/office/drawing/2014/main" id="{6A905540-A438-69EE-BE1C-0386749B17F7}"/>
                  </a:ext>
                </a:extLst>
              </p:cNvPr>
              <p:cNvCxnSpPr>
                <a:cxnSpLocks/>
              </p:cNvCxnSpPr>
              <p:nvPr/>
            </p:nvCxnSpPr>
            <p:spPr>
              <a:xfrm>
                <a:off x="8536779" y="2491810"/>
                <a:ext cx="0" cy="173534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grpSp>
      <p:grpSp>
        <p:nvGrpSpPr>
          <p:cNvPr id="27" name="Gruppieren 26">
            <a:extLst>
              <a:ext uri="{FF2B5EF4-FFF2-40B4-BE49-F238E27FC236}">
                <a16:creationId xmlns:a16="http://schemas.microsoft.com/office/drawing/2014/main" id="{79241907-B9E2-A0AC-C98B-79483727957B}"/>
              </a:ext>
            </a:extLst>
          </p:cNvPr>
          <p:cNvGrpSpPr/>
          <p:nvPr/>
        </p:nvGrpSpPr>
        <p:grpSpPr>
          <a:xfrm>
            <a:off x="348638" y="3242469"/>
            <a:ext cx="10824798" cy="1880777"/>
            <a:chOff x="348638" y="3242469"/>
            <a:chExt cx="10824798" cy="1880777"/>
          </a:xfrm>
        </p:grpSpPr>
        <p:sp>
          <p:nvSpPr>
            <p:cNvPr id="5" name="Rechteck 4">
              <a:extLst>
                <a:ext uri="{FF2B5EF4-FFF2-40B4-BE49-F238E27FC236}">
                  <a16:creationId xmlns:a16="http://schemas.microsoft.com/office/drawing/2014/main" id="{53B0D80C-D7B2-9AF6-5396-577115496E76}"/>
                </a:ext>
              </a:extLst>
            </p:cNvPr>
            <p:cNvSpPr/>
            <p:nvPr/>
          </p:nvSpPr>
          <p:spPr>
            <a:xfrm>
              <a:off x="348638" y="3242469"/>
              <a:ext cx="1879624" cy="7193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bg1"/>
                  </a:solidFill>
                  <a:cs typeface="Arial" panose="020B0604020202020204" pitchFamily="34" charset="0"/>
                </a:rPr>
                <a:t>H1a: Direct</a:t>
              </a:r>
            </a:p>
            <a:p>
              <a:pPr algn="ctr"/>
              <a:r>
                <a:rPr lang="en-AU" sz="1400" b="1" dirty="0">
                  <a:solidFill>
                    <a:schemeClr val="bg1"/>
                  </a:solidFill>
                  <a:cs typeface="Arial" panose="020B0604020202020204" pitchFamily="34" charset="0"/>
                </a:rPr>
                <a:t>Board Interlocks</a:t>
              </a:r>
            </a:p>
          </p:txBody>
        </p:sp>
        <p:sp>
          <p:nvSpPr>
            <p:cNvPr id="6" name="Rechteck 5">
              <a:extLst>
                <a:ext uri="{FF2B5EF4-FFF2-40B4-BE49-F238E27FC236}">
                  <a16:creationId xmlns:a16="http://schemas.microsoft.com/office/drawing/2014/main" id="{4F5078DF-65BB-BA59-391E-C215E86051CE}"/>
                </a:ext>
              </a:extLst>
            </p:cNvPr>
            <p:cNvSpPr/>
            <p:nvPr/>
          </p:nvSpPr>
          <p:spPr>
            <a:xfrm>
              <a:off x="9293811" y="3848451"/>
              <a:ext cx="1879625" cy="7193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bg1"/>
                  </a:solidFill>
                  <a:cs typeface="Arial" panose="020B0604020202020204" pitchFamily="34" charset="0"/>
                </a:rPr>
                <a:t>Differential Benefits</a:t>
              </a:r>
            </a:p>
          </p:txBody>
        </p:sp>
        <p:sp>
          <p:nvSpPr>
            <p:cNvPr id="7" name="Rechteck 6">
              <a:extLst>
                <a:ext uri="{FF2B5EF4-FFF2-40B4-BE49-F238E27FC236}">
                  <a16:creationId xmlns:a16="http://schemas.microsoft.com/office/drawing/2014/main" id="{499F0445-AF11-ED27-5742-38E971D7D50D}"/>
                </a:ext>
              </a:extLst>
            </p:cNvPr>
            <p:cNvSpPr/>
            <p:nvPr/>
          </p:nvSpPr>
          <p:spPr>
            <a:xfrm>
              <a:off x="348638" y="4347369"/>
              <a:ext cx="1879624" cy="7193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bg1"/>
                  </a:solidFill>
                  <a:cs typeface="Arial" panose="020B0604020202020204" pitchFamily="34" charset="0"/>
                </a:rPr>
                <a:t>H1b: Indirect</a:t>
              </a:r>
            </a:p>
            <a:p>
              <a:pPr algn="ctr"/>
              <a:r>
                <a:rPr lang="en-AU" sz="1400" b="1" dirty="0">
                  <a:solidFill>
                    <a:schemeClr val="bg1"/>
                  </a:solidFill>
                  <a:cs typeface="Arial" panose="020B0604020202020204" pitchFamily="34" charset="0"/>
                </a:rPr>
                <a:t>Board Interlocks</a:t>
              </a:r>
            </a:p>
          </p:txBody>
        </p:sp>
        <p:cxnSp>
          <p:nvCxnSpPr>
            <p:cNvPr id="9" name="Gerade Verbindung mit Pfeil 8">
              <a:extLst>
                <a:ext uri="{FF2B5EF4-FFF2-40B4-BE49-F238E27FC236}">
                  <a16:creationId xmlns:a16="http://schemas.microsoft.com/office/drawing/2014/main" id="{A2D460B1-96E3-DBB4-A3C7-2BCAB6B3C7C0}"/>
                </a:ext>
              </a:extLst>
            </p:cNvPr>
            <p:cNvCxnSpPr>
              <a:cxnSpLocks/>
              <a:stCxn id="7" idx="3"/>
              <a:endCxn id="6" idx="1"/>
            </p:cNvCxnSpPr>
            <p:nvPr/>
          </p:nvCxnSpPr>
          <p:spPr>
            <a:xfrm flipV="1">
              <a:off x="2228262" y="4208102"/>
              <a:ext cx="7065549" cy="49891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 name="Gerade Verbindung mit Pfeil 9">
              <a:extLst>
                <a:ext uri="{FF2B5EF4-FFF2-40B4-BE49-F238E27FC236}">
                  <a16:creationId xmlns:a16="http://schemas.microsoft.com/office/drawing/2014/main" id="{A595C925-6270-AE6F-6BE7-11E1FD358A37}"/>
                </a:ext>
              </a:extLst>
            </p:cNvPr>
            <p:cNvCxnSpPr>
              <a:cxnSpLocks/>
              <a:stCxn id="5" idx="3"/>
              <a:endCxn id="6" idx="1"/>
            </p:cNvCxnSpPr>
            <p:nvPr/>
          </p:nvCxnSpPr>
          <p:spPr>
            <a:xfrm>
              <a:off x="2228262" y="3602120"/>
              <a:ext cx="7065549" cy="60598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nvGrpSpPr>
            <p:cNvPr id="26" name="Gruppieren 25">
              <a:extLst>
                <a:ext uri="{FF2B5EF4-FFF2-40B4-BE49-F238E27FC236}">
                  <a16:creationId xmlns:a16="http://schemas.microsoft.com/office/drawing/2014/main" id="{E9A2F4F2-F838-9B1B-0288-3270BC29A50D}"/>
                </a:ext>
              </a:extLst>
            </p:cNvPr>
            <p:cNvGrpSpPr/>
            <p:nvPr/>
          </p:nvGrpSpPr>
          <p:grpSpPr>
            <a:xfrm>
              <a:off x="4133986" y="3812410"/>
              <a:ext cx="1807230" cy="1310836"/>
              <a:chOff x="4133986" y="3812410"/>
              <a:chExt cx="1807230" cy="1310836"/>
            </a:xfrm>
          </p:grpSpPr>
          <p:sp>
            <p:nvSpPr>
              <p:cNvPr id="4" name="Rechteck 3">
                <a:extLst>
                  <a:ext uri="{FF2B5EF4-FFF2-40B4-BE49-F238E27FC236}">
                    <a16:creationId xmlns:a16="http://schemas.microsoft.com/office/drawing/2014/main" id="{A71B9324-AD6D-650C-995F-0A400E742642}"/>
                  </a:ext>
                </a:extLst>
              </p:cNvPr>
              <p:cNvSpPr/>
              <p:nvPr/>
            </p:nvSpPr>
            <p:spPr>
              <a:xfrm>
                <a:off x="4133986" y="3812410"/>
                <a:ext cx="1446873" cy="5326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400" i="1" dirty="0">
                    <a:solidFill>
                      <a:schemeClr val="accent3"/>
                    </a:solidFill>
                    <a:cs typeface="Arial" panose="020B0604020202020204" pitchFamily="34" charset="0"/>
                  </a:rPr>
                  <a:t>b </a:t>
                </a:r>
                <a:r>
                  <a:rPr lang="en-AU" sz="1400" dirty="0">
                    <a:solidFill>
                      <a:schemeClr val="accent3"/>
                    </a:solidFill>
                    <a:cs typeface="Arial" panose="020B0604020202020204" pitchFamily="34" charset="0"/>
                  </a:rPr>
                  <a:t>= .15 **</a:t>
                </a:r>
              </a:p>
            </p:txBody>
          </p:sp>
          <p:sp>
            <p:nvSpPr>
              <p:cNvPr id="8" name="Rechteck 7">
                <a:extLst>
                  <a:ext uri="{FF2B5EF4-FFF2-40B4-BE49-F238E27FC236}">
                    <a16:creationId xmlns:a16="http://schemas.microsoft.com/office/drawing/2014/main" id="{81DC35E3-FDFA-B574-C76B-F0FAFA1C0FF6}"/>
                  </a:ext>
                </a:extLst>
              </p:cNvPr>
              <p:cNvSpPr/>
              <p:nvPr/>
            </p:nvSpPr>
            <p:spPr>
              <a:xfrm>
                <a:off x="4149423" y="4590612"/>
                <a:ext cx="1791793" cy="5326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400" i="1" dirty="0">
                    <a:solidFill>
                      <a:schemeClr val="accent3"/>
                    </a:solidFill>
                    <a:cs typeface="Arial" panose="020B0604020202020204" pitchFamily="34" charset="0"/>
                  </a:rPr>
                  <a:t>b </a:t>
                </a:r>
                <a:r>
                  <a:rPr lang="en-AU" sz="1400" dirty="0">
                    <a:solidFill>
                      <a:schemeClr val="accent3"/>
                    </a:solidFill>
                    <a:cs typeface="Arial" panose="020B0604020202020204" pitchFamily="34" charset="0"/>
                  </a:rPr>
                  <a:t>= -.16 **</a:t>
                </a:r>
              </a:p>
            </p:txBody>
          </p:sp>
        </p:grpSp>
      </p:grpSp>
      <p:grpSp>
        <p:nvGrpSpPr>
          <p:cNvPr id="23" name="Gruppieren 22">
            <a:extLst>
              <a:ext uri="{FF2B5EF4-FFF2-40B4-BE49-F238E27FC236}">
                <a16:creationId xmlns:a16="http://schemas.microsoft.com/office/drawing/2014/main" id="{D3D33279-3474-B0CA-4846-EF87F137A779}"/>
              </a:ext>
            </a:extLst>
          </p:cNvPr>
          <p:cNvGrpSpPr/>
          <p:nvPr/>
        </p:nvGrpSpPr>
        <p:grpSpPr>
          <a:xfrm>
            <a:off x="2380710" y="2325299"/>
            <a:ext cx="2803474" cy="532634"/>
            <a:chOff x="2380710" y="2325299"/>
            <a:chExt cx="2803474" cy="532634"/>
          </a:xfrm>
        </p:grpSpPr>
        <p:sp>
          <p:nvSpPr>
            <p:cNvPr id="11" name="Rechteck 10">
              <a:extLst>
                <a:ext uri="{FF2B5EF4-FFF2-40B4-BE49-F238E27FC236}">
                  <a16:creationId xmlns:a16="http://schemas.microsoft.com/office/drawing/2014/main" id="{0F32DC5E-8B52-A34F-D3F1-432D9C269C3F}"/>
                </a:ext>
              </a:extLst>
            </p:cNvPr>
            <p:cNvSpPr/>
            <p:nvPr/>
          </p:nvSpPr>
          <p:spPr>
            <a:xfrm>
              <a:off x="2380710" y="2325299"/>
              <a:ext cx="890074" cy="5326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400" i="1" dirty="0">
                  <a:solidFill>
                    <a:schemeClr val="accent3"/>
                  </a:solidFill>
                  <a:cs typeface="Arial" panose="020B0604020202020204" pitchFamily="34" charset="0"/>
                </a:rPr>
                <a:t>b </a:t>
              </a:r>
              <a:r>
                <a:rPr lang="en-AU" sz="1400" dirty="0">
                  <a:solidFill>
                    <a:schemeClr val="accent3"/>
                  </a:solidFill>
                  <a:cs typeface="Arial" panose="020B0604020202020204" pitchFamily="34" charset="0"/>
                </a:rPr>
                <a:t>= .67 *</a:t>
              </a:r>
            </a:p>
          </p:txBody>
        </p:sp>
        <p:sp>
          <p:nvSpPr>
            <p:cNvPr id="12" name="Rechteck 11">
              <a:extLst>
                <a:ext uri="{FF2B5EF4-FFF2-40B4-BE49-F238E27FC236}">
                  <a16:creationId xmlns:a16="http://schemas.microsoft.com/office/drawing/2014/main" id="{B41AEB41-DE22-6CE0-EDEF-B8C601B4775C}"/>
                </a:ext>
              </a:extLst>
            </p:cNvPr>
            <p:cNvSpPr/>
            <p:nvPr/>
          </p:nvSpPr>
          <p:spPr>
            <a:xfrm>
              <a:off x="3542307" y="2325299"/>
              <a:ext cx="1641877" cy="5326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400" i="1" dirty="0">
                  <a:solidFill>
                    <a:schemeClr val="accent1"/>
                  </a:solidFill>
                  <a:cs typeface="Arial" panose="020B0604020202020204" pitchFamily="34" charset="0"/>
                </a:rPr>
                <a:t>b </a:t>
              </a:r>
              <a:r>
                <a:rPr lang="en-AU" sz="1400" dirty="0">
                  <a:solidFill>
                    <a:schemeClr val="accent1"/>
                  </a:solidFill>
                  <a:cs typeface="Arial" panose="020B0604020202020204" pitchFamily="34" charset="0"/>
                </a:rPr>
                <a:t>= .00</a:t>
              </a:r>
            </a:p>
          </p:txBody>
        </p:sp>
      </p:grpSp>
      <p:grpSp>
        <p:nvGrpSpPr>
          <p:cNvPr id="24" name="Gruppieren 23">
            <a:extLst>
              <a:ext uri="{FF2B5EF4-FFF2-40B4-BE49-F238E27FC236}">
                <a16:creationId xmlns:a16="http://schemas.microsoft.com/office/drawing/2014/main" id="{C5A62C77-F90F-3175-928E-FE0938ED6A1D}"/>
              </a:ext>
            </a:extLst>
          </p:cNvPr>
          <p:cNvGrpSpPr/>
          <p:nvPr/>
        </p:nvGrpSpPr>
        <p:grpSpPr>
          <a:xfrm>
            <a:off x="4724897" y="2831898"/>
            <a:ext cx="2902447" cy="532634"/>
            <a:chOff x="4724897" y="2831898"/>
            <a:chExt cx="2902447" cy="532634"/>
          </a:xfrm>
        </p:grpSpPr>
        <p:sp>
          <p:nvSpPr>
            <p:cNvPr id="13" name="Rechteck 12">
              <a:extLst>
                <a:ext uri="{FF2B5EF4-FFF2-40B4-BE49-F238E27FC236}">
                  <a16:creationId xmlns:a16="http://schemas.microsoft.com/office/drawing/2014/main" id="{B5A796CA-EE9F-0E79-6512-7EA971DB9598}"/>
                </a:ext>
              </a:extLst>
            </p:cNvPr>
            <p:cNvSpPr/>
            <p:nvPr/>
          </p:nvSpPr>
          <p:spPr>
            <a:xfrm>
              <a:off x="4724897" y="2831898"/>
              <a:ext cx="963372" cy="5326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400" i="1" dirty="0">
                  <a:solidFill>
                    <a:schemeClr val="accent3"/>
                  </a:solidFill>
                  <a:cs typeface="Arial" panose="020B0604020202020204" pitchFamily="34" charset="0"/>
                </a:rPr>
                <a:t>b </a:t>
              </a:r>
              <a:r>
                <a:rPr lang="en-AU" sz="1400" dirty="0">
                  <a:solidFill>
                    <a:schemeClr val="accent3"/>
                  </a:solidFill>
                  <a:cs typeface="Arial" panose="020B0604020202020204" pitchFamily="34" charset="0"/>
                </a:rPr>
                <a:t>= .73 **</a:t>
              </a:r>
            </a:p>
          </p:txBody>
        </p:sp>
        <p:sp>
          <p:nvSpPr>
            <p:cNvPr id="20" name="Rechteck 19">
              <a:extLst>
                <a:ext uri="{FF2B5EF4-FFF2-40B4-BE49-F238E27FC236}">
                  <a16:creationId xmlns:a16="http://schemas.microsoft.com/office/drawing/2014/main" id="{62BA89AC-54CA-AA4A-B42E-0DF48F63C122}"/>
                </a:ext>
              </a:extLst>
            </p:cNvPr>
            <p:cNvSpPr/>
            <p:nvPr/>
          </p:nvSpPr>
          <p:spPr>
            <a:xfrm>
              <a:off x="6093616" y="2831898"/>
              <a:ext cx="1533728" cy="5326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400" i="1" dirty="0">
                  <a:solidFill>
                    <a:schemeClr val="accent3"/>
                  </a:solidFill>
                  <a:cs typeface="Arial" panose="020B0604020202020204" pitchFamily="34" charset="0"/>
                </a:rPr>
                <a:t>b </a:t>
              </a:r>
              <a:r>
                <a:rPr lang="en-AU" sz="1400" dirty="0">
                  <a:solidFill>
                    <a:schemeClr val="accent3"/>
                  </a:solidFill>
                  <a:cs typeface="Arial" panose="020B0604020202020204" pitchFamily="34" charset="0"/>
                </a:rPr>
                <a:t>= -.07 *</a:t>
              </a:r>
            </a:p>
          </p:txBody>
        </p:sp>
      </p:grpSp>
      <p:grpSp>
        <p:nvGrpSpPr>
          <p:cNvPr id="25" name="Gruppieren 24">
            <a:extLst>
              <a:ext uri="{FF2B5EF4-FFF2-40B4-BE49-F238E27FC236}">
                <a16:creationId xmlns:a16="http://schemas.microsoft.com/office/drawing/2014/main" id="{45975BF7-6851-304D-D9DA-AEA82DD0BF0C}"/>
              </a:ext>
            </a:extLst>
          </p:cNvPr>
          <p:cNvGrpSpPr/>
          <p:nvPr/>
        </p:nvGrpSpPr>
        <p:grpSpPr>
          <a:xfrm>
            <a:off x="7460482" y="3301249"/>
            <a:ext cx="2691330" cy="532634"/>
            <a:chOff x="7460482" y="3301249"/>
            <a:chExt cx="2691330" cy="532634"/>
          </a:xfrm>
        </p:grpSpPr>
        <p:sp>
          <p:nvSpPr>
            <p:cNvPr id="21" name="Rechteck 20">
              <a:extLst>
                <a:ext uri="{FF2B5EF4-FFF2-40B4-BE49-F238E27FC236}">
                  <a16:creationId xmlns:a16="http://schemas.microsoft.com/office/drawing/2014/main" id="{039E3F69-B4F9-4929-7B2C-ACF0C93FBFD5}"/>
                </a:ext>
              </a:extLst>
            </p:cNvPr>
            <p:cNvSpPr/>
            <p:nvPr/>
          </p:nvSpPr>
          <p:spPr>
            <a:xfrm>
              <a:off x="7460482" y="3301249"/>
              <a:ext cx="938131" cy="5326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400" i="1" dirty="0">
                  <a:solidFill>
                    <a:schemeClr val="accent3"/>
                  </a:solidFill>
                  <a:cs typeface="Arial" panose="020B0604020202020204" pitchFamily="34" charset="0"/>
                </a:rPr>
                <a:t>b </a:t>
              </a:r>
              <a:r>
                <a:rPr lang="en-AU" sz="1400" dirty="0">
                  <a:solidFill>
                    <a:schemeClr val="accent3"/>
                  </a:solidFill>
                  <a:cs typeface="Arial" panose="020B0604020202020204" pitchFamily="34" charset="0"/>
                </a:rPr>
                <a:t>= -.26 *</a:t>
              </a:r>
            </a:p>
          </p:txBody>
        </p:sp>
        <p:sp>
          <p:nvSpPr>
            <p:cNvPr id="22" name="Rechteck 21">
              <a:extLst>
                <a:ext uri="{FF2B5EF4-FFF2-40B4-BE49-F238E27FC236}">
                  <a16:creationId xmlns:a16="http://schemas.microsoft.com/office/drawing/2014/main" id="{3E0FFA41-8699-BA4B-3D36-2732642C829F}"/>
                </a:ext>
              </a:extLst>
            </p:cNvPr>
            <p:cNvSpPr/>
            <p:nvPr/>
          </p:nvSpPr>
          <p:spPr>
            <a:xfrm>
              <a:off x="8558685" y="3301249"/>
              <a:ext cx="1593127" cy="5326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400" i="1" dirty="0">
                  <a:solidFill>
                    <a:schemeClr val="accent3"/>
                  </a:solidFill>
                  <a:cs typeface="Arial" panose="020B0604020202020204" pitchFamily="34" charset="0"/>
                </a:rPr>
                <a:t>b </a:t>
              </a:r>
              <a:r>
                <a:rPr lang="en-AU" sz="1400" dirty="0">
                  <a:solidFill>
                    <a:schemeClr val="accent3"/>
                  </a:solidFill>
                  <a:cs typeface="Arial" panose="020B0604020202020204" pitchFamily="34" charset="0"/>
                </a:rPr>
                <a:t>= -.42 *</a:t>
              </a:r>
            </a:p>
          </p:txBody>
        </p:sp>
      </p:grpSp>
      <mc:AlternateContent xmlns:mc="http://schemas.openxmlformats.org/markup-compatibility/2006" xmlns:a14="http://schemas.microsoft.com/office/drawing/2010/main">
        <mc:Choice Requires="a14">
          <p:sp>
            <p:nvSpPr>
              <p:cNvPr id="29" name="Rechteck 28">
                <a:extLst>
                  <a:ext uri="{FF2B5EF4-FFF2-40B4-BE49-F238E27FC236}">
                    <a16:creationId xmlns:a16="http://schemas.microsoft.com/office/drawing/2014/main" id="{EEC33447-363E-AC06-A9F8-F51D5689BD4A}"/>
                  </a:ext>
                </a:extLst>
              </p:cNvPr>
              <p:cNvSpPr/>
              <p:nvPr/>
            </p:nvSpPr>
            <p:spPr>
              <a:xfrm>
                <a:off x="7683501" y="5811459"/>
                <a:ext cx="3523260" cy="233363"/>
              </a:xfrm>
              <a:prstGeom prst="rect">
                <a:avLst/>
              </a:prstGeom>
              <a:noFill/>
              <a:ln w="38100" algn="ctr">
                <a:solidFill>
                  <a:schemeClr val="bg1"/>
                </a:solidFill>
                <a:miter lim="800000"/>
                <a:headEnd/>
                <a:tailEnd/>
              </a:ln>
              <a:effectLst/>
            </p:spPr>
            <p:txBody>
              <a:bodyPr lIns="0" tIns="0" rIns="0" bIns="0" anchor="ctr"/>
              <a:lstStyle/>
              <a:p>
                <a:pPr algn="r" defTabSz="783285" eaLnBrk="0" hangingPunct="0">
                  <a:lnSpc>
                    <a:spcPct val="90000"/>
                  </a:lnSpc>
                </a:pPr>
                <a:r>
                  <a:rPr lang="en-US" sz="1000" i="1" dirty="0"/>
                  <a:t>* p</a:t>
                </a:r>
                <a:r>
                  <a:rPr lang="en-US" sz="1000" dirty="0"/>
                  <a:t> </a:t>
                </a:r>
                <a14:m>
                  <m:oMath xmlns:m="http://schemas.openxmlformats.org/officeDocument/2006/math">
                    <m:r>
                      <a:rPr lang="en-US" sz="1000" i="1" smtClean="0">
                        <a:latin typeface="Cambria Math" panose="02040503050406030204" pitchFamily="18" charset="0"/>
                        <a:ea typeface="Cambria Math" panose="02040503050406030204" pitchFamily="18" charset="0"/>
                      </a:rPr>
                      <m:t>≤</m:t>
                    </m:r>
                  </m:oMath>
                </a14:m>
                <a:r>
                  <a:rPr lang="en-US" sz="1000" dirty="0">
                    <a:solidFill>
                      <a:schemeClr val="tx1"/>
                    </a:solidFill>
                  </a:rPr>
                  <a:t> .05 , </a:t>
                </a:r>
                <a:r>
                  <a:rPr lang="en-US" sz="1000" i="1" dirty="0"/>
                  <a:t>** p</a:t>
                </a:r>
                <a:r>
                  <a:rPr lang="en-US" sz="1000" dirty="0"/>
                  <a:t> </a:t>
                </a:r>
                <a14:m>
                  <m:oMath xmlns:m="http://schemas.openxmlformats.org/officeDocument/2006/math">
                    <m:r>
                      <a:rPr lang="en-US" sz="1000" i="1">
                        <a:latin typeface="Cambria Math" panose="02040503050406030204" pitchFamily="18" charset="0"/>
                        <a:ea typeface="Cambria Math" panose="02040503050406030204" pitchFamily="18" charset="0"/>
                      </a:rPr>
                      <m:t>≤</m:t>
                    </m:r>
                  </m:oMath>
                </a14:m>
                <a:r>
                  <a:rPr lang="en-US" sz="1000" dirty="0"/>
                  <a:t> .01, *** </a:t>
                </a:r>
                <a:r>
                  <a:rPr lang="en-US" sz="1000" i="1" dirty="0"/>
                  <a:t>p</a:t>
                </a:r>
                <a:r>
                  <a:rPr lang="en-US" sz="1000" dirty="0"/>
                  <a:t> </a:t>
                </a:r>
                <a14:m>
                  <m:oMath xmlns:m="http://schemas.openxmlformats.org/officeDocument/2006/math">
                    <m:r>
                      <a:rPr lang="en-US" sz="1000" i="1">
                        <a:latin typeface="Cambria Math" panose="02040503050406030204" pitchFamily="18" charset="0"/>
                        <a:ea typeface="Cambria Math" panose="02040503050406030204" pitchFamily="18" charset="0"/>
                      </a:rPr>
                      <m:t>≤</m:t>
                    </m:r>
                  </m:oMath>
                </a14:m>
                <a:r>
                  <a:rPr lang="en-US" sz="1000" dirty="0"/>
                  <a:t> .001</a:t>
                </a:r>
              </a:p>
            </p:txBody>
          </p:sp>
        </mc:Choice>
        <mc:Fallback xmlns="">
          <p:sp>
            <p:nvSpPr>
              <p:cNvPr id="29" name="Rechteck 28">
                <a:extLst>
                  <a:ext uri="{FF2B5EF4-FFF2-40B4-BE49-F238E27FC236}">
                    <a16:creationId xmlns:a16="http://schemas.microsoft.com/office/drawing/2014/main" id="{EEC33447-363E-AC06-A9F8-F51D5689BD4A}"/>
                  </a:ext>
                </a:extLst>
              </p:cNvPr>
              <p:cNvSpPr>
                <a:spLocks noRot="1" noChangeAspect="1" noMove="1" noResize="1" noEditPoints="1" noAdjustHandles="1" noChangeArrowheads="1" noChangeShapeType="1" noTextEdit="1"/>
              </p:cNvSpPr>
              <p:nvPr/>
            </p:nvSpPr>
            <p:spPr>
              <a:xfrm>
                <a:off x="7683501" y="5811459"/>
                <a:ext cx="3523260" cy="233363"/>
              </a:xfrm>
              <a:prstGeom prst="rect">
                <a:avLst/>
              </a:prstGeom>
              <a:blipFill>
                <a:blip r:embed="rId2"/>
                <a:stretch>
                  <a:fillRect r="-1779" b="-4545"/>
                </a:stretch>
              </a:blipFill>
              <a:ln w="38100" algn="ctr">
                <a:solidFill>
                  <a:schemeClr val="bg1"/>
                </a:solidFill>
                <a:miter lim="800000"/>
                <a:headEnd/>
                <a:tailEnd/>
              </a:ln>
              <a:effectLst/>
            </p:spPr>
            <p:txBody>
              <a:bodyPr/>
              <a:lstStyle/>
              <a:p>
                <a:r>
                  <a:rPr lang="de-DE">
                    <a:noFill/>
                  </a:rPr>
                  <a:t> </a:t>
                </a:r>
              </a:p>
            </p:txBody>
          </p:sp>
        </mc:Fallback>
      </mc:AlternateContent>
      <p:sp>
        <p:nvSpPr>
          <p:cNvPr id="30" name="Rechteck 29">
            <a:extLst>
              <a:ext uri="{FF2B5EF4-FFF2-40B4-BE49-F238E27FC236}">
                <a16:creationId xmlns:a16="http://schemas.microsoft.com/office/drawing/2014/main" id="{B09EC2B0-CAC0-72DC-EFC8-D5DB76D16330}"/>
              </a:ext>
            </a:extLst>
          </p:cNvPr>
          <p:cNvSpPr/>
          <p:nvPr/>
        </p:nvSpPr>
        <p:spPr>
          <a:xfrm>
            <a:off x="276224" y="5845275"/>
            <a:ext cx="186644" cy="165734"/>
          </a:xfrm>
          <a:prstGeom prst="rect">
            <a:avLst/>
          </a:prstGeom>
          <a:solidFill>
            <a:schemeClr val="accent1"/>
          </a:solidFill>
          <a:ln w="38100" algn="ctr">
            <a:solidFill>
              <a:schemeClr val="bg1"/>
            </a:solidFill>
            <a:miter lim="800000"/>
            <a:headEnd/>
            <a:tailEnd/>
          </a:ln>
          <a:effectLst/>
        </p:spPr>
        <p:txBody>
          <a:bodyPr lIns="0" tIns="0" rIns="0" bIns="0" anchor="ctr"/>
          <a:lstStyle/>
          <a:p>
            <a:pPr algn="ctr" defTabSz="783285" eaLnBrk="0" hangingPunct="0">
              <a:lnSpc>
                <a:spcPct val="90000"/>
              </a:lnSpc>
            </a:pPr>
            <a:endParaRPr lang="de-DE" sz="1000">
              <a:solidFill>
                <a:schemeClr val="tx1"/>
              </a:solidFill>
            </a:endParaRPr>
          </a:p>
        </p:txBody>
      </p:sp>
      <p:sp>
        <p:nvSpPr>
          <p:cNvPr id="31" name="Rechteck 30">
            <a:extLst>
              <a:ext uri="{FF2B5EF4-FFF2-40B4-BE49-F238E27FC236}">
                <a16:creationId xmlns:a16="http://schemas.microsoft.com/office/drawing/2014/main" id="{C52AA36C-4388-1D2C-50AD-DA074D0934D1}"/>
              </a:ext>
            </a:extLst>
          </p:cNvPr>
          <p:cNvSpPr/>
          <p:nvPr/>
        </p:nvSpPr>
        <p:spPr>
          <a:xfrm>
            <a:off x="541466" y="5811459"/>
            <a:ext cx="1519107" cy="233363"/>
          </a:xfrm>
          <a:prstGeom prst="rect">
            <a:avLst/>
          </a:prstGeom>
          <a:noFill/>
          <a:ln w="38100" algn="ctr">
            <a:solidFill>
              <a:schemeClr val="bg1"/>
            </a:solidFill>
            <a:miter lim="800000"/>
            <a:headEnd/>
            <a:tailEnd/>
          </a:ln>
          <a:effectLst/>
        </p:spPr>
        <p:txBody>
          <a:bodyPr lIns="0" tIns="0" rIns="0" bIns="0" anchor="ctr"/>
          <a:lstStyle/>
          <a:p>
            <a:pPr defTabSz="783285" eaLnBrk="0" hangingPunct="0">
              <a:lnSpc>
                <a:spcPct val="90000"/>
              </a:lnSpc>
            </a:pPr>
            <a:r>
              <a:rPr lang="en-US" sz="1000" dirty="0" err="1">
                <a:solidFill>
                  <a:schemeClr val="tx1"/>
                </a:solidFill>
              </a:rPr>
              <a:t>Hypothese</a:t>
            </a:r>
            <a:r>
              <a:rPr lang="en-US" sz="1000" dirty="0">
                <a:solidFill>
                  <a:schemeClr val="tx1"/>
                </a:solidFill>
              </a:rPr>
              <a:t> </a:t>
            </a:r>
            <a:r>
              <a:rPr lang="en-US" sz="1000" dirty="0" err="1">
                <a:solidFill>
                  <a:schemeClr val="tx1"/>
                </a:solidFill>
              </a:rPr>
              <a:t>verworfen</a:t>
            </a:r>
            <a:endParaRPr lang="en-US" sz="1000" dirty="0">
              <a:solidFill>
                <a:schemeClr val="tx1"/>
              </a:solidFill>
            </a:endParaRPr>
          </a:p>
        </p:txBody>
      </p:sp>
      <p:sp>
        <p:nvSpPr>
          <p:cNvPr id="32" name="Rechteck 31">
            <a:extLst>
              <a:ext uri="{FF2B5EF4-FFF2-40B4-BE49-F238E27FC236}">
                <a16:creationId xmlns:a16="http://schemas.microsoft.com/office/drawing/2014/main" id="{CC429EBC-22F5-148E-51AD-B35CAC1786C5}"/>
              </a:ext>
            </a:extLst>
          </p:cNvPr>
          <p:cNvSpPr/>
          <p:nvPr/>
        </p:nvSpPr>
        <p:spPr>
          <a:xfrm>
            <a:off x="2150778" y="5811459"/>
            <a:ext cx="1710021" cy="233363"/>
          </a:xfrm>
          <a:prstGeom prst="rect">
            <a:avLst/>
          </a:prstGeom>
          <a:noFill/>
          <a:ln w="38100" algn="ctr">
            <a:solidFill>
              <a:schemeClr val="bg1"/>
            </a:solidFill>
            <a:miter lim="800000"/>
            <a:headEnd/>
            <a:tailEnd/>
          </a:ln>
          <a:effectLst/>
        </p:spPr>
        <p:txBody>
          <a:bodyPr lIns="0" tIns="0" rIns="0" bIns="0" anchor="ctr"/>
          <a:lstStyle/>
          <a:p>
            <a:pPr defTabSz="783285" eaLnBrk="0" hangingPunct="0">
              <a:lnSpc>
                <a:spcPct val="90000"/>
              </a:lnSpc>
            </a:pPr>
            <a:r>
              <a:rPr lang="en-US" sz="1000" dirty="0" err="1">
                <a:solidFill>
                  <a:schemeClr val="tx1"/>
                </a:solidFill>
              </a:rPr>
              <a:t>Hypothese</a:t>
            </a:r>
            <a:r>
              <a:rPr lang="en-US" sz="1000" dirty="0">
                <a:solidFill>
                  <a:schemeClr val="tx1"/>
                </a:solidFill>
              </a:rPr>
              <a:t> </a:t>
            </a:r>
            <a:r>
              <a:rPr lang="en-US" sz="1000" dirty="0" err="1">
                <a:solidFill>
                  <a:schemeClr val="tx1"/>
                </a:solidFill>
              </a:rPr>
              <a:t>angenommen</a:t>
            </a:r>
            <a:endParaRPr lang="en-US" sz="1000" dirty="0">
              <a:solidFill>
                <a:schemeClr val="tx1"/>
              </a:solidFill>
            </a:endParaRPr>
          </a:p>
        </p:txBody>
      </p:sp>
      <p:sp>
        <p:nvSpPr>
          <p:cNvPr id="33" name="Rechteck 32">
            <a:extLst>
              <a:ext uri="{FF2B5EF4-FFF2-40B4-BE49-F238E27FC236}">
                <a16:creationId xmlns:a16="http://schemas.microsoft.com/office/drawing/2014/main" id="{15B0D6BC-A1AF-3CC9-23ED-87AE4C1AF089}"/>
              </a:ext>
            </a:extLst>
          </p:cNvPr>
          <p:cNvSpPr/>
          <p:nvPr/>
        </p:nvSpPr>
        <p:spPr>
          <a:xfrm>
            <a:off x="1881018" y="5845275"/>
            <a:ext cx="186644" cy="165734"/>
          </a:xfrm>
          <a:prstGeom prst="rect">
            <a:avLst/>
          </a:prstGeom>
          <a:solidFill>
            <a:schemeClr val="accent3"/>
          </a:solidFill>
          <a:ln w="38100" algn="ctr">
            <a:solidFill>
              <a:schemeClr val="bg1"/>
            </a:solidFill>
            <a:miter lim="800000"/>
            <a:headEnd/>
            <a:tailEnd/>
          </a:ln>
          <a:effectLst/>
        </p:spPr>
        <p:txBody>
          <a:bodyPr lIns="0" tIns="0" rIns="0" bIns="0" anchor="ctr"/>
          <a:lstStyle/>
          <a:p>
            <a:pPr algn="ctr" defTabSz="783285" eaLnBrk="0" hangingPunct="0">
              <a:lnSpc>
                <a:spcPct val="90000"/>
              </a:lnSpc>
            </a:pPr>
            <a:endParaRPr lang="de-DE" sz="1200">
              <a:solidFill>
                <a:schemeClr val="bg1"/>
              </a:solidFill>
            </a:endParaRPr>
          </a:p>
        </p:txBody>
      </p:sp>
    </p:spTree>
    <p:extLst>
      <p:ext uri="{BB962C8B-B14F-4D97-AF65-F5344CB8AC3E}">
        <p14:creationId xmlns:p14="http://schemas.microsoft.com/office/powerpoint/2010/main" val="497188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DB1CE7A-E126-B77E-F2F5-D01EA84CA2CE}"/>
              </a:ext>
            </a:extLst>
          </p:cNvPr>
          <p:cNvSpPr>
            <a:spLocks noGrp="1"/>
          </p:cNvSpPr>
          <p:nvPr>
            <p:ph type="body" sz="quarter" idx="10"/>
          </p:nvPr>
        </p:nvSpPr>
        <p:spPr/>
        <p:txBody>
          <a:bodyPr/>
          <a:lstStyle/>
          <a:p>
            <a:r>
              <a:rPr lang="de-DE" dirty="0"/>
              <a:t>Ergebnisse und Implikationen</a:t>
            </a:r>
          </a:p>
        </p:txBody>
      </p:sp>
      <p:sp>
        <p:nvSpPr>
          <p:cNvPr id="4" name="Fußzeilenplatzhalter 3">
            <a:extLst>
              <a:ext uri="{FF2B5EF4-FFF2-40B4-BE49-F238E27FC236}">
                <a16:creationId xmlns:a16="http://schemas.microsoft.com/office/drawing/2014/main" id="{471647EB-8DA4-EA37-D702-2D3827331569}"/>
              </a:ext>
            </a:extLst>
          </p:cNvPr>
          <p:cNvSpPr>
            <a:spLocks noGrp="1"/>
          </p:cNvSpPr>
          <p:nvPr>
            <p:ph type="ftr" sz="quarter" idx="3"/>
          </p:nvPr>
        </p:nvSpPr>
        <p:spPr/>
        <p:txBody>
          <a:bodyPr/>
          <a:lstStyle/>
          <a:p>
            <a:r>
              <a:rPr lang="de-DE" dirty="0"/>
              <a:t>Artikel 2: Strategische Allianzen</a:t>
            </a:r>
          </a:p>
        </p:txBody>
      </p:sp>
      <p:sp>
        <p:nvSpPr>
          <p:cNvPr id="5" name="TextBox 16">
            <a:extLst>
              <a:ext uri="{FF2B5EF4-FFF2-40B4-BE49-F238E27FC236}">
                <a16:creationId xmlns:a16="http://schemas.microsoft.com/office/drawing/2014/main" id="{66482D58-1A2F-A6D4-D27C-B00CFADB45B1}"/>
              </a:ext>
            </a:extLst>
          </p:cNvPr>
          <p:cNvSpPr txBox="1">
            <a:spLocks/>
          </p:cNvSpPr>
          <p:nvPr/>
        </p:nvSpPr>
        <p:spPr>
          <a:xfrm>
            <a:off x="288000" y="1971826"/>
            <a:ext cx="10945150" cy="3876524"/>
          </a:xfrm>
          <a:prstGeom prst="rect">
            <a:avLst/>
          </a:prstGeom>
        </p:spPr>
        <p:txBody>
          <a:bodyPr vert="horz" lIns="0" tIns="72000" rIns="72000" bIns="72000" rtlCol="0">
            <a:noAutofit/>
          </a:bodyPr>
          <a:lstStyle>
            <a:lvl1pPr marL="0" indent="0" algn="l" defTabSz="457200" rtl="0" eaLnBrk="1" latinLnBrk="0" hangingPunct="1">
              <a:lnSpc>
                <a:spcPct val="104000"/>
              </a:lnSpc>
              <a:spcBef>
                <a:spcPts val="1200"/>
              </a:spcBef>
              <a:buFont typeface="Arial" panose="020B0604020202020204" pitchFamily="34" charset="0"/>
              <a:buNone/>
              <a:defRPr sz="1400" kern="1200">
                <a:solidFill>
                  <a:srgbClr val="4B4B4B"/>
                </a:solidFill>
                <a:latin typeface="+mn-lt"/>
                <a:ea typeface="+mn-ea"/>
                <a:cs typeface="+mn-cs"/>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baseline="0">
                <a:solidFill>
                  <a:srgbClr val="4B4B4B"/>
                </a:solidFill>
                <a:latin typeface="+mn-lt"/>
                <a:ea typeface="+mn-ea"/>
                <a:cs typeface="+mn-cs"/>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9pPr>
          </a:lstStyle>
          <a:p>
            <a:pPr marL="465750" lvl="1" indent="-285750">
              <a:lnSpc>
                <a:spcPct val="150000"/>
              </a:lnSpc>
              <a:buFont typeface="Arial" panose="020B0604020202020204" pitchFamily="34" charset="0"/>
              <a:buChar char="•"/>
            </a:pPr>
            <a:r>
              <a:rPr lang="de-DE" sz="1600" dirty="0"/>
              <a:t>Board </a:t>
            </a:r>
            <a:r>
              <a:rPr lang="de-DE" sz="1600" dirty="0" err="1"/>
              <a:t>Interlocks</a:t>
            </a:r>
            <a:r>
              <a:rPr lang="de-DE" sz="1600" dirty="0"/>
              <a:t> stellen in strategischen Allianzen </a:t>
            </a:r>
            <a:r>
              <a:rPr lang="de-DE" sz="1600" dirty="0" err="1"/>
              <a:t>sowhol</a:t>
            </a:r>
            <a:r>
              <a:rPr lang="de-DE" sz="1600" dirty="0"/>
              <a:t> einen kooperativen als auch einen kompetitiven Mechanismus dar</a:t>
            </a:r>
          </a:p>
          <a:p>
            <a:pPr marL="465750" lvl="1" indent="-285750">
              <a:lnSpc>
                <a:spcPct val="150000"/>
              </a:lnSpc>
              <a:buFont typeface="Arial" panose="020B0604020202020204" pitchFamily="34" charset="0"/>
              <a:buChar char="•"/>
            </a:pPr>
            <a:r>
              <a:rPr lang="de-DE" sz="1600" b="1" dirty="0"/>
              <a:t>Direkte Board </a:t>
            </a:r>
            <a:r>
              <a:rPr lang="de-DE" sz="1600" b="1" dirty="0" err="1"/>
              <a:t>Interlocks</a:t>
            </a:r>
            <a:r>
              <a:rPr lang="de-DE" sz="1600" b="1" dirty="0"/>
              <a:t> </a:t>
            </a:r>
            <a:r>
              <a:rPr lang="de-DE" sz="1600" dirty="0"/>
              <a:t>hängen positiv mit </a:t>
            </a:r>
            <a:r>
              <a:rPr lang="de-DE" sz="1600" dirty="0">
                <a:solidFill>
                  <a:schemeClr val="accent1"/>
                </a:solidFill>
              </a:rPr>
              <a:t>kompetitiven</a:t>
            </a:r>
            <a:r>
              <a:rPr lang="de-DE" sz="1600" dirty="0"/>
              <a:t> Verhalten zusammen</a:t>
            </a:r>
          </a:p>
          <a:p>
            <a:pPr marL="465750" lvl="1" indent="-285750">
              <a:lnSpc>
                <a:spcPct val="150000"/>
              </a:lnSpc>
              <a:buFont typeface="Arial" panose="020B0604020202020204" pitchFamily="34" charset="0"/>
              <a:buChar char="•"/>
            </a:pPr>
            <a:r>
              <a:rPr lang="de-DE" sz="1600" b="1" dirty="0"/>
              <a:t>Indirekte Board </a:t>
            </a:r>
            <a:r>
              <a:rPr lang="de-DE" sz="1600" b="1" dirty="0" err="1"/>
              <a:t>Interlocks</a:t>
            </a:r>
            <a:r>
              <a:rPr lang="de-DE" sz="1600" b="1" dirty="0"/>
              <a:t> </a:t>
            </a:r>
            <a:r>
              <a:rPr lang="de-DE" sz="1600" dirty="0"/>
              <a:t>hängen positiv mit </a:t>
            </a:r>
            <a:r>
              <a:rPr lang="de-DE" sz="1600" dirty="0">
                <a:solidFill>
                  <a:schemeClr val="accent3"/>
                </a:solidFill>
              </a:rPr>
              <a:t>kooperativem</a:t>
            </a:r>
            <a:r>
              <a:rPr lang="de-DE" sz="1600" dirty="0"/>
              <a:t> Verhalten zusammen</a:t>
            </a:r>
          </a:p>
          <a:p>
            <a:pPr marL="465750" lvl="1" indent="-285750">
              <a:lnSpc>
                <a:spcPct val="150000"/>
              </a:lnSpc>
              <a:buFont typeface="Arial" panose="020B0604020202020204" pitchFamily="34" charset="0"/>
              <a:buChar char="•"/>
            </a:pPr>
            <a:r>
              <a:rPr lang="de-DE" sz="1600" dirty="0"/>
              <a:t>Unterschiede der Unternehmen hinsichtlich ihrer Aufgeschlossenheit für Netzwerk-Informationen moderiert den Hauptzusammenhang:</a:t>
            </a:r>
          </a:p>
          <a:p>
            <a:pPr marL="645750" lvl="2" indent="-285750">
              <a:lnSpc>
                <a:spcPct val="150000"/>
              </a:lnSpc>
              <a:buFont typeface="Arial" panose="020B0604020202020204" pitchFamily="34" charset="0"/>
              <a:buChar char="•"/>
            </a:pPr>
            <a:r>
              <a:rPr lang="de-DE" sz="1600" dirty="0"/>
              <a:t>Unterschiede hinsichtlich der </a:t>
            </a:r>
            <a:r>
              <a:rPr lang="de-DE" sz="1600" b="1" dirty="0"/>
              <a:t>Machtstruktur im Board</a:t>
            </a:r>
            <a:r>
              <a:rPr lang="de-DE" sz="1600" dirty="0"/>
              <a:t> wirken sich positiv auf den Haupteffekt aus</a:t>
            </a:r>
          </a:p>
          <a:p>
            <a:pPr marL="645750" lvl="2" indent="-285750">
              <a:lnSpc>
                <a:spcPct val="150000"/>
              </a:lnSpc>
              <a:buFont typeface="Arial" panose="020B0604020202020204" pitchFamily="34" charset="0"/>
              <a:buChar char="•"/>
            </a:pPr>
            <a:r>
              <a:rPr lang="de-DE" sz="1600" dirty="0"/>
              <a:t>Unterschiede im </a:t>
            </a:r>
            <a:r>
              <a:rPr lang="de-DE" sz="1600" b="1" dirty="0"/>
              <a:t>Unternehmensstatus</a:t>
            </a:r>
            <a:r>
              <a:rPr lang="de-DE" sz="1600" dirty="0"/>
              <a:t> wirken sich bei den direkten und indirekten Board </a:t>
            </a:r>
            <a:r>
              <a:rPr lang="de-DE" sz="1600" dirty="0" err="1"/>
              <a:t>Interlocks</a:t>
            </a:r>
            <a:r>
              <a:rPr lang="de-DE" sz="1600" dirty="0"/>
              <a:t> jeweils verstärkend in die Ausgangsrichtung aus</a:t>
            </a:r>
          </a:p>
          <a:p>
            <a:pPr marL="645750" lvl="2" indent="-285750">
              <a:lnSpc>
                <a:spcPct val="150000"/>
              </a:lnSpc>
              <a:buFont typeface="Arial" panose="020B0604020202020204" pitchFamily="34" charset="0"/>
              <a:buChar char="•"/>
            </a:pPr>
            <a:r>
              <a:rPr lang="de-DE" sz="1600" dirty="0"/>
              <a:t>Unterschiedlich turbulente Umwelten wirken sich negativ dämpfend auf Differential Benefits aus</a:t>
            </a:r>
          </a:p>
        </p:txBody>
      </p:sp>
      <p:sp>
        <p:nvSpPr>
          <p:cNvPr id="8" name="Rectangle 5">
            <a:extLst>
              <a:ext uri="{FF2B5EF4-FFF2-40B4-BE49-F238E27FC236}">
                <a16:creationId xmlns:a16="http://schemas.microsoft.com/office/drawing/2014/main" id="{D501BEE5-74FE-53B3-FFDC-061784CA93DD}"/>
              </a:ext>
            </a:extLst>
          </p:cNvPr>
          <p:cNvSpPr>
            <a:spLocks noChangeArrowheads="1"/>
          </p:cNvSpPr>
          <p:nvPr/>
        </p:nvSpPr>
        <p:spPr bwMode="auto">
          <a:xfrm>
            <a:off x="289865" y="1603077"/>
            <a:ext cx="10944000" cy="360000"/>
          </a:xfrm>
          <a:prstGeom prst="rect">
            <a:avLst/>
          </a:prstGeom>
          <a:solidFill>
            <a:srgbClr val="122769"/>
          </a:solidFill>
          <a:ln w="12700" algn="ctr">
            <a:noFill/>
            <a:miter lim="800000"/>
            <a:headEnd/>
            <a:tailEnd/>
          </a:ln>
          <a:effectLst/>
        </p:spPr>
        <p:txBody>
          <a:bodyPr wrap="square" lIns="108000" tIns="72000" rIns="72000" bIns="72000" anchor="ctr">
            <a:noAutofit/>
          </a:bodyPr>
          <a:lstStyle/>
          <a:p>
            <a:pPr>
              <a:lnSpc>
                <a:spcPct val="104000"/>
              </a:lnSpc>
              <a:buClrTx/>
              <a:buSzTx/>
              <a:buFontTx/>
              <a:buNone/>
            </a:pPr>
            <a:endParaRPr lang="en-US" sz="1600" b="1" dirty="0">
              <a:solidFill>
                <a:schemeClr val="bg1"/>
              </a:solidFill>
              <a:cs typeface="Arial"/>
            </a:endParaRPr>
          </a:p>
        </p:txBody>
      </p:sp>
    </p:spTree>
    <p:extLst>
      <p:ext uri="{BB962C8B-B14F-4D97-AF65-F5344CB8AC3E}">
        <p14:creationId xmlns:p14="http://schemas.microsoft.com/office/powerpoint/2010/main" val="18127892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p:txBody>
          <a:bodyPr/>
          <a:lstStyle/>
          <a:p>
            <a:r>
              <a:rPr lang="en-US"/>
              <a:t>Agenda</a:t>
            </a:r>
          </a:p>
        </p:txBody>
      </p:sp>
      <p:graphicFrame>
        <p:nvGraphicFramePr>
          <p:cNvPr id="5" name="Tabelle 4"/>
          <p:cNvGraphicFramePr>
            <a:graphicFrameLocks noGrp="1"/>
          </p:cNvGraphicFramePr>
          <p:nvPr>
            <p:extLst>
              <p:ext uri="{D42A27DB-BD31-4B8C-83A1-F6EECF244321}">
                <p14:modId xmlns:p14="http://schemas.microsoft.com/office/powerpoint/2010/main" val="1478784529"/>
              </p:ext>
            </p:extLst>
          </p:nvPr>
        </p:nvGraphicFramePr>
        <p:xfrm>
          <a:off x="2597433" y="1609200"/>
          <a:ext cx="6327209" cy="2991888"/>
        </p:xfrm>
        <a:graphic>
          <a:graphicData uri="http://schemas.openxmlformats.org/drawingml/2006/table">
            <a:tbl>
              <a:tblPr bandRow="1">
                <a:tableStyleId>{8EC20E35-A176-4012-BC5E-935CFFF8708E}</a:tableStyleId>
              </a:tblPr>
              <a:tblGrid>
                <a:gridCol w="604620">
                  <a:extLst>
                    <a:ext uri="{9D8B030D-6E8A-4147-A177-3AD203B41FA5}">
                      <a16:colId xmlns:a16="http://schemas.microsoft.com/office/drawing/2014/main" val="20000"/>
                    </a:ext>
                  </a:extLst>
                </a:gridCol>
                <a:gridCol w="5722589">
                  <a:extLst>
                    <a:ext uri="{9D8B030D-6E8A-4147-A177-3AD203B41FA5}">
                      <a16:colId xmlns:a16="http://schemas.microsoft.com/office/drawing/2014/main" val="20001"/>
                    </a:ext>
                  </a:extLst>
                </a:gridCol>
              </a:tblGrid>
              <a:tr h="487067">
                <a:tc>
                  <a:txBody>
                    <a:bodyPr/>
                    <a:lstStyle/>
                    <a:p>
                      <a:pPr>
                        <a:lnSpc>
                          <a:spcPct val="104000"/>
                        </a:lnSpc>
                      </a:pPr>
                      <a:r>
                        <a:rPr lang="de-DE" sz="2400" b="1" noProof="0">
                          <a:solidFill>
                            <a:schemeClr val="tx1"/>
                          </a:solidFill>
                          <a:latin typeface="+mj-lt"/>
                        </a:rPr>
                        <a:t>01</a:t>
                      </a:r>
                    </a:p>
                  </a:txBody>
                  <a:tcPr marL="108000" marR="72000" marT="72000" marB="72000" anchor="ct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indent="0">
                        <a:lnSpc>
                          <a:spcPct val="104000"/>
                        </a:lnSpc>
                        <a:spcBef>
                          <a:spcPts val="2400"/>
                        </a:spcBef>
                        <a:buSzPct val="150000"/>
                        <a:buFont typeface="+mj-lt"/>
                        <a:buNone/>
                      </a:pPr>
                      <a:r>
                        <a:rPr lang="de-DE" sz="1400" noProof="0" dirty="0">
                          <a:solidFill>
                            <a:srgbClr val="4B4B4B"/>
                          </a:solidFill>
                          <a:latin typeface="+mn-lt"/>
                        </a:rPr>
                        <a:t>Überblick über das Dissertationsprojekt</a:t>
                      </a:r>
                    </a:p>
                  </a:txBody>
                  <a:tcPr marL="108000" marR="72000" marT="72000" marB="72000" anchor="ct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87067">
                <a:tc>
                  <a:txBody>
                    <a:bodyPr/>
                    <a:lstStyle/>
                    <a:p>
                      <a:pPr>
                        <a:lnSpc>
                          <a:spcPct val="104000"/>
                        </a:lnSpc>
                      </a:pPr>
                      <a:r>
                        <a:rPr lang="de-DE" sz="2400" b="1" noProof="0">
                          <a:solidFill>
                            <a:srgbClr val="122769"/>
                          </a:solidFill>
                          <a:latin typeface="+mj-lt"/>
                        </a:rPr>
                        <a:t>02</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indent="0">
                        <a:lnSpc>
                          <a:spcPct val="104000"/>
                        </a:lnSpc>
                        <a:spcBef>
                          <a:spcPts val="2400"/>
                        </a:spcBef>
                        <a:buSzPct val="150000"/>
                        <a:buFont typeface="+mj-lt"/>
                        <a:buNone/>
                      </a:pPr>
                      <a:r>
                        <a:rPr lang="de-DE" sz="1400" noProof="0" dirty="0">
                          <a:solidFill>
                            <a:srgbClr val="4B4B4B"/>
                          </a:solidFill>
                          <a:latin typeface="+mn-lt"/>
                        </a:rPr>
                        <a:t>Artikel 1: Corporate Networks</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80395">
                <a:tc>
                  <a:txBody>
                    <a:bodyPr/>
                    <a:lstStyle/>
                    <a:p>
                      <a:pPr>
                        <a:lnSpc>
                          <a:spcPct val="104000"/>
                        </a:lnSpc>
                      </a:pPr>
                      <a:r>
                        <a:rPr lang="de-DE" sz="2400" b="1" noProof="0">
                          <a:solidFill>
                            <a:srgbClr val="122769"/>
                          </a:solidFill>
                          <a:latin typeface="+mj-lt"/>
                        </a:rPr>
                        <a:t>03</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indent="0">
                        <a:lnSpc>
                          <a:spcPct val="104000"/>
                        </a:lnSpc>
                        <a:spcBef>
                          <a:spcPts val="2400"/>
                        </a:spcBef>
                        <a:buSzPct val="150000"/>
                        <a:buFont typeface="+mj-lt"/>
                        <a:buNone/>
                      </a:pPr>
                      <a:r>
                        <a:rPr lang="de-DE" sz="1400" noProof="0" dirty="0">
                          <a:solidFill>
                            <a:srgbClr val="4B4B4B"/>
                          </a:solidFill>
                          <a:latin typeface="+mn-lt"/>
                        </a:rPr>
                        <a:t>Artikel 2: Strategic </a:t>
                      </a:r>
                      <a:r>
                        <a:rPr lang="de-DE" sz="1400" noProof="0" dirty="0" err="1">
                          <a:solidFill>
                            <a:srgbClr val="4B4B4B"/>
                          </a:solidFill>
                          <a:latin typeface="+mn-lt"/>
                        </a:rPr>
                        <a:t>Alliances</a:t>
                      </a:r>
                      <a:endParaRPr lang="de-DE" sz="1400" noProof="0" dirty="0">
                        <a:solidFill>
                          <a:srgbClr val="4B4B4B"/>
                        </a:solidFill>
                        <a:latin typeface="+mn-lt"/>
                      </a:endParaRP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87067">
                <a:tc>
                  <a:txBody>
                    <a:bodyPr/>
                    <a:lstStyle/>
                    <a:p>
                      <a:pPr>
                        <a:lnSpc>
                          <a:spcPct val="104000"/>
                        </a:lnSpc>
                      </a:pPr>
                      <a:r>
                        <a:rPr lang="de-DE" sz="2400" b="1" noProof="0">
                          <a:solidFill>
                            <a:srgbClr val="122769"/>
                          </a:solidFill>
                          <a:latin typeface="+mj-lt"/>
                        </a:rPr>
                        <a:t>04</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E6E6E6"/>
                    </a:solidFill>
                  </a:tcPr>
                </a:tc>
                <a:tc>
                  <a:txBody>
                    <a:bodyPr/>
                    <a:lstStyle/>
                    <a:p>
                      <a:pPr marL="0" indent="0">
                        <a:lnSpc>
                          <a:spcPct val="104000"/>
                        </a:lnSpc>
                        <a:spcBef>
                          <a:spcPts val="2400"/>
                        </a:spcBef>
                        <a:buSzPct val="150000"/>
                        <a:buFont typeface="+mj-lt"/>
                        <a:buNone/>
                      </a:pPr>
                      <a:r>
                        <a:rPr lang="de-DE" sz="1400" noProof="0" dirty="0">
                          <a:solidFill>
                            <a:srgbClr val="4B4B4B"/>
                          </a:solidFill>
                          <a:latin typeface="+mn-lt"/>
                        </a:rPr>
                        <a:t>Artikel 3: Mergers &amp; Acquisitions</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E6E6E6"/>
                    </a:solidFill>
                  </a:tcPr>
                </a:tc>
                <a:extLst>
                  <a:ext uri="{0D108BD9-81ED-4DB2-BD59-A6C34878D82A}">
                    <a16:rowId xmlns:a16="http://schemas.microsoft.com/office/drawing/2014/main" val="10003"/>
                  </a:ext>
                </a:extLst>
              </a:tr>
              <a:tr h="487067">
                <a:tc>
                  <a:txBody>
                    <a:bodyPr/>
                    <a:lstStyle/>
                    <a:p>
                      <a:pPr>
                        <a:lnSpc>
                          <a:spcPct val="104000"/>
                        </a:lnSpc>
                      </a:pPr>
                      <a:r>
                        <a:rPr lang="de-DE" sz="2400" b="1" noProof="0">
                          <a:solidFill>
                            <a:srgbClr val="122769"/>
                          </a:solidFill>
                          <a:latin typeface="+mj-lt"/>
                        </a:rPr>
                        <a:t>05</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indent="0">
                        <a:lnSpc>
                          <a:spcPct val="104000"/>
                        </a:lnSpc>
                        <a:spcBef>
                          <a:spcPts val="2400"/>
                        </a:spcBef>
                        <a:buSzPct val="150000"/>
                        <a:buFont typeface="+mj-lt"/>
                        <a:buNone/>
                      </a:pPr>
                      <a:r>
                        <a:rPr lang="de-DE" sz="1400" noProof="0" dirty="0">
                          <a:solidFill>
                            <a:srgbClr val="4B4B4B"/>
                          </a:solidFill>
                          <a:latin typeface="+mn-lt"/>
                        </a:rPr>
                        <a:t>Ausblick und weiteres Vorgehen</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74602507"/>
                  </a:ext>
                </a:extLst>
              </a:tr>
              <a:tr h="487067">
                <a:tc>
                  <a:txBody>
                    <a:bodyPr/>
                    <a:lstStyle/>
                    <a:p>
                      <a:pPr>
                        <a:lnSpc>
                          <a:spcPct val="104000"/>
                        </a:lnSpc>
                      </a:pPr>
                      <a:r>
                        <a:rPr lang="de-DE" sz="2400" b="1" noProof="0">
                          <a:solidFill>
                            <a:srgbClr val="122769"/>
                          </a:solidFill>
                          <a:latin typeface="+mj-lt"/>
                        </a:rPr>
                        <a:t>06</a:t>
                      </a:r>
                    </a:p>
                  </a:txBody>
                  <a:tcPr marL="108000" marR="72000" marT="72000" marB="72000" anchor="ctr">
                    <a:lnT w="952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indent="0">
                        <a:lnSpc>
                          <a:spcPct val="104000"/>
                        </a:lnSpc>
                        <a:spcBef>
                          <a:spcPts val="2400"/>
                        </a:spcBef>
                        <a:buSzPct val="150000"/>
                        <a:buFont typeface="+mj-lt"/>
                        <a:buNone/>
                      </a:pPr>
                      <a:r>
                        <a:rPr lang="de-DE" sz="1400" noProof="0" dirty="0">
                          <a:solidFill>
                            <a:srgbClr val="4B4B4B"/>
                          </a:solidFill>
                          <a:latin typeface="+mn-lt"/>
                        </a:rPr>
                        <a:t>Q&amp;A Session</a:t>
                      </a:r>
                    </a:p>
                  </a:txBody>
                  <a:tcPr marL="108000" marR="72000" marT="72000" marB="72000" anchor="ctr">
                    <a:lnT w="952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Tree>
    <p:custDataLst>
      <p:tags r:id="rId1"/>
    </p:custDataLst>
    <p:extLst>
      <p:ext uri="{BB962C8B-B14F-4D97-AF65-F5344CB8AC3E}">
        <p14:creationId xmlns:p14="http://schemas.microsoft.com/office/powerpoint/2010/main" val="17356642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DB1CE7A-E126-B77E-F2F5-D01EA84CA2CE}"/>
              </a:ext>
            </a:extLst>
          </p:cNvPr>
          <p:cNvSpPr>
            <a:spLocks noGrp="1"/>
          </p:cNvSpPr>
          <p:nvPr>
            <p:ph type="body" sz="quarter" idx="10"/>
          </p:nvPr>
        </p:nvSpPr>
        <p:spPr/>
        <p:txBody>
          <a:bodyPr/>
          <a:lstStyle/>
          <a:p>
            <a:r>
              <a:rPr lang="de-DE" dirty="0"/>
              <a:t>Mergers &amp; Acquisitions &amp; Organizational Culture</a:t>
            </a:r>
          </a:p>
          <a:p>
            <a:endParaRPr lang="de-DE" dirty="0"/>
          </a:p>
        </p:txBody>
      </p:sp>
      <p:sp>
        <p:nvSpPr>
          <p:cNvPr id="4" name="Fußzeilenplatzhalter 3">
            <a:extLst>
              <a:ext uri="{FF2B5EF4-FFF2-40B4-BE49-F238E27FC236}">
                <a16:creationId xmlns:a16="http://schemas.microsoft.com/office/drawing/2014/main" id="{471647EB-8DA4-EA37-D702-2D3827331569}"/>
              </a:ext>
            </a:extLst>
          </p:cNvPr>
          <p:cNvSpPr>
            <a:spLocks noGrp="1"/>
          </p:cNvSpPr>
          <p:nvPr>
            <p:ph type="ftr" sz="quarter" idx="3"/>
          </p:nvPr>
        </p:nvSpPr>
        <p:spPr/>
        <p:txBody>
          <a:bodyPr/>
          <a:lstStyle/>
          <a:p>
            <a:r>
              <a:rPr lang="de-DE" dirty="0"/>
              <a:t>Artikel 3: Mergers &amp; Acquisitions</a:t>
            </a:r>
          </a:p>
        </p:txBody>
      </p:sp>
      <p:sp>
        <p:nvSpPr>
          <p:cNvPr id="5" name="TextBox 16">
            <a:extLst>
              <a:ext uri="{FF2B5EF4-FFF2-40B4-BE49-F238E27FC236}">
                <a16:creationId xmlns:a16="http://schemas.microsoft.com/office/drawing/2014/main" id="{66482D58-1A2F-A6D4-D27C-B00CFADB45B1}"/>
              </a:ext>
            </a:extLst>
          </p:cNvPr>
          <p:cNvSpPr txBox="1">
            <a:spLocks/>
          </p:cNvSpPr>
          <p:nvPr/>
        </p:nvSpPr>
        <p:spPr>
          <a:xfrm>
            <a:off x="288000" y="1971826"/>
            <a:ext cx="10945150" cy="3876524"/>
          </a:xfrm>
          <a:prstGeom prst="rect">
            <a:avLst/>
          </a:prstGeom>
        </p:spPr>
        <p:txBody>
          <a:bodyPr vert="horz" lIns="0" tIns="72000" rIns="72000" bIns="72000" rtlCol="0">
            <a:noAutofit/>
          </a:bodyPr>
          <a:lstStyle>
            <a:lvl1pPr marL="0" indent="0" algn="l" defTabSz="457200" rtl="0" eaLnBrk="1" latinLnBrk="0" hangingPunct="1">
              <a:lnSpc>
                <a:spcPct val="104000"/>
              </a:lnSpc>
              <a:spcBef>
                <a:spcPts val="1200"/>
              </a:spcBef>
              <a:buFont typeface="Arial" panose="020B0604020202020204" pitchFamily="34" charset="0"/>
              <a:buNone/>
              <a:defRPr sz="1400" kern="1200">
                <a:solidFill>
                  <a:srgbClr val="4B4B4B"/>
                </a:solidFill>
                <a:latin typeface="+mn-lt"/>
                <a:ea typeface="+mn-ea"/>
                <a:cs typeface="+mn-cs"/>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baseline="0">
                <a:solidFill>
                  <a:srgbClr val="4B4B4B"/>
                </a:solidFill>
                <a:latin typeface="+mn-lt"/>
                <a:ea typeface="+mn-ea"/>
                <a:cs typeface="+mn-cs"/>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9pPr>
          </a:lstStyle>
          <a:p>
            <a:pPr marL="465750" lvl="1" indent="-285750">
              <a:lnSpc>
                <a:spcPct val="150000"/>
              </a:lnSpc>
              <a:buFont typeface="Arial" panose="020B0604020202020204" pitchFamily="34" charset="0"/>
              <a:buChar char="•"/>
            </a:pPr>
            <a:r>
              <a:rPr lang="de-DE" dirty="0"/>
              <a:t>Mergers &amp; Acquisitions ist eines der beliebtesten Forschungsthemen im strategischen und internationalen Management </a:t>
            </a:r>
            <a:r>
              <a:rPr lang="de-DE" sz="1000" dirty="0"/>
              <a:t>(</a:t>
            </a:r>
            <a:r>
              <a:rPr lang="en-US" sz="1000" dirty="0"/>
              <a:t>Johnson, Scholes, &amp; Whittington, 2011)</a:t>
            </a:r>
          </a:p>
          <a:p>
            <a:pPr marL="465750" lvl="1" indent="-285750">
              <a:lnSpc>
                <a:spcPct val="150000"/>
              </a:lnSpc>
              <a:buFont typeface="Arial" panose="020B0604020202020204" pitchFamily="34" charset="0"/>
              <a:buChar char="•"/>
            </a:pPr>
            <a:r>
              <a:rPr lang="de-DE" dirty="0"/>
              <a:t>Maßgeblich geprägt von quantitativen Forschungsmethoden </a:t>
            </a:r>
            <a:r>
              <a:rPr lang="de-DE" sz="1000" dirty="0"/>
              <a:t>(Cartwright, 2012)</a:t>
            </a:r>
          </a:p>
          <a:p>
            <a:pPr marL="465750" lvl="1" indent="-285750">
              <a:lnSpc>
                <a:spcPct val="150000"/>
              </a:lnSpc>
              <a:buFont typeface="Arial" panose="020B0604020202020204" pitchFamily="34" charset="0"/>
              <a:buChar char="•"/>
            </a:pPr>
            <a:r>
              <a:rPr lang="de-DE" dirty="0"/>
              <a:t>Ein kleines, aber wachsendes Forschungsfeld ist die Rolle der Organisationskultur bei M&amp;A-Transaktionen. </a:t>
            </a:r>
            <a:r>
              <a:rPr lang="de-DE" sz="1000" dirty="0"/>
              <a:t>(Cartwright, 2012; Cartwright &amp; Schoenberg, 2006; Morosini, Shane, &amp; Singh, 1998)</a:t>
            </a:r>
          </a:p>
          <a:p>
            <a:pPr marL="465750" lvl="1" indent="-285750">
              <a:lnSpc>
                <a:spcPct val="150000"/>
              </a:lnSpc>
              <a:buFont typeface="Arial" panose="020B0604020202020204" pitchFamily="34" charset="0"/>
              <a:buChar char="•"/>
            </a:pPr>
            <a:r>
              <a:rPr lang="de-DE" dirty="0"/>
              <a:t>Kultur wird in der Regel anhand des Ausmaßes beschrieben, in dem die Mitglieder einer Gruppe kognitive Konstrukte wie Werte, Überzeugungen, Rahmen oder Normen teilen </a:t>
            </a:r>
            <a:r>
              <a:rPr lang="en-US" sz="1000" dirty="0"/>
              <a:t>(Giorgi, Lockwood, &amp; Glynn, 2015)</a:t>
            </a:r>
            <a:endParaRPr lang="de-DE" sz="1000" dirty="0"/>
          </a:p>
          <a:p>
            <a:pPr marL="465750" lvl="1" indent="-285750">
              <a:lnSpc>
                <a:spcPct val="150000"/>
              </a:lnSpc>
              <a:buFont typeface="Arial" panose="020B0604020202020204" pitchFamily="34" charset="0"/>
              <a:buChar char="•"/>
            </a:pPr>
            <a:r>
              <a:rPr lang="de-DE" dirty="0"/>
              <a:t>Bisher keine einheitliche Meinung über den Einfluss der Organisationskultur auf den M&amp;A-Erfolg </a:t>
            </a:r>
            <a:r>
              <a:rPr lang="de-DE" sz="1000" dirty="0"/>
              <a:t>(</a:t>
            </a:r>
            <a:r>
              <a:rPr lang="de-DE" sz="1000" dirty="0" err="1"/>
              <a:t>Teerikangas</a:t>
            </a:r>
            <a:r>
              <a:rPr lang="de-DE" sz="1000" dirty="0"/>
              <a:t> &amp; Very, 2006)</a:t>
            </a:r>
          </a:p>
          <a:p>
            <a:pPr marL="645750" lvl="2" indent="-285750">
              <a:lnSpc>
                <a:spcPct val="150000"/>
              </a:lnSpc>
              <a:buFont typeface="Arial" panose="020B0604020202020204" pitchFamily="34" charset="0"/>
              <a:buChar char="•"/>
            </a:pPr>
            <a:r>
              <a:rPr lang="de-DE" dirty="0"/>
              <a:t>Positive Effekte durch </a:t>
            </a:r>
            <a:r>
              <a:rPr lang="de-DE" dirty="0">
                <a:solidFill>
                  <a:schemeClr val="accent3"/>
                </a:solidFill>
              </a:rPr>
              <a:t>exploratives lernen </a:t>
            </a:r>
            <a:r>
              <a:rPr lang="de-DE" dirty="0"/>
              <a:t>und </a:t>
            </a:r>
            <a:r>
              <a:rPr lang="de-DE" dirty="0">
                <a:solidFill>
                  <a:schemeClr val="accent3"/>
                </a:solidFill>
              </a:rPr>
              <a:t>Kombination von Wissen </a:t>
            </a:r>
            <a:r>
              <a:rPr lang="de-DE" sz="1000" dirty="0"/>
              <a:t>(Björkman et al., 2007; </a:t>
            </a:r>
            <a:r>
              <a:rPr lang="de-DE" sz="1000" dirty="0" err="1"/>
              <a:t>Sarala</a:t>
            </a:r>
            <a:r>
              <a:rPr lang="de-DE" sz="1000" dirty="0"/>
              <a:t>, </a:t>
            </a:r>
            <a:r>
              <a:rPr lang="de-DE" sz="1000" dirty="0" err="1"/>
              <a:t>Junni</a:t>
            </a:r>
            <a:r>
              <a:rPr lang="de-DE" sz="1000" dirty="0"/>
              <a:t>, Cooper, &amp; </a:t>
            </a:r>
            <a:r>
              <a:rPr lang="de-DE" sz="1000" dirty="0" err="1"/>
              <a:t>Tarba</a:t>
            </a:r>
            <a:r>
              <a:rPr lang="de-DE" sz="1000" dirty="0"/>
              <a:t>, 2016; </a:t>
            </a:r>
            <a:r>
              <a:rPr lang="de-DE" sz="1000" dirty="0" err="1"/>
              <a:t>Vaara</a:t>
            </a:r>
            <a:r>
              <a:rPr lang="de-DE" sz="1000" dirty="0"/>
              <a:t> et al., 2012)</a:t>
            </a:r>
          </a:p>
          <a:p>
            <a:pPr marL="645750" lvl="2" indent="-285750">
              <a:lnSpc>
                <a:spcPct val="150000"/>
              </a:lnSpc>
              <a:buFont typeface="Arial" panose="020B0604020202020204" pitchFamily="34" charset="0"/>
              <a:buChar char="•"/>
            </a:pPr>
            <a:r>
              <a:rPr lang="de-DE" dirty="0"/>
              <a:t>Negative Effekte durch </a:t>
            </a:r>
            <a:r>
              <a:rPr lang="de-DE" dirty="0">
                <a:solidFill>
                  <a:schemeClr val="accent4"/>
                </a:solidFill>
              </a:rPr>
              <a:t>erschwerte Koordination</a:t>
            </a:r>
            <a:r>
              <a:rPr lang="de-DE" sz="1000" dirty="0">
                <a:solidFill>
                  <a:schemeClr val="accent4"/>
                </a:solidFill>
              </a:rPr>
              <a:t> </a:t>
            </a:r>
            <a:r>
              <a:rPr lang="de-DE" sz="1000" dirty="0"/>
              <a:t>(</a:t>
            </a:r>
            <a:r>
              <a:rPr lang="fi-FI" sz="1000" dirty="0"/>
              <a:t>Chatterjee et al., 1992; Datta, 1991; Sarala, 2010; Stahl &amp; Voigt, 2008; Vaara et al., 2012)</a:t>
            </a:r>
          </a:p>
          <a:p>
            <a:pPr marL="465750" lvl="1" indent="-285750">
              <a:lnSpc>
                <a:spcPct val="150000"/>
              </a:lnSpc>
              <a:buFont typeface="Arial" panose="020B0604020202020204" pitchFamily="34" charset="0"/>
              <a:buChar char="•"/>
            </a:pPr>
            <a:r>
              <a:rPr lang="de-DE" b="1" dirty="0">
                <a:solidFill>
                  <a:schemeClr val="accent1"/>
                </a:solidFill>
              </a:rPr>
              <a:t>Schnittmenge der Themenfelder M&amp;A und Kultur sind von methodischen Herausforderungen geprägt</a:t>
            </a:r>
          </a:p>
        </p:txBody>
      </p:sp>
      <p:sp>
        <p:nvSpPr>
          <p:cNvPr id="8" name="Rectangle 5">
            <a:extLst>
              <a:ext uri="{FF2B5EF4-FFF2-40B4-BE49-F238E27FC236}">
                <a16:creationId xmlns:a16="http://schemas.microsoft.com/office/drawing/2014/main" id="{D501BEE5-74FE-53B3-FFDC-061784CA93DD}"/>
              </a:ext>
            </a:extLst>
          </p:cNvPr>
          <p:cNvSpPr>
            <a:spLocks noChangeArrowheads="1"/>
          </p:cNvSpPr>
          <p:nvPr/>
        </p:nvSpPr>
        <p:spPr bwMode="auto">
          <a:xfrm>
            <a:off x="289865" y="1603077"/>
            <a:ext cx="10944000" cy="360000"/>
          </a:xfrm>
          <a:prstGeom prst="rect">
            <a:avLst/>
          </a:prstGeom>
          <a:solidFill>
            <a:srgbClr val="122769"/>
          </a:solidFill>
          <a:ln w="12700" algn="ctr">
            <a:noFill/>
            <a:miter lim="800000"/>
            <a:headEnd/>
            <a:tailEnd/>
          </a:ln>
          <a:effectLst/>
        </p:spPr>
        <p:txBody>
          <a:bodyPr wrap="square" lIns="108000" tIns="72000" rIns="72000" bIns="72000" anchor="ctr">
            <a:noAutofit/>
          </a:bodyPr>
          <a:lstStyle/>
          <a:p>
            <a:pPr>
              <a:lnSpc>
                <a:spcPct val="104000"/>
              </a:lnSpc>
              <a:buClrTx/>
              <a:buSzTx/>
              <a:buFontTx/>
              <a:buNone/>
            </a:pPr>
            <a:r>
              <a:rPr lang="en-US" sz="1600" b="1" dirty="0" err="1">
                <a:solidFill>
                  <a:schemeClr val="bg1"/>
                </a:solidFill>
                <a:cs typeface="Arial"/>
              </a:rPr>
              <a:t>Überblick</a:t>
            </a:r>
            <a:r>
              <a:rPr lang="en-US" sz="1600" b="1" dirty="0">
                <a:solidFill>
                  <a:schemeClr val="bg1"/>
                </a:solidFill>
                <a:cs typeface="Arial"/>
              </a:rPr>
              <a:t> </a:t>
            </a:r>
            <a:r>
              <a:rPr lang="en-US" sz="1600" b="1" dirty="0" err="1">
                <a:solidFill>
                  <a:schemeClr val="bg1"/>
                </a:solidFill>
                <a:cs typeface="Arial"/>
              </a:rPr>
              <a:t>über</a:t>
            </a:r>
            <a:r>
              <a:rPr lang="en-US" sz="1600" b="1" dirty="0">
                <a:solidFill>
                  <a:schemeClr val="bg1"/>
                </a:solidFill>
                <a:cs typeface="Arial"/>
              </a:rPr>
              <a:t> das </a:t>
            </a:r>
            <a:r>
              <a:rPr lang="en-US" sz="1600" b="1" dirty="0" err="1">
                <a:solidFill>
                  <a:schemeClr val="bg1"/>
                </a:solidFill>
                <a:cs typeface="Arial"/>
              </a:rPr>
              <a:t>Forschungsgebiet</a:t>
            </a:r>
            <a:endParaRPr lang="en-US" sz="1600" b="1" dirty="0">
              <a:solidFill>
                <a:schemeClr val="bg1"/>
              </a:solidFill>
              <a:cs typeface="Arial"/>
            </a:endParaRPr>
          </a:p>
        </p:txBody>
      </p:sp>
    </p:spTree>
    <p:extLst>
      <p:ext uri="{BB962C8B-B14F-4D97-AF65-F5344CB8AC3E}">
        <p14:creationId xmlns:p14="http://schemas.microsoft.com/office/powerpoint/2010/main" val="31262467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p:txBody>
          <a:bodyPr/>
          <a:lstStyle/>
          <a:p>
            <a:r>
              <a:rPr lang="en-US" dirty="0" err="1">
                <a:cs typeface="Arial"/>
              </a:rPr>
              <a:t>Kritische</a:t>
            </a:r>
            <a:r>
              <a:rPr lang="en-US" dirty="0">
                <a:cs typeface="Arial"/>
              </a:rPr>
              <a:t> </a:t>
            </a:r>
            <a:r>
              <a:rPr lang="en-US" dirty="0" err="1">
                <a:cs typeface="Arial"/>
              </a:rPr>
              <a:t>Betrachtung</a:t>
            </a:r>
            <a:r>
              <a:rPr lang="en-US" dirty="0">
                <a:cs typeface="Arial"/>
              </a:rPr>
              <a:t> der </a:t>
            </a:r>
            <a:r>
              <a:rPr lang="en-US" dirty="0" err="1">
                <a:cs typeface="Arial"/>
              </a:rPr>
              <a:t>Forschungsliteratur</a:t>
            </a:r>
            <a:endParaRPr lang="en-US" dirty="0"/>
          </a:p>
        </p:txBody>
      </p:sp>
      <p:sp>
        <p:nvSpPr>
          <p:cNvPr id="4" name="Fußzeilenplatzhalter 3"/>
          <p:cNvSpPr>
            <a:spLocks noGrp="1"/>
          </p:cNvSpPr>
          <p:nvPr>
            <p:ph type="ftr" sz="quarter" idx="3"/>
          </p:nvPr>
        </p:nvSpPr>
        <p:spPr/>
        <p:txBody>
          <a:bodyPr/>
          <a:lstStyle/>
          <a:p>
            <a:r>
              <a:rPr lang="de-DE" dirty="0"/>
              <a:t>Artikel 3: Mergers &amp; Acquisitions</a:t>
            </a:r>
          </a:p>
        </p:txBody>
      </p:sp>
      <p:graphicFrame>
        <p:nvGraphicFramePr>
          <p:cNvPr id="6" name="Group 818"/>
          <p:cNvGraphicFramePr>
            <a:graphicFrameLocks noGrp="1"/>
          </p:cNvGraphicFramePr>
          <p:nvPr>
            <p:extLst>
              <p:ext uri="{D42A27DB-BD31-4B8C-83A1-F6EECF244321}">
                <p14:modId xmlns:p14="http://schemas.microsoft.com/office/powerpoint/2010/main" val="1681271018"/>
              </p:ext>
            </p:extLst>
          </p:nvPr>
        </p:nvGraphicFramePr>
        <p:xfrm>
          <a:off x="287999" y="1653650"/>
          <a:ext cx="10945866" cy="2416383"/>
        </p:xfrm>
        <a:graphic>
          <a:graphicData uri="http://schemas.openxmlformats.org/drawingml/2006/table">
            <a:tbl>
              <a:tblPr/>
              <a:tblGrid>
                <a:gridCol w="2226601">
                  <a:extLst>
                    <a:ext uri="{9D8B030D-6E8A-4147-A177-3AD203B41FA5}">
                      <a16:colId xmlns:a16="http://schemas.microsoft.com/office/drawing/2014/main" val="20000"/>
                    </a:ext>
                  </a:extLst>
                </a:gridCol>
                <a:gridCol w="3625850">
                  <a:extLst>
                    <a:ext uri="{9D8B030D-6E8A-4147-A177-3AD203B41FA5}">
                      <a16:colId xmlns:a16="http://schemas.microsoft.com/office/drawing/2014/main" val="20001"/>
                    </a:ext>
                  </a:extLst>
                </a:gridCol>
                <a:gridCol w="3168650">
                  <a:extLst>
                    <a:ext uri="{9D8B030D-6E8A-4147-A177-3AD203B41FA5}">
                      <a16:colId xmlns:a16="http://schemas.microsoft.com/office/drawing/2014/main" val="20002"/>
                    </a:ext>
                  </a:extLst>
                </a:gridCol>
                <a:gridCol w="1924765">
                  <a:extLst>
                    <a:ext uri="{9D8B030D-6E8A-4147-A177-3AD203B41FA5}">
                      <a16:colId xmlns:a16="http://schemas.microsoft.com/office/drawing/2014/main" val="20004"/>
                    </a:ext>
                  </a:extLst>
                </a:gridCol>
              </a:tblGrid>
              <a:tr h="198672">
                <a:tc gridSpan="4">
                  <a:txBody>
                    <a:bodyPr/>
                    <a:lstStyle/>
                    <a:p>
                      <a:pPr marL="0" marR="0" lvl="0" indent="0" algn="l" defTabSz="457200" rtl="0" eaLnBrk="1" fontAlgn="base" latinLnBrk="0" hangingPunct="1">
                        <a:lnSpc>
                          <a:spcPct val="90000"/>
                        </a:lnSpc>
                        <a:spcBef>
                          <a:spcPts val="0"/>
                        </a:spcBef>
                        <a:spcAft>
                          <a:spcPct val="0"/>
                        </a:spcAft>
                        <a:buClr>
                          <a:schemeClr val="tx2"/>
                        </a:buClr>
                        <a:buSzTx/>
                        <a:buFont typeface="Wingdings" pitchFamily="2" charset="2"/>
                        <a:buNone/>
                        <a:tabLst/>
                      </a:pPr>
                      <a:endParaRPr kumimoji="0" lang="en-US" sz="1400" b="1" i="0" u="none" strike="noStrike" cap="none" normalizeH="0" baseline="0" noProof="0" dirty="0">
                        <a:ln>
                          <a:noFill/>
                        </a:ln>
                        <a:solidFill>
                          <a:srgbClr val="122769"/>
                        </a:solidFill>
                        <a:effectLst/>
                        <a:latin typeface="Arial"/>
                        <a:cs typeface="Arial"/>
                      </a:endParaRPr>
                    </a:p>
                  </a:txBody>
                  <a:tcPr marL="36000" marR="36000" marT="36000" marB="36000" horzOverflow="overflow">
                    <a:lnL cap="flat">
                      <a:noFill/>
                    </a:lnL>
                    <a:lnR w="571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marL="0" marR="0" lvl="0" indent="0" algn="r" defTabSz="457200" rtl="0" eaLnBrk="1" fontAlgn="base" latinLnBrk="0" hangingPunct="1">
                        <a:lnSpc>
                          <a:spcPct val="90000"/>
                        </a:lnSpc>
                        <a:spcBef>
                          <a:spcPct val="25000"/>
                        </a:spcBef>
                        <a:spcAft>
                          <a:spcPct val="0"/>
                        </a:spcAft>
                        <a:buClr>
                          <a:schemeClr val="tx2"/>
                        </a:buClr>
                        <a:buSzTx/>
                        <a:buFont typeface="Wingdings" pitchFamily="2" charset="2"/>
                        <a:buNone/>
                        <a:tabLst/>
                      </a:pPr>
                      <a:endParaRPr kumimoji="0" lang="en-US" sz="1800" b="0" i="0" u="none" strike="noStrike" cap="none" normalizeH="0" baseline="0" dirty="0">
                        <a:ln>
                          <a:noFill/>
                        </a:ln>
                        <a:solidFill>
                          <a:schemeClr val="tx2"/>
                        </a:solidFill>
                        <a:effectLst/>
                        <a:latin typeface="+mj-lt"/>
                      </a:endParaRPr>
                    </a:p>
                  </a:txBody>
                  <a:tcPr marL="0" marT="108000" marB="288000" anchor="ctr" horzOverflow="overflow">
                    <a:lnL cap="flat">
                      <a:noFill/>
                    </a:lnL>
                    <a:lnR w="57150" cap="flat" cmpd="sng" algn="ctr">
                      <a:noFill/>
                      <a:prstDash val="solid"/>
                      <a:round/>
                      <a:headEnd type="none" w="med" len="med"/>
                      <a:tailEnd type="none" w="med" len="med"/>
                    </a:lnR>
                    <a:lnT w="19050" cap="flat" cmpd="sng" algn="ctr">
                      <a:solidFill>
                        <a:srgbClr val="4B4B4B"/>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endParaRPr lang="de-DE"/>
                    </a:p>
                  </a:txBody>
                  <a:tcPr/>
                </a:tc>
                <a:tc hMerge="1">
                  <a:txBody>
                    <a:bodyPr/>
                    <a:lstStyle/>
                    <a:p>
                      <a:pPr marL="0" marR="0" lvl="0" indent="0" algn="r" defTabSz="457200" rtl="0" eaLnBrk="1" fontAlgn="base" latinLnBrk="0" hangingPunct="1">
                        <a:lnSpc>
                          <a:spcPct val="90000"/>
                        </a:lnSpc>
                        <a:spcBef>
                          <a:spcPct val="25000"/>
                        </a:spcBef>
                        <a:spcAft>
                          <a:spcPct val="0"/>
                        </a:spcAft>
                        <a:buClr>
                          <a:schemeClr val="tx2"/>
                        </a:buClr>
                        <a:buSzTx/>
                        <a:buFont typeface="Wingdings" pitchFamily="2" charset="2"/>
                        <a:buNone/>
                        <a:tabLst/>
                      </a:pPr>
                      <a:endParaRPr kumimoji="0" lang="en-US" sz="1800" b="0" i="0" u="none" strike="noStrike" cap="none" normalizeH="0" baseline="0" dirty="0">
                        <a:ln>
                          <a:noFill/>
                        </a:ln>
                        <a:solidFill>
                          <a:schemeClr val="tx2"/>
                        </a:solidFill>
                        <a:effectLst/>
                        <a:latin typeface="+mj-lt"/>
                      </a:endParaRPr>
                    </a:p>
                  </a:txBody>
                  <a:tcPr marL="0" marT="108000" marB="288000" anchor="ctr" horzOverflow="overflow">
                    <a:lnL cap="flat">
                      <a:noFill/>
                    </a:lnL>
                    <a:lnR w="57150" cap="flat" cmpd="sng" algn="ctr">
                      <a:solidFill>
                        <a:schemeClr val="bg1"/>
                      </a:solidFill>
                      <a:prstDash val="solid"/>
                      <a:round/>
                      <a:headEnd type="none" w="med" len="med"/>
                      <a:tailEnd type="none" w="med" len="med"/>
                    </a:lnR>
                    <a:lnT w="19050" cap="flat" cmpd="sng" algn="ctr">
                      <a:solidFill>
                        <a:srgbClr val="4B4B4B"/>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6426">
                <a:tc>
                  <a:txBody>
                    <a:bodyPr/>
                    <a:lstStyle/>
                    <a:p>
                      <a:pPr marL="0" marR="0" lvl="0" indent="0" algn="r" defTabSz="457200" rtl="0" eaLnBrk="1" fontAlgn="base" latinLnBrk="0" hangingPunct="1">
                        <a:lnSpc>
                          <a:spcPct val="90000"/>
                        </a:lnSpc>
                        <a:spcBef>
                          <a:spcPts val="0"/>
                        </a:spcBef>
                        <a:spcAft>
                          <a:spcPct val="0"/>
                        </a:spcAft>
                        <a:buClr>
                          <a:schemeClr val="tx2"/>
                        </a:buClr>
                        <a:buSzTx/>
                        <a:buFont typeface="Wingdings" pitchFamily="2" charset="2"/>
                        <a:buNone/>
                        <a:tabLst/>
                      </a:pPr>
                      <a:endParaRPr kumimoji="0" lang="en-US" sz="1200" b="0" i="0" u="none" strike="noStrike" cap="none" normalizeH="0" baseline="0" noProof="0" dirty="0">
                        <a:ln>
                          <a:noFill/>
                        </a:ln>
                        <a:solidFill>
                          <a:schemeClr val="tx2"/>
                        </a:solidFill>
                        <a:effectLst/>
                        <a:latin typeface="Arial"/>
                        <a:cs typeface="Arial"/>
                      </a:endParaRPr>
                    </a:p>
                  </a:txBody>
                  <a:tcPr marL="36000" marR="36000" marT="36000" marB="36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1">
                        <a:lnSpc>
                          <a:spcPct val="90000"/>
                        </a:lnSpc>
                        <a:spcBef>
                          <a:spcPts val="0"/>
                        </a:spcBef>
                        <a:spcAft>
                          <a:spcPct val="0"/>
                        </a:spcAft>
                        <a:buClr>
                          <a:schemeClr val="tx2"/>
                        </a:buClr>
                        <a:buSzTx/>
                        <a:buFont typeface="Wingdings" pitchFamily="2" charset="2"/>
                        <a:buNone/>
                        <a:tabLst/>
                      </a:pPr>
                      <a:r>
                        <a:rPr kumimoji="0" lang="en-US" sz="1200" b="1" i="0" u="none" strike="noStrike" cap="none" normalizeH="0" baseline="0" noProof="0" dirty="0" err="1">
                          <a:ln>
                            <a:noFill/>
                          </a:ln>
                          <a:solidFill>
                            <a:srgbClr val="122769"/>
                          </a:solidFill>
                          <a:effectLst/>
                          <a:latin typeface="Arial"/>
                          <a:cs typeface="Arial"/>
                        </a:rPr>
                        <a:t>Methode</a:t>
                      </a:r>
                      <a:endParaRPr kumimoji="0" lang="en-US" sz="1200" b="1" i="0" u="none" strike="noStrike" cap="none" normalizeH="0" baseline="0" noProof="0" dirty="0">
                        <a:ln>
                          <a:noFill/>
                        </a:ln>
                        <a:solidFill>
                          <a:srgbClr val="122769"/>
                        </a:solidFill>
                        <a:effectLst/>
                        <a:latin typeface="Arial"/>
                        <a:cs typeface="Arial"/>
                      </a:endParaRPr>
                    </a:p>
                  </a:txBody>
                  <a:tcPr marL="36000" marR="36000" marT="36000" marB="36000" anchor="ctr" horzOverflow="overflow">
                    <a:lnL w="1270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90000"/>
                        </a:lnSpc>
                        <a:spcBef>
                          <a:spcPts val="0"/>
                        </a:spcBef>
                        <a:spcAft>
                          <a:spcPct val="0"/>
                        </a:spcAft>
                        <a:buClr>
                          <a:schemeClr val="tx2"/>
                        </a:buClr>
                        <a:buSzTx/>
                        <a:buFont typeface="Wingdings" pitchFamily="2" charset="2"/>
                        <a:buNone/>
                        <a:tabLst/>
                      </a:pPr>
                      <a:r>
                        <a:rPr kumimoji="0" lang="en-US" sz="1200" b="1" i="0" u="none" strike="noStrike" cap="none" normalizeH="0" baseline="0" noProof="0" dirty="0" err="1">
                          <a:ln>
                            <a:noFill/>
                          </a:ln>
                          <a:solidFill>
                            <a:srgbClr val="122769"/>
                          </a:solidFill>
                          <a:effectLst/>
                          <a:latin typeface="+mn-lt"/>
                          <a:cs typeface="Arial"/>
                        </a:rPr>
                        <a:t>Befragte</a:t>
                      </a:r>
                      <a:endParaRPr kumimoji="0" lang="en-US" sz="1200" b="1" i="0" u="none" strike="noStrike" cap="none" normalizeH="0" baseline="0" noProof="0" dirty="0">
                        <a:ln>
                          <a:noFill/>
                        </a:ln>
                        <a:solidFill>
                          <a:schemeClr val="tx1"/>
                        </a:solidFill>
                        <a:effectLst/>
                        <a:latin typeface="Arial"/>
                        <a:cs typeface="Arial"/>
                      </a:endParaRPr>
                    </a:p>
                  </a:txBody>
                  <a:tcPr marL="36000" marR="36000" marT="36000" marB="36000" anchor="ctr" horzOverflow="overflow">
                    <a:lnL cap="flat">
                      <a:noFill/>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90000"/>
                        </a:lnSpc>
                        <a:spcBef>
                          <a:spcPts val="0"/>
                        </a:spcBef>
                        <a:spcAft>
                          <a:spcPct val="0"/>
                        </a:spcAft>
                        <a:buClr>
                          <a:schemeClr val="tx2"/>
                        </a:buClr>
                        <a:buSzTx/>
                        <a:buFont typeface="Wingdings" pitchFamily="2" charset="2"/>
                        <a:buNone/>
                        <a:tabLst/>
                      </a:pPr>
                      <a:r>
                        <a:rPr kumimoji="0" lang="en-US" sz="1200" b="1" i="0" u="none" strike="noStrike" cap="none" normalizeH="0" baseline="0" noProof="0" dirty="0">
                          <a:ln>
                            <a:noFill/>
                          </a:ln>
                          <a:solidFill>
                            <a:srgbClr val="122769"/>
                          </a:solidFill>
                          <a:effectLst/>
                          <a:latin typeface="+mn-lt"/>
                          <a:cs typeface="Arial"/>
                        </a:rPr>
                        <a:t>Org. Culture – M&amp;A Perf.</a:t>
                      </a:r>
                      <a:endParaRPr kumimoji="0" lang="en-US" sz="1200" b="1" i="0" u="none" strike="noStrike" cap="none" normalizeH="0" baseline="0" noProof="0" dirty="0">
                        <a:ln>
                          <a:noFill/>
                        </a:ln>
                        <a:solidFill>
                          <a:schemeClr val="tx1"/>
                        </a:solidFill>
                        <a:effectLst/>
                        <a:latin typeface="Arial"/>
                        <a:cs typeface="Arial"/>
                      </a:endParaRPr>
                    </a:p>
                  </a:txBody>
                  <a:tcPr marL="36000" marR="36000" marT="36000" marB="36000" anchor="ctr" horzOverflow="overflow">
                    <a:lnL cap="flat">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90037">
                <a:tc>
                  <a:txBody>
                    <a:bodyPr/>
                    <a:lstStyle/>
                    <a:p>
                      <a:pPr marL="0" marR="0" lvl="0" indent="0" algn="l" defTabSz="457200" rtl="0" eaLnBrk="1" fontAlgn="base" latinLnBrk="0" hangingPunct="1">
                        <a:lnSpc>
                          <a:spcPct val="104000"/>
                        </a:lnSpc>
                        <a:spcBef>
                          <a:spcPts val="0"/>
                        </a:spcBef>
                        <a:spcAft>
                          <a:spcPct val="0"/>
                        </a:spcAft>
                        <a:buClr>
                          <a:schemeClr val="tx2"/>
                        </a:buClr>
                        <a:buSzTx/>
                        <a:buFont typeface="Wingdings" pitchFamily="2" charset="2"/>
                        <a:buNone/>
                        <a:tabLst/>
                      </a:pPr>
                      <a:r>
                        <a:rPr lang="en-US" sz="1200" kern="1200" noProof="0" dirty="0">
                          <a:solidFill>
                            <a:srgbClr val="4B4B4B"/>
                          </a:solidFill>
                          <a:latin typeface="+mn-lt"/>
                          <a:ea typeface="+mn-ea"/>
                          <a:cs typeface="+mn-cs"/>
                        </a:rPr>
                        <a:t>Datta (1991)</a:t>
                      </a:r>
                    </a:p>
                  </a:txBody>
                  <a:tcPr marL="36000" marR="36000" marT="36000" marB="36000" anchor="ctr" horzOverflow="overflow">
                    <a:lnL cap="flat">
                      <a:noFill/>
                    </a:lnL>
                    <a:lnR w="635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457200" rtl="0" eaLnBrk="1" fontAlgn="base" latinLnBrk="0" hangingPunct="1">
                        <a:lnSpc>
                          <a:spcPct val="104000"/>
                        </a:lnSpc>
                        <a:spcBef>
                          <a:spcPts val="0"/>
                        </a:spcBef>
                        <a:spcAft>
                          <a:spcPct val="0"/>
                        </a:spcAft>
                        <a:buClr>
                          <a:schemeClr val="tx2"/>
                        </a:buClr>
                        <a:buSzTx/>
                        <a:buFont typeface="Wingdings" pitchFamily="2" charset="2"/>
                        <a:buNone/>
                        <a:tabLst/>
                      </a:pPr>
                      <a:r>
                        <a:rPr lang="en-US" sz="1200" kern="1200" noProof="0" dirty="0">
                          <a:solidFill>
                            <a:srgbClr val="4B4B4B"/>
                          </a:solidFill>
                          <a:latin typeface="+mn-lt"/>
                          <a:ea typeface="+mn-ea"/>
                          <a:cs typeface="+mn-cs"/>
                        </a:rPr>
                        <a:t>Cross-sectional </a:t>
                      </a:r>
                      <a:r>
                        <a:rPr lang="en-US" sz="1200" kern="1200" noProof="0" dirty="0">
                          <a:solidFill>
                            <a:schemeClr val="accent1"/>
                          </a:solidFill>
                          <a:latin typeface="+mn-lt"/>
                          <a:ea typeface="+mn-ea"/>
                          <a:cs typeface="+mn-cs"/>
                        </a:rPr>
                        <a:t>survey</a:t>
                      </a:r>
                      <a:r>
                        <a:rPr lang="en-US" sz="1200" kern="1200" noProof="0" dirty="0">
                          <a:solidFill>
                            <a:srgbClr val="4B4B4B"/>
                          </a:solidFill>
                          <a:latin typeface="+mn-lt"/>
                          <a:ea typeface="+mn-ea"/>
                          <a:cs typeface="+mn-cs"/>
                        </a:rPr>
                        <a:t> of 176 US acquisitions</a:t>
                      </a:r>
                    </a:p>
                  </a:txBody>
                  <a:tcPr marL="36000" marR="36000" marT="36000" marB="36000" anchor="ctr" horzOverflow="overflow">
                    <a:lnL w="6350" cap="flat" cmpd="sng" algn="ctr">
                      <a:solidFill>
                        <a:schemeClr val="bg1">
                          <a:lumMod val="95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1">
                        <a:lnSpc>
                          <a:spcPct val="104000"/>
                        </a:lnSpc>
                        <a:spcBef>
                          <a:spcPts val="0"/>
                        </a:spcBef>
                        <a:spcAft>
                          <a:spcPct val="0"/>
                        </a:spcAft>
                        <a:buClr>
                          <a:schemeClr val="tx2"/>
                        </a:buClr>
                        <a:buSzTx/>
                        <a:buFont typeface="Wingdings" pitchFamily="2" charset="2"/>
                        <a:buNone/>
                        <a:tabLst/>
                      </a:pPr>
                      <a:r>
                        <a:rPr lang="en-US" sz="1200" kern="1200" noProof="0" dirty="0">
                          <a:solidFill>
                            <a:schemeClr val="accent5"/>
                          </a:solidFill>
                          <a:latin typeface="+mn-lt"/>
                          <a:ea typeface="+mn-ea"/>
                          <a:cs typeface="+mn-cs"/>
                        </a:rPr>
                        <a:t>1 senior executive </a:t>
                      </a:r>
                      <a:r>
                        <a:rPr lang="en-US" sz="1200" kern="1200" noProof="0" dirty="0">
                          <a:solidFill>
                            <a:srgbClr val="4B4B4B"/>
                          </a:solidFill>
                          <a:latin typeface="+mn-lt"/>
                          <a:ea typeface="+mn-ea"/>
                          <a:cs typeface="+mn-cs"/>
                        </a:rPr>
                        <a:t>in the acquiring firm </a:t>
                      </a:r>
                    </a:p>
                  </a:txBody>
                  <a:tcPr marL="36000" marR="36000" marT="36000" marB="3600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1">
                        <a:lnSpc>
                          <a:spcPct val="104000"/>
                        </a:lnSpc>
                        <a:spcBef>
                          <a:spcPts val="0"/>
                        </a:spcBef>
                        <a:spcAft>
                          <a:spcPct val="0"/>
                        </a:spcAft>
                        <a:buClr>
                          <a:schemeClr val="tx2"/>
                        </a:buClr>
                        <a:buSzTx/>
                        <a:buFont typeface="Wingdings" pitchFamily="2" charset="2"/>
                        <a:buNone/>
                        <a:tabLst/>
                      </a:pPr>
                      <a:r>
                        <a:rPr lang="en-US" sz="1200" kern="1200" noProof="0" dirty="0">
                          <a:solidFill>
                            <a:srgbClr val="4B4B4B"/>
                          </a:solidFill>
                          <a:latin typeface="+mn-lt"/>
                          <a:ea typeface="+mn-ea"/>
                          <a:cs typeface="+mn-cs"/>
                        </a:rPr>
                        <a:t>Negative Relationship </a:t>
                      </a:r>
                    </a:p>
                  </a:txBody>
                  <a:tcPr marL="36000" marR="36000" marT="36000" marB="36000" anchor="ctr" horzOverflow="overflow">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190037">
                <a:tc>
                  <a:txBody>
                    <a:bodyPr/>
                    <a:lstStyle/>
                    <a:p>
                      <a:pPr marL="0" marR="0" lvl="0" indent="0" algn="l" defTabSz="457200" rtl="0" eaLnBrk="1" fontAlgn="base" latinLnBrk="0" hangingPunct="1">
                        <a:lnSpc>
                          <a:spcPct val="104000"/>
                        </a:lnSpc>
                        <a:spcBef>
                          <a:spcPts val="0"/>
                        </a:spcBef>
                        <a:spcAft>
                          <a:spcPct val="0"/>
                        </a:spcAft>
                        <a:buClr>
                          <a:schemeClr val="tx2"/>
                        </a:buClr>
                        <a:buSzTx/>
                        <a:buFont typeface="Wingdings" pitchFamily="2" charset="2"/>
                        <a:buNone/>
                        <a:tabLst/>
                      </a:pPr>
                      <a:r>
                        <a:rPr lang="en-US" sz="1200" kern="1200" noProof="0" dirty="0">
                          <a:solidFill>
                            <a:srgbClr val="4B4B4B"/>
                          </a:solidFill>
                          <a:latin typeface="+mn-lt"/>
                          <a:ea typeface="+mn-ea"/>
                          <a:cs typeface="+mn-cs"/>
                        </a:rPr>
                        <a:t>Chatterjee et al. (1992)</a:t>
                      </a:r>
                      <a:endParaRPr kumimoji="0" lang="en-US" sz="1200" b="0" i="0" u="none" strike="noStrike" cap="none" normalizeH="0" baseline="0" noProof="0" dirty="0">
                        <a:ln>
                          <a:noFill/>
                        </a:ln>
                        <a:solidFill>
                          <a:srgbClr val="262626"/>
                        </a:solidFill>
                        <a:effectLst/>
                        <a:latin typeface="Arial"/>
                        <a:cs typeface="Arial"/>
                      </a:endParaRPr>
                    </a:p>
                  </a:txBody>
                  <a:tcPr marL="36000" marR="36000" marT="36000" marB="36000" anchor="ctr" horzOverflow="overflow">
                    <a:lnL cap="flat">
                      <a:noFill/>
                    </a:lnL>
                    <a:lnR w="6350" cap="flat" cmpd="sng" algn="ctr">
                      <a:solidFill>
                        <a:schemeClr val="bg1">
                          <a:lumMod val="95000"/>
                        </a:schemeClr>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indent="0" algn="l" defTabSz="576189" fontAlgn="base">
                        <a:lnSpc>
                          <a:spcPct val="104000"/>
                        </a:lnSpc>
                        <a:spcBef>
                          <a:spcPts val="0"/>
                        </a:spcBef>
                        <a:spcAft>
                          <a:spcPct val="0"/>
                        </a:spcAft>
                        <a:buClr>
                          <a:srgbClr val="E20074"/>
                        </a:buClr>
                        <a:buSzPct val="75000"/>
                        <a:buFontTx/>
                        <a:buNone/>
                        <a:tabLst>
                          <a:tab pos="5110163" algn="r"/>
                        </a:tabLst>
                      </a:pPr>
                      <a:r>
                        <a:rPr lang="en-US" sz="1200" noProof="0" dirty="0">
                          <a:solidFill>
                            <a:srgbClr val="4B4B4B"/>
                          </a:solidFill>
                          <a:latin typeface="Arial"/>
                          <a:cs typeface="Arial"/>
                        </a:rPr>
                        <a:t>Cross-sectional </a:t>
                      </a:r>
                      <a:r>
                        <a:rPr lang="en-US" sz="1200" noProof="0" dirty="0">
                          <a:solidFill>
                            <a:schemeClr val="accent1"/>
                          </a:solidFill>
                          <a:latin typeface="Arial"/>
                          <a:cs typeface="Arial"/>
                        </a:rPr>
                        <a:t>survey</a:t>
                      </a:r>
                      <a:r>
                        <a:rPr lang="en-US" sz="1200" noProof="0" dirty="0">
                          <a:solidFill>
                            <a:srgbClr val="4B4B4B"/>
                          </a:solidFill>
                          <a:latin typeface="Arial"/>
                          <a:cs typeface="Arial"/>
                        </a:rPr>
                        <a:t> of 30 US acquisitions</a:t>
                      </a:r>
                    </a:p>
                  </a:txBody>
                  <a:tcPr marL="36000" marR="36000" marT="36000" marB="36000" anchor="ctr" horzOverflow="overflow">
                    <a:lnL w="6350" cap="flat" cmpd="sng" algn="ctr">
                      <a:solidFill>
                        <a:schemeClr val="bg1">
                          <a:lumMod val="95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bg1"/>
                    </a:solidFill>
                  </a:tcPr>
                </a:tc>
                <a:tc>
                  <a:txBody>
                    <a:bodyPr/>
                    <a:lstStyle/>
                    <a:p>
                      <a:pPr marL="0" indent="0" algn="l" defTabSz="576189" fontAlgn="base">
                        <a:lnSpc>
                          <a:spcPct val="104000"/>
                        </a:lnSpc>
                        <a:spcBef>
                          <a:spcPts val="0"/>
                        </a:spcBef>
                        <a:spcAft>
                          <a:spcPct val="0"/>
                        </a:spcAft>
                        <a:buClr>
                          <a:srgbClr val="E20074"/>
                        </a:buClr>
                        <a:buSzPct val="75000"/>
                        <a:buFontTx/>
                        <a:buNone/>
                        <a:tabLst>
                          <a:tab pos="5110163" algn="r"/>
                        </a:tabLst>
                      </a:pPr>
                      <a:r>
                        <a:rPr lang="en-US" sz="1200" noProof="0" dirty="0">
                          <a:solidFill>
                            <a:schemeClr val="accent5"/>
                          </a:solidFill>
                          <a:latin typeface="Arial"/>
                          <a:cs typeface="Arial"/>
                        </a:rPr>
                        <a:t>1-5 executives </a:t>
                      </a:r>
                      <a:r>
                        <a:rPr lang="en-US" sz="1200" noProof="0" dirty="0">
                          <a:solidFill>
                            <a:srgbClr val="4B4B4B"/>
                          </a:solidFill>
                          <a:latin typeface="Arial"/>
                          <a:cs typeface="Arial"/>
                        </a:rPr>
                        <a:t>in the acquired firms</a:t>
                      </a:r>
                    </a:p>
                  </a:txBody>
                  <a:tcPr marL="36000" marR="36000" marT="36000" marB="3600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bg1"/>
                    </a:solidFill>
                  </a:tcPr>
                </a:tc>
                <a:tc>
                  <a:txBody>
                    <a:bodyPr/>
                    <a:lstStyle/>
                    <a:p>
                      <a:pPr marL="0" indent="0" algn="l" defTabSz="576189" fontAlgn="base">
                        <a:lnSpc>
                          <a:spcPct val="104000"/>
                        </a:lnSpc>
                        <a:spcBef>
                          <a:spcPts val="0"/>
                        </a:spcBef>
                        <a:spcAft>
                          <a:spcPct val="0"/>
                        </a:spcAft>
                        <a:buClr>
                          <a:srgbClr val="E20074"/>
                        </a:buClr>
                        <a:buSzPct val="75000"/>
                        <a:buFontTx/>
                        <a:buNone/>
                        <a:tabLst>
                          <a:tab pos="5110163" algn="r"/>
                        </a:tabLst>
                      </a:pPr>
                      <a:r>
                        <a:rPr lang="en-US" sz="1200" noProof="0" dirty="0">
                          <a:solidFill>
                            <a:srgbClr val="4B4B4B"/>
                          </a:solidFill>
                          <a:latin typeface="Arial"/>
                          <a:cs typeface="Arial"/>
                        </a:rPr>
                        <a:t>Positive Relationship</a:t>
                      </a:r>
                    </a:p>
                  </a:txBody>
                  <a:tcPr marL="36000" marR="36000" marT="36000" marB="36000" anchor="ctr" horzOverflow="overflow">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190037">
                <a:tc>
                  <a:txBody>
                    <a:bodyPr/>
                    <a:lstStyle/>
                    <a:p>
                      <a:pPr marL="0" marR="0" lvl="0" indent="0" algn="l" defTabSz="457200" rtl="0" eaLnBrk="1" fontAlgn="base" latinLnBrk="0" hangingPunct="1">
                        <a:lnSpc>
                          <a:spcPct val="104000"/>
                        </a:lnSpc>
                        <a:spcBef>
                          <a:spcPts val="0"/>
                        </a:spcBef>
                        <a:spcAft>
                          <a:spcPct val="0"/>
                        </a:spcAft>
                        <a:buClr>
                          <a:schemeClr val="tx2"/>
                        </a:buClr>
                        <a:buSzTx/>
                        <a:buFont typeface="Wingdings" pitchFamily="2" charset="2"/>
                        <a:buNone/>
                        <a:tabLst/>
                      </a:pPr>
                      <a:r>
                        <a:rPr lang="en-US" sz="1200" kern="1200" noProof="0" dirty="0">
                          <a:solidFill>
                            <a:srgbClr val="4B4B4B"/>
                          </a:solidFill>
                          <a:latin typeface="+mn-lt"/>
                          <a:ea typeface="+mn-ea"/>
                          <a:cs typeface="+mn-cs"/>
                        </a:rPr>
                        <a:t>Weber (1996)</a:t>
                      </a:r>
                      <a:endParaRPr kumimoji="0" lang="en-US" sz="1200" b="0" i="0" u="none" strike="noStrike" cap="none" normalizeH="0" baseline="0" noProof="0" dirty="0">
                        <a:ln>
                          <a:noFill/>
                        </a:ln>
                        <a:solidFill>
                          <a:srgbClr val="262626"/>
                        </a:solidFill>
                        <a:effectLst/>
                        <a:latin typeface="Arial"/>
                        <a:cs typeface="Arial"/>
                      </a:endParaRPr>
                    </a:p>
                  </a:txBody>
                  <a:tcPr marL="36000" marR="36000" marT="36000" marB="36000" anchor="ctr" horzOverflow="overflow">
                    <a:lnL cap="flat">
                      <a:noFill/>
                    </a:lnL>
                    <a:lnR w="6350" cap="flat" cmpd="sng" algn="ctr">
                      <a:solidFill>
                        <a:schemeClr val="bg1">
                          <a:lumMod val="95000"/>
                        </a:schemeClr>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576189" rtl="0" eaLnBrk="1" fontAlgn="base" latinLnBrk="0" hangingPunct="1">
                        <a:lnSpc>
                          <a:spcPct val="104000"/>
                        </a:lnSpc>
                        <a:spcBef>
                          <a:spcPts val="0"/>
                        </a:spcBef>
                        <a:spcAft>
                          <a:spcPct val="0"/>
                        </a:spcAft>
                        <a:buClr>
                          <a:srgbClr val="E20074"/>
                        </a:buClr>
                        <a:buSzPct val="75000"/>
                        <a:buFontTx/>
                        <a:buNone/>
                        <a:tabLst>
                          <a:tab pos="5110163" algn="r"/>
                        </a:tabLst>
                        <a:defRPr/>
                      </a:pPr>
                      <a:r>
                        <a:rPr lang="en-US" sz="1200" noProof="0" dirty="0">
                          <a:solidFill>
                            <a:srgbClr val="4B4B4B"/>
                          </a:solidFill>
                          <a:latin typeface="+mn-lt"/>
                          <a:cs typeface="Arial"/>
                        </a:rPr>
                        <a:t>Cross-sectional </a:t>
                      </a:r>
                      <a:r>
                        <a:rPr lang="en-US" sz="1200" noProof="0" dirty="0">
                          <a:solidFill>
                            <a:schemeClr val="accent1"/>
                          </a:solidFill>
                          <a:latin typeface="+mn-lt"/>
                          <a:cs typeface="Arial"/>
                        </a:rPr>
                        <a:t>survey</a:t>
                      </a:r>
                      <a:r>
                        <a:rPr lang="en-US" sz="1200" noProof="0" dirty="0">
                          <a:solidFill>
                            <a:srgbClr val="4B4B4B"/>
                          </a:solidFill>
                          <a:latin typeface="+mn-lt"/>
                          <a:cs typeface="Arial"/>
                        </a:rPr>
                        <a:t> of 73 US acquisitions</a:t>
                      </a:r>
                    </a:p>
                  </a:txBody>
                  <a:tcPr marL="36000" marR="36000" marT="36000" marB="36000" anchor="ctr" horzOverflow="overflow">
                    <a:lnL w="6350" cap="flat" cmpd="sng" algn="ctr">
                      <a:solidFill>
                        <a:schemeClr val="bg1">
                          <a:lumMod val="95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576189" rtl="0" eaLnBrk="1" fontAlgn="base" latinLnBrk="0" hangingPunct="1">
                        <a:lnSpc>
                          <a:spcPct val="104000"/>
                        </a:lnSpc>
                        <a:spcBef>
                          <a:spcPts val="0"/>
                        </a:spcBef>
                        <a:spcAft>
                          <a:spcPct val="0"/>
                        </a:spcAft>
                        <a:buClr>
                          <a:srgbClr val="E20074"/>
                        </a:buClr>
                        <a:buSzPct val="75000"/>
                        <a:buFontTx/>
                        <a:buNone/>
                        <a:tabLst>
                          <a:tab pos="5110163" algn="r"/>
                        </a:tabLst>
                        <a:defRPr/>
                      </a:pPr>
                      <a:r>
                        <a:rPr lang="en-US" sz="1200" noProof="0" dirty="0">
                          <a:solidFill>
                            <a:schemeClr val="accent5"/>
                          </a:solidFill>
                          <a:latin typeface="+mn-lt"/>
                          <a:cs typeface="Arial"/>
                        </a:rPr>
                        <a:t>1-5 executives </a:t>
                      </a:r>
                      <a:r>
                        <a:rPr lang="en-US" sz="1200" noProof="0" dirty="0">
                          <a:solidFill>
                            <a:srgbClr val="4B4B4B"/>
                          </a:solidFill>
                          <a:latin typeface="+mn-lt"/>
                          <a:cs typeface="Arial"/>
                        </a:rPr>
                        <a:t>in the acquired firms</a:t>
                      </a:r>
                    </a:p>
                  </a:txBody>
                  <a:tcPr marL="36000" marR="36000" marT="36000" marB="3600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576189" rtl="0" eaLnBrk="1" fontAlgn="base" latinLnBrk="0" hangingPunct="1">
                        <a:lnSpc>
                          <a:spcPct val="104000"/>
                        </a:lnSpc>
                        <a:spcBef>
                          <a:spcPts val="0"/>
                        </a:spcBef>
                        <a:spcAft>
                          <a:spcPct val="0"/>
                        </a:spcAft>
                        <a:buClr>
                          <a:srgbClr val="E20074"/>
                        </a:buClr>
                        <a:buSzPct val="75000"/>
                        <a:buFontTx/>
                        <a:buNone/>
                        <a:tabLst>
                          <a:tab pos="5110163" algn="r"/>
                        </a:tabLst>
                        <a:defRPr/>
                      </a:pPr>
                      <a:r>
                        <a:rPr lang="en-US" sz="1200" kern="1200" noProof="0" dirty="0">
                          <a:solidFill>
                            <a:srgbClr val="4B4B4B"/>
                          </a:solidFill>
                          <a:latin typeface="+mn-lt"/>
                          <a:ea typeface="+mn-ea"/>
                          <a:cs typeface="+mn-cs"/>
                        </a:rPr>
                        <a:t>Negative Relationship </a:t>
                      </a:r>
                    </a:p>
                  </a:txBody>
                  <a:tcPr marL="36000" marR="36000" marT="36000" marB="36000" anchor="ctr" horzOverflow="overflow">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190037">
                <a:tc>
                  <a:txBody>
                    <a:bodyPr/>
                    <a:lstStyle/>
                    <a:p>
                      <a:pPr marL="0" marR="0" lvl="0" indent="0" algn="l" defTabSz="457200" rtl="0" eaLnBrk="1" fontAlgn="base" latinLnBrk="0" hangingPunct="1">
                        <a:lnSpc>
                          <a:spcPct val="104000"/>
                        </a:lnSpc>
                        <a:spcBef>
                          <a:spcPts val="0"/>
                        </a:spcBef>
                        <a:spcAft>
                          <a:spcPct val="0"/>
                        </a:spcAft>
                        <a:buClr>
                          <a:schemeClr val="tx2"/>
                        </a:buClr>
                        <a:buSzTx/>
                        <a:buFont typeface="Wingdings" pitchFamily="2" charset="2"/>
                        <a:buNone/>
                        <a:tabLst/>
                      </a:pPr>
                      <a:r>
                        <a:rPr lang="en-US" sz="1200" kern="1200" noProof="0" dirty="0">
                          <a:solidFill>
                            <a:srgbClr val="4B4B4B"/>
                          </a:solidFill>
                          <a:latin typeface="+mn-lt"/>
                          <a:ea typeface="+mn-ea"/>
                          <a:cs typeface="+mn-cs"/>
                        </a:rPr>
                        <a:t>Krishnan, Miller &amp; Judge (1997)</a:t>
                      </a:r>
                      <a:endParaRPr kumimoji="0" lang="en-US" sz="1200" b="0" i="0" u="none" strike="noStrike" cap="none" normalizeH="0" baseline="0" noProof="0" dirty="0">
                        <a:ln>
                          <a:noFill/>
                        </a:ln>
                        <a:solidFill>
                          <a:srgbClr val="262626"/>
                        </a:solidFill>
                        <a:effectLst/>
                        <a:latin typeface="Arial"/>
                        <a:cs typeface="Arial"/>
                      </a:endParaRPr>
                    </a:p>
                  </a:txBody>
                  <a:tcPr marL="36000" marR="36000" marT="36000" marB="36000" anchor="ctr" horzOverflow="overflow">
                    <a:lnL cap="flat">
                      <a:noFill/>
                    </a:lnL>
                    <a:lnR w="6350" cap="flat" cmpd="sng" algn="ctr">
                      <a:solidFill>
                        <a:schemeClr val="bg1">
                          <a:lumMod val="95000"/>
                        </a:schemeClr>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indent="0" algn="l" defTabSz="576189" rtl="0" eaLnBrk="1" fontAlgn="base" latinLnBrk="0" hangingPunct="1">
                        <a:lnSpc>
                          <a:spcPct val="104000"/>
                        </a:lnSpc>
                        <a:spcBef>
                          <a:spcPts val="0"/>
                        </a:spcBef>
                        <a:spcAft>
                          <a:spcPct val="0"/>
                        </a:spcAft>
                        <a:buClr>
                          <a:srgbClr val="E20074"/>
                        </a:buClr>
                        <a:buSzPct val="75000"/>
                        <a:buFontTx/>
                        <a:buNone/>
                        <a:tabLst>
                          <a:tab pos="5110163" algn="r"/>
                        </a:tabLst>
                        <a:defRPr/>
                      </a:pPr>
                      <a:r>
                        <a:rPr lang="en-US" sz="1200" noProof="0" dirty="0">
                          <a:solidFill>
                            <a:schemeClr val="accent1"/>
                          </a:solidFill>
                          <a:latin typeface="Arial"/>
                          <a:cs typeface="Arial"/>
                        </a:rPr>
                        <a:t>Survey</a:t>
                      </a:r>
                      <a:r>
                        <a:rPr lang="en-US" sz="1200" noProof="0" dirty="0">
                          <a:solidFill>
                            <a:srgbClr val="4B4B4B"/>
                          </a:solidFill>
                          <a:latin typeface="Arial"/>
                          <a:cs typeface="Arial"/>
                        </a:rPr>
                        <a:t> 147 US acquisitions</a:t>
                      </a:r>
                    </a:p>
                  </a:txBody>
                  <a:tcPr marL="36000" marR="36000" marT="36000" marB="36000" anchor="ctr" horzOverflow="overflow">
                    <a:lnL w="6350" cap="flat" cmpd="sng" algn="ctr">
                      <a:solidFill>
                        <a:schemeClr val="bg1">
                          <a:lumMod val="95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bg1"/>
                    </a:solidFill>
                  </a:tcPr>
                </a:tc>
                <a:tc>
                  <a:txBody>
                    <a:bodyPr/>
                    <a:lstStyle/>
                    <a:p>
                      <a:pPr marL="0" marR="0" indent="0" algn="l" defTabSz="576189" rtl="0" eaLnBrk="1" fontAlgn="base" latinLnBrk="0" hangingPunct="1">
                        <a:lnSpc>
                          <a:spcPct val="104000"/>
                        </a:lnSpc>
                        <a:spcBef>
                          <a:spcPts val="0"/>
                        </a:spcBef>
                        <a:spcAft>
                          <a:spcPct val="0"/>
                        </a:spcAft>
                        <a:buClr>
                          <a:srgbClr val="E20074"/>
                        </a:buClr>
                        <a:buSzPct val="75000"/>
                        <a:buFontTx/>
                        <a:buNone/>
                        <a:tabLst>
                          <a:tab pos="5110163" algn="r"/>
                        </a:tabLst>
                        <a:defRPr/>
                      </a:pPr>
                      <a:r>
                        <a:rPr lang="en-US" sz="1200" noProof="0" dirty="0">
                          <a:solidFill>
                            <a:schemeClr val="accent5"/>
                          </a:solidFill>
                          <a:latin typeface="Arial"/>
                          <a:cs typeface="Arial"/>
                        </a:rPr>
                        <a:t>Executives</a:t>
                      </a:r>
                      <a:r>
                        <a:rPr lang="en-US" sz="1200" noProof="0" dirty="0">
                          <a:solidFill>
                            <a:srgbClr val="4B4B4B"/>
                          </a:solidFill>
                          <a:latin typeface="Arial"/>
                          <a:cs typeface="Arial"/>
                        </a:rPr>
                        <a:t> in acquired and acquiring firms</a:t>
                      </a:r>
                    </a:p>
                  </a:txBody>
                  <a:tcPr marL="36000" marR="36000" marT="36000" marB="3600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576189" rtl="0" eaLnBrk="1" fontAlgn="base" latinLnBrk="0" hangingPunct="1">
                        <a:lnSpc>
                          <a:spcPct val="104000"/>
                        </a:lnSpc>
                        <a:spcBef>
                          <a:spcPts val="0"/>
                        </a:spcBef>
                        <a:spcAft>
                          <a:spcPct val="0"/>
                        </a:spcAft>
                        <a:buClr>
                          <a:srgbClr val="E20074"/>
                        </a:buClr>
                        <a:buSzPct val="75000"/>
                        <a:buFontTx/>
                        <a:buNone/>
                        <a:tabLst>
                          <a:tab pos="5110163" algn="r"/>
                        </a:tabLst>
                        <a:defRPr/>
                      </a:pPr>
                      <a:r>
                        <a:rPr lang="en-US" sz="1200" noProof="0" dirty="0">
                          <a:solidFill>
                            <a:srgbClr val="4B4B4B"/>
                          </a:solidFill>
                          <a:latin typeface="+mn-lt"/>
                          <a:cs typeface="Arial"/>
                        </a:rPr>
                        <a:t>Positive Relationship</a:t>
                      </a:r>
                    </a:p>
                  </a:txBody>
                  <a:tcPr marL="36000" marR="36000" marT="36000" marB="36000" anchor="ctr" horzOverflow="overflow">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190037">
                <a:tc>
                  <a:txBody>
                    <a:bodyPr/>
                    <a:lstStyle/>
                    <a:p>
                      <a:pPr marL="0" marR="0" lvl="0" indent="0" algn="l" defTabSz="457200" rtl="0" eaLnBrk="1" fontAlgn="base" latinLnBrk="0" hangingPunct="1">
                        <a:lnSpc>
                          <a:spcPct val="104000"/>
                        </a:lnSpc>
                        <a:spcBef>
                          <a:spcPts val="0"/>
                        </a:spcBef>
                        <a:spcAft>
                          <a:spcPct val="0"/>
                        </a:spcAft>
                        <a:buClr>
                          <a:schemeClr val="tx2"/>
                        </a:buClr>
                        <a:buSzTx/>
                        <a:buFont typeface="Wingdings" pitchFamily="2" charset="2"/>
                        <a:buNone/>
                        <a:tabLst/>
                      </a:pPr>
                      <a:r>
                        <a:rPr lang="en-US" sz="1200" kern="1200" noProof="0" dirty="0">
                          <a:solidFill>
                            <a:srgbClr val="4B4B4B"/>
                          </a:solidFill>
                          <a:latin typeface="+mn-lt"/>
                          <a:ea typeface="+mn-ea"/>
                          <a:cs typeface="+mn-cs"/>
                        </a:rPr>
                        <a:t>Very et al. (1996)</a:t>
                      </a:r>
                      <a:endParaRPr kumimoji="0" lang="en-US" sz="1200" b="0" i="0" u="none" strike="noStrike" cap="none" normalizeH="0" baseline="0" noProof="0" dirty="0">
                        <a:ln>
                          <a:noFill/>
                        </a:ln>
                        <a:solidFill>
                          <a:srgbClr val="262626"/>
                        </a:solidFill>
                        <a:effectLst/>
                        <a:latin typeface="Arial"/>
                        <a:cs typeface="Arial"/>
                      </a:endParaRPr>
                    </a:p>
                  </a:txBody>
                  <a:tcPr marL="36000" marR="36000" marT="36000" marB="36000" anchor="ctr" horzOverflow="overflow">
                    <a:lnL cap="flat">
                      <a:noFill/>
                    </a:lnL>
                    <a:lnR w="6350" cap="flat" cmpd="sng" algn="ctr">
                      <a:solidFill>
                        <a:schemeClr val="bg1">
                          <a:lumMod val="95000"/>
                        </a:schemeClr>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indent="0" algn="l" defTabSz="576189" rtl="0" eaLnBrk="1" fontAlgn="base" latinLnBrk="0" hangingPunct="1">
                        <a:lnSpc>
                          <a:spcPct val="104000"/>
                        </a:lnSpc>
                        <a:spcBef>
                          <a:spcPts val="0"/>
                        </a:spcBef>
                        <a:spcAft>
                          <a:spcPct val="0"/>
                        </a:spcAft>
                        <a:buClr>
                          <a:srgbClr val="E20074"/>
                        </a:buClr>
                        <a:buSzPct val="75000"/>
                        <a:buFontTx/>
                        <a:buNone/>
                        <a:tabLst>
                          <a:tab pos="5110163" algn="r"/>
                        </a:tabLst>
                        <a:defRPr/>
                      </a:pPr>
                      <a:r>
                        <a:rPr lang="en-US" sz="1200" noProof="0" dirty="0">
                          <a:solidFill>
                            <a:srgbClr val="4B4B4B"/>
                          </a:solidFill>
                          <a:latin typeface="Arial"/>
                          <a:cs typeface="Arial"/>
                        </a:rPr>
                        <a:t>Cross-sectional </a:t>
                      </a:r>
                      <a:r>
                        <a:rPr lang="en-US" sz="1200" noProof="0" dirty="0">
                          <a:solidFill>
                            <a:schemeClr val="accent1"/>
                          </a:solidFill>
                          <a:latin typeface="Arial"/>
                          <a:cs typeface="Arial"/>
                        </a:rPr>
                        <a:t>survey</a:t>
                      </a:r>
                      <a:r>
                        <a:rPr lang="en-US" sz="1200" noProof="0" dirty="0">
                          <a:solidFill>
                            <a:srgbClr val="4B4B4B"/>
                          </a:solidFill>
                          <a:latin typeface="Arial"/>
                          <a:cs typeface="Arial"/>
                        </a:rPr>
                        <a:t> of 106 EUR </a:t>
                      </a:r>
                      <a:r>
                        <a:rPr lang="en-US" sz="1200" noProof="0" dirty="0">
                          <a:solidFill>
                            <a:srgbClr val="4B4B4B"/>
                          </a:solidFill>
                          <a:latin typeface="+mn-lt"/>
                          <a:cs typeface="Arial"/>
                        </a:rPr>
                        <a:t>acquisitions</a:t>
                      </a:r>
                      <a:endParaRPr lang="en-US" sz="1200" noProof="0" dirty="0">
                        <a:solidFill>
                          <a:srgbClr val="4B4B4B"/>
                        </a:solidFill>
                        <a:latin typeface="Arial"/>
                        <a:cs typeface="Arial"/>
                      </a:endParaRPr>
                    </a:p>
                  </a:txBody>
                  <a:tcPr marL="36000" marR="36000" marT="36000" marB="36000" anchor="ctr" horzOverflow="overflow">
                    <a:lnL w="6350" cap="flat" cmpd="sng" algn="ctr">
                      <a:solidFill>
                        <a:schemeClr val="bg1">
                          <a:lumMod val="95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576189" rtl="0" eaLnBrk="1" fontAlgn="base" latinLnBrk="0" hangingPunct="1">
                        <a:lnSpc>
                          <a:spcPct val="104000"/>
                        </a:lnSpc>
                        <a:spcBef>
                          <a:spcPts val="0"/>
                        </a:spcBef>
                        <a:spcAft>
                          <a:spcPct val="0"/>
                        </a:spcAft>
                        <a:buClr>
                          <a:srgbClr val="E20074"/>
                        </a:buClr>
                        <a:buSzPct val="75000"/>
                        <a:buFontTx/>
                        <a:buNone/>
                        <a:tabLst>
                          <a:tab pos="5110163" algn="r"/>
                        </a:tabLst>
                        <a:defRPr/>
                      </a:pPr>
                      <a:r>
                        <a:rPr lang="en-US" sz="1200" noProof="0" dirty="0">
                          <a:solidFill>
                            <a:schemeClr val="accent5"/>
                          </a:solidFill>
                          <a:latin typeface="+mn-lt"/>
                          <a:cs typeface="Arial"/>
                        </a:rPr>
                        <a:t>2-5 executives </a:t>
                      </a:r>
                      <a:r>
                        <a:rPr lang="en-US" sz="1200" noProof="0" dirty="0">
                          <a:solidFill>
                            <a:srgbClr val="4B4B4B"/>
                          </a:solidFill>
                          <a:latin typeface="+mn-lt"/>
                          <a:cs typeface="Arial"/>
                        </a:rPr>
                        <a:t>in the acquired firms</a:t>
                      </a:r>
                    </a:p>
                  </a:txBody>
                  <a:tcPr marL="36000" marR="36000" marT="36000" marB="3600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bg1"/>
                    </a:solidFill>
                  </a:tcPr>
                </a:tc>
                <a:tc>
                  <a:txBody>
                    <a:bodyPr/>
                    <a:lstStyle/>
                    <a:p>
                      <a:pPr marL="0" marR="0" indent="0" algn="l" defTabSz="576189" rtl="0" eaLnBrk="1" fontAlgn="base" latinLnBrk="0" hangingPunct="1">
                        <a:lnSpc>
                          <a:spcPct val="104000"/>
                        </a:lnSpc>
                        <a:spcBef>
                          <a:spcPts val="0"/>
                        </a:spcBef>
                        <a:spcAft>
                          <a:spcPct val="0"/>
                        </a:spcAft>
                        <a:buClr>
                          <a:srgbClr val="E20074"/>
                        </a:buClr>
                        <a:buSzPct val="75000"/>
                        <a:buFontTx/>
                        <a:buNone/>
                        <a:tabLst>
                          <a:tab pos="5110163" algn="r"/>
                        </a:tabLst>
                        <a:defRPr/>
                      </a:pPr>
                      <a:r>
                        <a:rPr lang="en-US" sz="1200" noProof="0" dirty="0">
                          <a:solidFill>
                            <a:srgbClr val="4B4B4B"/>
                          </a:solidFill>
                          <a:latin typeface="Arial"/>
                          <a:cs typeface="Arial"/>
                        </a:rPr>
                        <a:t>No Relationship</a:t>
                      </a:r>
                    </a:p>
                  </a:txBody>
                  <a:tcPr marL="36000" marR="36000" marT="36000" marB="36000" anchor="ctr" horzOverflow="overflow">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190037">
                <a:tc>
                  <a:txBody>
                    <a:bodyPr/>
                    <a:lstStyle/>
                    <a:p>
                      <a:pPr marL="0" marR="0" lvl="0" indent="0" algn="l" defTabSz="457200" rtl="0" eaLnBrk="1" fontAlgn="base" latinLnBrk="0" hangingPunct="1">
                        <a:lnSpc>
                          <a:spcPct val="104000"/>
                        </a:lnSpc>
                        <a:spcBef>
                          <a:spcPts val="0"/>
                        </a:spcBef>
                        <a:spcAft>
                          <a:spcPct val="0"/>
                        </a:spcAft>
                        <a:buClr>
                          <a:schemeClr val="tx2"/>
                        </a:buClr>
                        <a:buSzTx/>
                        <a:buFont typeface="Wingdings" pitchFamily="2" charset="2"/>
                        <a:buNone/>
                        <a:tabLst/>
                      </a:pPr>
                      <a:r>
                        <a:rPr kumimoji="0" lang="en-US" sz="1200" b="0" i="0" u="none" strike="noStrike" kern="1200" cap="none" normalizeH="0" baseline="0" noProof="0" dirty="0">
                          <a:ln>
                            <a:noFill/>
                          </a:ln>
                          <a:solidFill>
                            <a:srgbClr val="4B4B4B"/>
                          </a:solidFill>
                          <a:effectLst/>
                          <a:latin typeface="+mn-lt"/>
                          <a:ea typeface="+mn-ea"/>
                          <a:cs typeface="+mn-cs"/>
                        </a:rPr>
                        <a:t>Larsson &amp; Finkelstein (1999)</a:t>
                      </a:r>
                      <a:endParaRPr kumimoji="0" lang="en-US" sz="1200" b="0" i="0" u="none" strike="noStrike" cap="none" normalizeH="0" baseline="0" noProof="0" dirty="0">
                        <a:ln>
                          <a:noFill/>
                        </a:ln>
                        <a:solidFill>
                          <a:srgbClr val="262626"/>
                        </a:solidFill>
                        <a:effectLst/>
                        <a:latin typeface="Arial"/>
                        <a:cs typeface="Arial"/>
                      </a:endParaRPr>
                    </a:p>
                  </a:txBody>
                  <a:tcPr marL="36000" marR="36000" marT="36000" marB="36000" anchor="ctr" horzOverflow="overflow">
                    <a:lnL cap="flat">
                      <a:noFill/>
                    </a:lnL>
                    <a:lnR w="6350" cap="flat" cmpd="sng" algn="ctr">
                      <a:solidFill>
                        <a:schemeClr val="bg1">
                          <a:lumMod val="95000"/>
                        </a:schemeClr>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indent="0" algn="l" defTabSz="576189" rtl="0" eaLnBrk="1" fontAlgn="base" latinLnBrk="0" hangingPunct="1">
                        <a:lnSpc>
                          <a:spcPct val="104000"/>
                        </a:lnSpc>
                        <a:spcBef>
                          <a:spcPts val="0"/>
                        </a:spcBef>
                        <a:spcAft>
                          <a:spcPct val="0"/>
                        </a:spcAft>
                        <a:buClr>
                          <a:srgbClr val="E20074"/>
                        </a:buClr>
                        <a:buSzPct val="75000"/>
                        <a:buFontTx/>
                        <a:buNone/>
                        <a:tabLst>
                          <a:tab pos="5110163" algn="r"/>
                        </a:tabLst>
                        <a:defRPr/>
                      </a:pPr>
                      <a:r>
                        <a:rPr lang="en-US" sz="1200" noProof="0" dirty="0">
                          <a:solidFill>
                            <a:srgbClr val="4B4B4B"/>
                          </a:solidFill>
                          <a:latin typeface="Arial"/>
                          <a:cs typeface="Arial"/>
                        </a:rPr>
                        <a:t>Case </a:t>
                      </a:r>
                      <a:r>
                        <a:rPr lang="en-US" sz="1200" noProof="0" dirty="0">
                          <a:solidFill>
                            <a:schemeClr val="tx1"/>
                          </a:solidFill>
                          <a:latin typeface="Arial"/>
                          <a:cs typeface="Arial"/>
                        </a:rPr>
                        <a:t>Study</a:t>
                      </a:r>
                      <a:r>
                        <a:rPr lang="en-US" sz="1200" noProof="0" dirty="0">
                          <a:solidFill>
                            <a:srgbClr val="4B4B4B"/>
                          </a:solidFill>
                          <a:latin typeface="Arial"/>
                          <a:cs typeface="Arial"/>
                        </a:rPr>
                        <a:t> on a sample of 61 </a:t>
                      </a:r>
                      <a:r>
                        <a:rPr lang="en-US" sz="1200" noProof="0" dirty="0">
                          <a:solidFill>
                            <a:srgbClr val="4B4B4B"/>
                          </a:solidFill>
                          <a:latin typeface="+mn-lt"/>
                          <a:cs typeface="Arial"/>
                        </a:rPr>
                        <a:t>acquisitions</a:t>
                      </a:r>
                      <a:endParaRPr lang="en-US" sz="1200" noProof="0" dirty="0">
                        <a:solidFill>
                          <a:srgbClr val="4B4B4B"/>
                        </a:solidFill>
                        <a:latin typeface="Arial"/>
                        <a:cs typeface="Arial"/>
                      </a:endParaRPr>
                    </a:p>
                  </a:txBody>
                  <a:tcPr marL="36000" marR="36000" marT="36000" marB="36000" anchor="ctr" horzOverflow="overflow">
                    <a:lnL w="6350" cap="flat" cmpd="sng" algn="ctr">
                      <a:solidFill>
                        <a:schemeClr val="bg1">
                          <a:lumMod val="95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bg1"/>
                    </a:solidFill>
                  </a:tcPr>
                </a:tc>
                <a:tc>
                  <a:txBody>
                    <a:bodyPr/>
                    <a:lstStyle/>
                    <a:p>
                      <a:pPr marL="0" marR="0" indent="0" algn="l" defTabSz="576189" rtl="0" eaLnBrk="1" fontAlgn="base" latinLnBrk="0" hangingPunct="1">
                        <a:lnSpc>
                          <a:spcPct val="104000"/>
                        </a:lnSpc>
                        <a:spcBef>
                          <a:spcPts val="0"/>
                        </a:spcBef>
                        <a:spcAft>
                          <a:spcPct val="0"/>
                        </a:spcAft>
                        <a:buClr>
                          <a:srgbClr val="E20074"/>
                        </a:buClr>
                        <a:buSzPct val="75000"/>
                        <a:buFontTx/>
                        <a:buNone/>
                        <a:tabLst>
                          <a:tab pos="5110163" algn="r"/>
                        </a:tabLst>
                        <a:defRPr/>
                      </a:pPr>
                      <a:endParaRPr lang="en-US" sz="1200" noProof="0" dirty="0">
                        <a:solidFill>
                          <a:srgbClr val="4B4B4B"/>
                        </a:solidFill>
                        <a:latin typeface="Arial"/>
                        <a:cs typeface="Arial"/>
                      </a:endParaRPr>
                    </a:p>
                  </a:txBody>
                  <a:tcPr marL="36000" marR="36000" marT="36000" marB="3600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bg1"/>
                    </a:solidFill>
                  </a:tcPr>
                </a:tc>
                <a:tc>
                  <a:txBody>
                    <a:bodyPr/>
                    <a:lstStyle/>
                    <a:p>
                      <a:pPr marL="0" marR="0" indent="0" algn="l" defTabSz="576189" rtl="0" eaLnBrk="1" fontAlgn="base" latinLnBrk="0" hangingPunct="1">
                        <a:lnSpc>
                          <a:spcPct val="104000"/>
                        </a:lnSpc>
                        <a:spcBef>
                          <a:spcPts val="0"/>
                        </a:spcBef>
                        <a:spcAft>
                          <a:spcPct val="0"/>
                        </a:spcAft>
                        <a:buClr>
                          <a:srgbClr val="E20074"/>
                        </a:buClr>
                        <a:buSzPct val="75000"/>
                        <a:buFontTx/>
                        <a:buNone/>
                        <a:tabLst>
                          <a:tab pos="5110163" algn="r"/>
                        </a:tabLst>
                        <a:defRPr/>
                      </a:pPr>
                      <a:endParaRPr lang="en-US" sz="1200" noProof="0" dirty="0">
                        <a:solidFill>
                          <a:srgbClr val="4B4B4B"/>
                        </a:solidFill>
                        <a:latin typeface="Arial"/>
                        <a:cs typeface="Arial"/>
                      </a:endParaRPr>
                    </a:p>
                  </a:txBody>
                  <a:tcPr marL="36000" marR="36000" marT="36000" marB="36000" anchor="ctr" horzOverflow="overflow">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757638854"/>
                  </a:ext>
                </a:extLst>
              </a:tr>
              <a:tr h="190037">
                <a:tc>
                  <a:txBody>
                    <a:bodyPr/>
                    <a:lstStyle/>
                    <a:p>
                      <a:pPr marL="0" marR="0" lvl="0" indent="0" algn="l" defTabSz="457200" rtl="0" eaLnBrk="1" fontAlgn="base" latinLnBrk="0" hangingPunct="1">
                        <a:lnSpc>
                          <a:spcPct val="104000"/>
                        </a:lnSpc>
                        <a:spcBef>
                          <a:spcPts val="0"/>
                        </a:spcBef>
                        <a:spcAft>
                          <a:spcPct val="0"/>
                        </a:spcAft>
                        <a:buClr>
                          <a:schemeClr val="tx2"/>
                        </a:buClr>
                        <a:buSzTx/>
                        <a:buFont typeface="Wingdings" pitchFamily="2" charset="2"/>
                        <a:buNone/>
                        <a:tabLst/>
                      </a:pPr>
                      <a:r>
                        <a:rPr kumimoji="0" lang="fi-FI" sz="1200" b="0" i="0" u="none" strike="noStrike" kern="1200" cap="none" normalizeH="0" baseline="0" dirty="0">
                          <a:ln>
                            <a:noFill/>
                          </a:ln>
                          <a:solidFill>
                            <a:srgbClr val="4B4B4B"/>
                          </a:solidFill>
                          <a:effectLst/>
                          <a:latin typeface="+mn-lt"/>
                          <a:ea typeface="+mn-ea"/>
                          <a:cs typeface="+mn-cs"/>
                        </a:rPr>
                        <a:t>Vaara et al. (2012)</a:t>
                      </a:r>
                      <a:endParaRPr kumimoji="0" lang="en-US" sz="1200" b="0" i="0" u="none" strike="noStrike" kern="1200" cap="none" normalizeH="0" baseline="0" noProof="0" dirty="0">
                        <a:ln>
                          <a:noFill/>
                        </a:ln>
                        <a:solidFill>
                          <a:srgbClr val="4B4B4B"/>
                        </a:solidFill>
                        <a:effectLst/>
                        <a:latin typeface="+mn-lt"/>
                        <a:ea typeface="+mn-ea"/>
                        <a:cs typeface="+mn-cs"/>
                      </a:endParaRPr>
                    </a:p>
                  </a:txBody>
                  <a:tcPr marL="36000" marR="36000" marT="36000" marB="36000" anchor="ctr" horzOverflow="overflow">
                    <a:lnL cap="flat">
                      <a:noFill/>
                    </a:lnL>
                    <a:lnR w="6350" cap="flat" cmpd="sng" algn="ctr">
                      <a:solidFill>
                        <a:schemeClr val="bg1">
                          <a:lumMod val="95000"/>
                        </a:schemeClr>
                      </a:solidFill>
                      <a:prstDash val="solid"/>
                      <a:round/>
                      <a:headEnd type="none" w="med" len="med"/>
                      <a:tailEnd type="none" w="med" len="med"/>
                    </a:lnR>
                    <a:lnT w="6350" cap="flat" cmpd="sng" algn="ctr">
                      <a:solidFill>
                        <a:schemeClr val="bg2"/>
                      </a:solidFill>
                      <a:prstDash val="solid"/>
                      <a:round/>
                      <a:headEnd type="none" w="med" len="med"/>
                      <a:tailEnd type="none" w="med" len="med"/>
                    </a:lnT>
                    <a:lnB w="19050" cap="flat" cmpd="sng" algn="ctr">
                      <a:solidFill>
                        <a:srgbClr val="4B4B4B"/>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576189" rtl="0" eaLnBrk="1" fontAlgn="base" latinLnBrk="0" hangingPunct="1">
                        <a:lnSpc>
                          <a:spcPct val="104000"/>
                        </a:lnSpc>
                        <a:spcBef>
                          <a:spcPts val="0"/>
                        </a:spcBef>
                        <a:spcAft>
                          <a:spcPct val="0"/>
                        </a:spcAft>
                        <a:buClr>
                          <a:srgbClr val="E20074"/>
                        </a:buClr>
                        <a:buSzPct val="75000"/>
                        <a:buFontTx/>
                        <a:buNone/>
                        <a:tabLst>
                          <a:tab pos="5110163" algn="r"/>
                        </a:tabLst>
                        <a:defRPr/>
                      </a:pPr>
                      <a:r>
                        <a:rPr lang="en-US" sz="1200" noProof="0" dirty="0">
                          <a:solidFill>
                            <a:srgbClr val="4B4B4B"/>
                          </a:solidFill>
                          <a:latin typeface="+mn-lt"/>
                          <a:cs typeface="Arial"/>
                        </a:rPr>
                        <a:t>Cross-sectional </a:t>
                      </a:r>
                      <a:r>
                        <a:rPr lang="en-US" sz="1200" noProof="0" dirty="0">
                          <a:solidFill>
                            <a:schemeClr val="accent1"/>
                          </a:solidFill>
                          <a:latin typeface="+mn-lt"/>
                          <a:cs typeface="Arial"/>
                        </a:rPr>
                        <a:t>survey</a:t>
                      </a:r>
                      <a:r>
                        <a:rPr lang="en-US" sz="1200" noProof="0" dirty="0">
                          <a:solidFill>
                            <a:srgbClr val="4B4B4B"/>
                          </a:solidFill>
                          <a:latin typeface="+mn-lt"/>
                          <a:cs typeface="Arial"/>
                        </a:rPr>
                        <a:t> of 92 FIN acquisitions</a:t>
                      </a:r>
                    </a:p>
                  </a:txBody>
                  <a:tcPr marL="36000" marR="36000" marT="36000" marB="36000" anchor="ctr" horzOverflow="overflow">
                    <a:lnL w="6350" cap="flat" cmpd="sng" algn="ctr">
                      <a:solidFill>
                        <a:schemeClr val="bg1">
                          <a:lumMod val="95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solidFill>
                      <a:prstDash val="solid"/>
                      <a:round/>
                      <a:headEnd type="none" w="med" len="med"/>
                      <a:tailEnd type="none" w="med" len="med"/>
                    </a:lnT>
                    <a:lnB w="19050" cap="flat" cmpd="sng" algn="ctr">
                      <a:solidFill>
                        <a:srgbClr val="4B4B4B"/>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1">
                        <a:lnSpc>
                          <a:spcPct val="104000"/>
                        </a:lnSpc>
                        <a:spcBef>
                          <a:spcPts val="0"/>
                        </a:spcBef>
                        <a:spcAft>
                          <a:spcPct val="0"/>
                        </a:spcAft>
                        <a:buClr>
                          <a:schemeClr val="tx2"/>
                        </a:buClr>
                        <a:buSzTx/>
                        <a:buFont typeface="Wingdings" pitchFamily="2" charset="2"/>
                        <a:buNone/>
                        <a:tabLst/>
                      </a:pPr>
                      <a:r>
                        <a:rPr lang="en-US" sz="1200" kern="1200" noProof="0" dirty="0">
                          <a:solidFill>
                            <a:schemeClr val="accent5"/>
                          </a:solidFill>
                          <a:latin typeface="+mn-lt"/>
                          <a:ea typeface="+mn-ea"/>
                          <a:cs typeface="+mn-cs"/>
                        </a:rPr>
                        <a:t>CEO</a:t>
                      </a:r>
                      <a:r>
                        <a:rPr lang="en-US" sz="1200" kern="1200" noProof="0" dirty="0">
                          <a:solidFill>
                            <a:srgbClr val="4B4B4B"/>
                          </a:solidFill>
                          <a:latin typeface="+mn-lt"/>
                          <a:ea typeface="+mn-ea"/>
                          <a:cs typeface="+mn-cs"/>
                        </a:rPr>
                        <a:t> of the acquiring firm </a:t>
                      </a:r>
                    </a:p>
                  </a:txBody>
                  <a:tcPr marL="36000" marR="36000" marT="36000" marB="3600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solidFill>
                      <a:prstDash val="solid"/>
                      <a:round/>
                      <a:headEnd type="none" w="med" len="med"/>
                      <a:tailEnd type="none" w="med" len="med"/>
                    </a:lnT>
                    <a:lnB w="19050" cap="flat" cmpd="sng" algn="ctr">
                      <a:solidFill>
                        <a:srgbClr val="4B4B4B"/>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576189" rtl="0" eaLnBrk="1" fontAlgn="base" latinLnBrk="0" hangingPunct="1">
                        <a:lnSpc>
                          <a:spcPct val="104000"/>
                        </a:lnSpc>
                        <a:spcBef>
                          <a:spcPts val="0"/>
                        </a:spcBef>
                        <a:spcAft>
                          <a:spcPct val="0"/>
                        </a:spcAft>
                        <a:buClr>
                          <a:srgbClr val="E20074"/>
                        </a:buClr>
                        <a:buSzPct val="75000"/>
                        <a:buFontTx/>
                        <a:buNone/>
                        <a:tabLst>
                          <a:tab pos="5110163" algn="r"/>
                        </a:tabLst>
                        <a:defRPr/>
                      </a:pPr>
                      <a:r>
                        <a:rPr lang="en-US" sz="1200" kern="1200" noProof="0" dirty="0">
                          <a:solidFill>
                            <a:srgbClr val="4B4B4B"/>
                          </a:solidFill>
                          <a:latin typeface="+mn-lt"/>
                          <a:ea typeface="+mn-ea"/>
                          <a:cs typeface="+mn-cs"/>
                        </a:rPr>
                        <a:t>Negative Relationship </a:t>
                      </a:r>
                    </a:p>
                  </a:txBody>
                  <a:tcPr marL="36000" marR="36000" marT="36000" marB="36000" anchor="ctr" horzOverflow="overflow">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19050" cap="flat" cmpd="sng" algn="ctr">
                      <a:solidFill>
                        <a:srgbClr val="4B4B4B"/>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bl>
          </a:graphicData>
        </a:graphic>
      </p:graphicFrame>
      <p:sp>
        <p:nvSpPr>
          <p:cNvPr id="7" name="Rectangle 5">
            <a:extLst>
              <a:ext uri="{FF2B5EF4-FFF2-40B4-BE49-F238E27FC236}">
                <a16:creationId xmlns:a16="http://schemas.microsoft.com/office/drawing/2014/main" id="{ED68F7E4-A373-99C1-9B91-0E024DD61727}"/>
              </a:ext>
            </a:extLst>
          </p:cNvPr>
          <p:cNvSpPr>
            <a:spLocks noChangeArrowheads="1"/>
          </p:cNvSpPr>
          <p:nvPr/>
        </p:nvSpPr>
        <p:spPr bwMode="auto">
          <a:xfrm>
            <a:off x="289865" y="1603077"/>
            <a:ext cx="10944000" cy="360000"/>
          </a:xfrm>
          <a:prstGeom prst="rect">
            <a:avLst/>
          </a:prstGeom>
          <a:solidFill>
            <a:schemeClr val="tx1"/>
          </a:solidFill>
          <a:ln w="12700" algn="ctr">
            <a:noFill/>
            <a:miter lim="800000"/>
            <a:headEnd/>
            <a:tailEnd/>
          </a:ln>
          <a:effectLst/>
        </p:spPr>
        <p:txBody>
          <a:bodyPr wrap="square" lIns="108000" tIns="72000" rIns="72000" bIns="72000" anchor="ctr">
            <a:noAutofit/>
          </a:bodyPr>
          <a:lstStyle/>
          <a:p>
            <a:pPr>
              <a:lnSpc>
                <a:spcPct val="104000"/>
              </a:lnSpc>
              <a:buClrTx/>
              <a:buSzTx/>
              <a:buFontTx/>
              <a:buNone/>
            </a:pPr>
            <a:r>
              <a:rPr lang="en-US" sz="1600" b="1" dirty="0" err="1">
                <a:solidFill>
                  <a:schemeClr val="bg1"/>
                </a:solidFill>
                <a:cs typeface="Arial"/>
              </a:rPr>
              <a:t>Studienübersicht</a:t>
            </a:r>
            <a:endParaRPr lang="en-US" sz="1600" b="1" dirty="0">
              <a:solidFill>
                <a:schemeClr val="bg1"/>
              </a:solidFill>
              <a:cs typeface="Arial"/>
            </a:endParaRPr>
          </a:p>
        </p:txBody>
      </p:sp>
      <p:sp>
        <p:nvSpPr>
          <p:cNvPr id="8" name="Rechteck 7">
            <a:extLst>
              <a:ext uri="{FF2B5EF4-FFF2-40B4-BE49-F238E27FC236}">
                <a16:creationId xmlns:a16="http://schemas.microsoft.com/office/drawing/2014/main" id="{DBDB982C-FA4E-4308-66A1-384A237BB48D}"/>
              </a:ext>
            </a:extLst>
          </p:cNvPr>
          <p:cNvSpPr/>
          <p:nvPr/>
        </p:nvSpPr>
        <p:spPr>
          <a:xfrm>
            <a:off x="7683501" y="5811459"/>
            <a:ext cx="3523260" cy="233363"/>
          </a:xfrm>
          <a:prstGeom prst="rect">
            <a:avLst/>
          </a:prstGeom>
          <a:noFill/>
          <a:ln w="38100" algn="ctr">
            <a:solidFill>
              <a:schemeClr val="bg1"/>
            </a:solidFill>
            <a:miter lim="800000"/>
            <a:headEnd/>
            <a:tailEnd/>
          </a:ln>
          <a:effectLst/>
        </p:spPr>
        <p:txBody>
          <a:bodyPr lIns="0" tIns="0" rIns="0" bIns="0" anchor="ctr"/>
          <a:lstStyle/>
          <a:p>
            <a:pPr algn="r" defTabSz="783285" eaLnBrk="0" hangingPunct="0">
              <a:lnSpc>
                <a:spcPct val="90000"/>
              </a:lnSpc>
            </a:pPr>
            <a:r>
              <a:rPr lang="en-US" sz="1000" dirty="0" err="1"/>
              <a:t>Tabelle</a:t>
            </a:r>
            <a:r>
              <a:rPr lang="en-US" sz="1000" dirty="0"/>
              <a:t>: </a:t>
            </a:r>
            <a:r>
              <a:rPr lang="en-US" sz="1000" dirty="0" err="1"/>
              <a:t>Teerikangas</a:t>
            </a:r>
            <a:r>
              <a:rPr lang="en-US" sz="1000" dirty="0"/>
              <a:t> &amp; Very (2006)</a:t>
            </a:r>
            <a:endParaRPr lang="en-US" sz="1000" dirty="0">
              <a:solidFill>
                <a:schemeClr val="tx1"/>
              </a:solidFill>
            </a:endParaRPr>
          </a:p>
        </p:txBody>
      </p:sp>
      <p:sp>
        <p:nvSpPr>
          <p:cNvPr id="9" name="Legende: mit Pfeil nach oben 8">
            <a:extLst>
              <a:ext uri="{FF2B5EF4-FFF2-40B4-BE49-F238E27FC236}">
                <a16:creationId xmlns:a16="http://schemas.microsoft.com/office/drawing/2014/main" id="{F556202D-C212-F675-94CC-EF39866FBC13}"/>
              </a:ext>
            </a:extLst>
          </p:cNvPr>
          <p:cNvSpPr/>
          <p:nvPr/>
        </p:nvSpPr>
        <p:spPr>
          <a:xfrm>
            <a:off x="2915110" y="4239160"/>
            <a:ext cx="2317750" cy="428394"/>
          </a:xfrm>
          <a:prstGeom prst="upArrowCallo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Ø 98 M&amp;A-Transaktionen</a:t>
            </a:r>
          </a:p>
        </p:txBody>
      </p:sp>
      <p:sp>
        <p:nvSpPr>
          <p:cNvPr id="10" name="Legende: mit Pfeil nach oben 9">
            <a:extLst>
              <a:ext uri="{FF2B5EF4-FFF2-40B4-BE49-F238E27FC236}">
                <a16:creationId xmlns:a16="http://schemas.microsoft.com/office/drawing/2014/main" id="{E444C353-F6F0-65CA-32D1-C9D312DCBFE0}"/>
              </a:ext>
            </a:extLst>
          </p:cNvPr>
          <p:cNvSpPr/>
          <p:nvPr/>
        </p:nvSpPr>
        <p:spPr>
          <a:xfrm>
            <a:off x="5968836" y="4237392"/>
            <a:ext cx="2626523" cy="428395"/>
          </a:xfrm>
          <a:prstGeom prst="upArrowCallo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1-5 Befragte pro Unternehmen</a:t>
            </a:r>
          </a:p>
        </p:txBody>
      </p:sp>
      <p:sp>
        <p:nvSpPr>
          <p:cNvPr id="11" name="Legende: mit Pfeil nach oben 10">
            <a:extLst>
              <a:ext uri="{FF2B5EF4-FFF2-40B4-BE49-F238E27FC236}">
                <a16:creationId xmlns:a16="http://schemas.microsoft.com/office/drawing/2014/main" id="{3049E88A-C650-9D34-7571-8F53CD3B4833}"/>
              </a:ext>
            </a:extLst>
          </p:cNvPr>
          <p:cNvSpPr/>
          <p:nvPr/>
        </p:nvSpPr>
        <p:spPr>
          <a:xfrm>
            <a:off x="9074611" y="4239160"/>
            <a:ext cx="2019300" cy="426627"/>
          </a:xfrm>
          <a:prstGeom prst="upArrowCallo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Uneindeutig</a:t>
            </a:r>
          </a:p>
        </p:txBody>
      </p:sp>
      <p:sp>
        <p:nvSpPr>
          <p:cNvPr id="13" name="Textfeld 12">
            <a:extLst>
              <a:ext uri="{FF2B5EF4-FFF2-40B4-BE49-F238E27FC236}">
                <a16:creationId xmlns:a16="http://schemas.microsoft.com/office/drawing/2014/main" id="{B00EC53D-9400-E4BA-5DAE-AA4BF35BC204}"/>
              </a:ext>
            </a:extLst>
          </p:cNvPr>
          <p:cNvSpPr txBox="1"/>
          <p:nvPr/>
        </p:nvSpPr>
        <p:spPr>
          <a:xfrm>
            <a:off x="1104900" y="4848609"/>
            <a:ext cx="9265920" cy="830997"/>
          </a:xfrm>
          <a:prstGeom prst="rect">
            <a:avLst/>
          </a:prstGeom>
          <a:noFill/>
        </p:spPr>
        <p:txBody>
          <a:bodyPr wrap="square">
            <a:spAutoFit/>
          </a:bodyPr>
          <a:lstStyle/>
          <a:p>
            <a:pPr algn="ctr"/>
            <a:r>
              <a:rPr lang="en-US" sz="1600" dirty="0">
                <a:solidFill>
                  <a:srgbClr val="6C6C6C"/>
                </a:solidFill>
              </a:rPr>
              <a:t>“Future research efforts could benefit from an enriched perspective to both the concept of cultural differences and the M&amp;A process itself. </a:t>
            </a:r>
            <a:br>
              <a:rPr lang="en-US" sz="1600" dirty="0">
                <a:solidFill>
                  <a:srgbClr val="6C6C6C"/>
                </a:solidFill>
              </a:rPr>
            </a:br>
            <a:r>
              <a:rPr lang="en-US" sz="1600" b="1" dirty="0">
                <a:solidFill>
                  <a:schemeClr val="accent4"/>
                </a:solidFill>
              </a:rPr>
              <a:t>Novel research methodologies could provide a means to this end.</a:t>
            </a:r>
            <a:r>
              <a:rPr lang="en-US" sz="1600" dirty="0">
                <a:solidFill>
                  <a:schemeClr val="accent4"/>
                </a:solidFill>
              </a:rPr>
              <a:t>”</a:t>
            </a:r>
            <a:r>
              <a:rPr lang="en-US" sz="1000" dirty="0">
                <a:solidFill>
                  <a:schemeClr val="accent4"/>
                </a:solidFill>
              </a:rPr>
              <a:t> </a:t>
            </a:r>
            <a:r>
              <a:rPr lang="en-US" sz="1000" dirty="0">
                <a:solidFill>
                  <a:srgbClr val="6C6C6C"/>
                </a:solidFill>
              </a:rPr>
              <a:t>(</a:t>
            </a:r>
            <a:r>
              <a:rPr lang="en-US" sz="1000" dirty="0" err="1">
                <a:solidFill>
                  <a:srgbClr val="6C6C6C"/>
                </a:solidFill>
              </a:rPr>
              <a:t>Teerikangas</a:t>
            </a:r>
            <a:r>
              <a:rPr lang="en-US" sz="1000" dirty="0">
                <a:solidFill>
                  <a:srgbClr val="6C6C6C"/>
                </a:solidFill>
              </a:rPr>
              <a:t> &amp; Very, 2006)</a:t>
            </a:r>
            <a:endParaRPr lang="de-DE" sz="1000" dirty="0">
              <a:solidFill>
                <a:srgbClr val="6C6C6C"/>
              </a:solidFill>
            </a:endParaRPr>
          </a:p>
        </p:txBody>
      </p:sp>
    </p:spTree>
    <p:extLst>
      <p:ext uri="{BB962C8B-B14F-4D97-AF65-F5344CB8AC3E}">
        <p14:creationId xmlns:p14="http://schemas.microsoft.com/office/powerpoint/2010/main" val="1961873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9C8E58EB-48DB-7368-DB70-96C7E8C1C478}"/>
              </a:ext>
            </a:extLst>
          </p:cNvPr>
          <p:cNvSpPr>
            <a:spLocks noGrp="1"/>
          </p:cNvSpPr>
          <p:nvPr>
            <p:ph type="ftr" sz="quarter" idx="3"/>
          </p:nvPr>
        </p:nvSpPr>
        <p:spPr/>
        <p:txBody>
          <a:bodyPr/>
          <a:lstStyle/>
          <a:p>
            <a:r>
              <a:rPr lang="de-DE" dirty="0"/>
              <a:t>Überblick über das Dissertationsprojekt</a:t>
            </a:r>
          </a:p>
        </p:txBody>
      </p:sp>
      <p:sp>
        <p:nvSpPr>
          <p:cNvPr id="3" name="Textplatzhalter 2">
            <a:extLst>
              <a:ext uri="{FF2B5EF4-FFF2-40B4-BE49-F238E27FC236}">
                <a16:creationId xmlns:a16="http://schemas.microsoft.com/office/drawing/2014/main" id="{0B74E91E-ED46-77CE-6AF5-7CD447FA04A0}"/>
              </a:ext>
            </a:extLst>
          </p:cNvPr>
          <p:cNvSpPr>
            <a:spLocks noGrp="1"/>
          </p:cNvSpPr>
          <p:nvPr>
            <p:ph type="body" sz="quarter" idx="10"/>
          </p:nvPr>
        </p:nvSpPr>
        <p:spPr/>
        <p:txBody>
          <a:bodyPr/>
          <a:lstStyle/>
          <a:p>
            <a:r>
              <a:rPr lang="de-DE" dirty="0"/>
              <a:t>Einordnung und übergeordnete Relevanz</a:t>
            </a:r>
          </a:p>
        </p:txBody>
      </p:sp>
      <p:grpSp>
        <p:nvGrpSpPr>
          <p:cNvPr id="36" name="Gruppieren 35">
            <a:extLst>
              <a:ext uri="{FF2B5EF4-FFF2-40B4-BE49-F238E27FC236}">
                <a16:creationId xmlns:a16="http://schemas.microsoft.com/office/drawing/2014/main" id="{9E56276A-C449-FB4B-ED7A-3B7C62870C80}"/>
              </a:ext>
            </a:extLst>
          </p:cNvPr>
          <p:cNvGrpSpPr/>
          <p:nvPr/>
        </p:nvGrpSpPr>
        <p:grpSpPr>
          <a:xfrm>
            <a:off x="4281832" y="2649591"/>
            <a:ext cx="1061528" cy="2745369"/>
            <a:chOff x="3916072" y="3096631"/>
            <a:chExt cx="1100582" cy="2846372"/>
          </a:xfrm>
        </p:grpSpPr>
        <p:grpSp>
          <p:nvGrpSpPr>
            <p:cNvPr id="35" name="Gruppieren 34">
              <a:extLst>
                <a:ext uri="{FF2B5EF4-FFF2-40B4-BE49-F238E27FC236}">
                  <a16:creationId xmlns:a16="http://schemas.microsoft.com/office/drawing/2014/main" id="{58683E02-AFC1-B8E4-5B57-D8ECB5D0FDDB}"/>
                </a:ext>
              </a:extLst>
            </p:cNvPr>
            <p:cNvGrpSpPr/>
            <p:nvPr/>
          </p:nvGrpSpPr>
          <p:grpSpPr>
            <a:xfrm>
              <a:off x="4010353" y="5586542"/>
              <a:ext cx="960116" cy="356461"/>
              <a:chOff x="4010353" y="5586542"/>
              <a:chExt cx="960116" cy="356461"/>
            </a:xfrm>
          </p:grpSpPr>
          <p:sp>
            <p:nvSpPr>
              <p:cNvPr id="33" name="Oval 32">
                <a:extLst>
                  <a:ext uri="{FF2B5EF4-FFF2-40B4-BE49-F238E27FC236}">
                    <a16:creationId xmlns:a16="http://schemas.microsoft.com/office/drawing/2014/main" id="{72A877FF-A21F-4AF3-587A-A3358D6BA455}"/>
                  </a:ext>
                </a:extLst>
              </p:cNvPr>
              <p:cNvSpPr/>
              <p:nvPr/>
            </p:nvSpPr>
            <p:spPr>
              <a:xfrm>
                <a:off x="4010353" y="5586542"/>
                <a:ext cx="960116" cy="356461"/>
              </a:xfrm>
              <a:prstGeom prst="ellipse">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Oval 33">
                <a:extLst>
                  <a:ext uri="{FF2B5EF4-FFF2-40B4-BE49-F238E27FC236}">
                    <a16:creationId xmlns:a16="http://schemas.microsoft.com/office/drawing/2014/main" id="{70D52C03-C30A-0898-C24C-D64A0182FE03}"/>
                  </a:ext>
                </a:extLst>
              </p:cNvPr>
              <p:cNvSpPr/>
              <p:nvPr/>
            </p:nvSpPr>
            <p:spPr>
              <a:xfrm>
                <a:off x="4101930" y="5586542"/>
                <a:ext cx="820985" cy="304806"/>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 name="Group 4">
              <a:extLst>
                <a:ext uri="{FF2B5EF4-FFF2-40B4-BE49-F238E27FC236}">
                  <a16:creationId xmlns:a16="http://schemas.microsoft.com/office/drawing/2014/main" id="{80C594F9-3644-3263-9F6B-647FDB6797A9}"/>
                </a:ext>
              </a:extLst>
            </p:cNvPr>
            <p:cNvGrpSpPr>
              <a:grpSpLocks noChangeAspect="1"/>
            </p:cNvGrpSpPr>
            <p:nvPr/>
          </p:nvGrpSpPr>
          <p:grpSpPr bwMode="auto">
            <a:xfrm flipH="1">
              <a:off x="3916072" y="3096631"/>
              <a:ext cx="1100582" cy="2695941"/>
              <a:chOff x="2655" y="1575"/>
              <a:chExt cx="450" cy="1170"/>
            </a:xfrm>
          </p:grpSpPr>
          <p:sp>
            <p:nvSpPr>
              <p:cNvPr id="5" name="Freeform 29">
                <a:extLst>
                  <a:ext uri="{FF2B5EF4-FFF2-40B4-BE49-F238E27FC236}">
                    <a16:creationId xmlns:a16="http://schemas.microsoft.com/office/drawing/2014/main" id="{95FDC170-29EF-A6D8-11ED-CF57D3D8376F}"/>
                  </a:ext>
                </a:extLst>
              </p:cNvPr>
              <p:cNvSpPr>
                <a:spLocks/>
              </p:cNvSpPr>
              <p:nvPr/>
            </p:nvSpPr>
            <p:spPr bwMode="auto">
              <a:xfrm>
                <a:off x="2762" y="2078"/>
                <a:ext cx="225" cy="596"/>
              </a:xfrm>
              <a:custGeom>
                <a:avLst/>
                <a:gdLst>
                  <a:gd name="T0" fmla="*/ 193 w 225"/>
                  <a:gd name="T1" fmla="*/ 594 h 596"/>
                  <a:gd name="T2" fmla="*/ 225 w 225"/>
                  <a:gd name="T3" fmla="*/ 126 h 596"/>
                  <a:gd name="T4" fmla="*/ 206 w 225"/>
                  <a:gd name="T5" fmla="*/ 0 h 596"/>
                  <a:gd name="T6" fmla="*/ 123 w 225"/>
                  <a:gd name="T7" fmla="*/ 0 h 596"/>
                  <a:gd name="T8" fmla="*/ 86 w 225"/>
                  <a:gd name="T9" fmla="*/ 0 h 596"/>
                  <a:gd name="T10" fmla="*/ 86 w 225"/>
                  <a:gd name="T11" fmla="*/ 0 h 596"/>
                  <a:gd name="T12" fmla="*/ 41 w 225"/>
                  <a:gd name="T13" fmla="*/ 0 h 596"/>
                  <a:gd name="T14" fmla="*/ 16 w 225"/>
                  <a:gd name="T15" fmla="*/ 137 h 596"/>
                  <a:gd name="T16" fmla="*/ 0 w 225"/>
                  <a:gd name="T17" fmla="*/ 585 h 596"/>
                  <a:gd name="T18" fmla="*/ 6 w 225"/>
                  <a:gd name="T19" fmla="*/ 587 h 596"/>
                  <a:gd name="T20" fmla="*/ 63 w 225"/>
                  <a:gd name="T21" fmla="*/ 593 h 596"/>
                  <a:gd name="T22" fmla="*/ 70 w 225"/>
                  <a:gd name="T23" fmla="*/ 591 h 596"/>
                  <a:gd name="T24" fmla="*/ 109 w 225"/>
                  <a:gd name="T25" fmla="*/ 164 h 596"/>
                  <a:gd name="T26" fmla="*/ 116 w 225"/>
                  <a:gd name="T27" fmla="*/ 160 h 596"/>
                  <a:gd name="T28" fmla="*/ 122 w 225"/>
                  <a:gd name="T29" fmla="*/ 167 h 596"/>
                  <a:gd name="T30" fmla="*/ 120 w 225"/>
                  <a:gd name="T31" fmla="*/ 594 h 596"/>
                  <a:gd name="T32" fmla="*/ 127 w 225"/>
                  <a:gd name="T33" fmla="*/ 596 h 596"/>
                  <a:gd name="T34" fmla="*/ 186 w 225"/>
                  <a:gd name="T35" fmla="*/ 594 h 596"/>
                  <a:gd name="T36" fmla="*/ 193 w 225"/>
                  <a:gd name="T37" fmla="*/ 594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5" h="596">
                    <a:moveTo>
                      <a:pt x="193" y="594"/>
                    </a:moveTo>
                    <a:lnTo>
                      <a:pt x="225" y="126"/>
                    </a:lnTo>
                    <a:lnTo>
                      <a:pt x="206" y="0"/>
                    </a:lnTo>
                    <a:lnTo>
                      <a:pt x="123" y="0"/>
                    </a:lnTo>
                    <a:lnTo>
                      <a:pt x="86" y="0"/>
                    </a:lnTo>
                    <a:lnTo>
                      <a:pt x="86" y="0"/>
                    </a:lnTo>
                    <a:lnTo>
                      <a:pt x="41" y="0"/>
                    </a:lnTo>
                    <a:lnTo>
                      <a:pt x="16" y="137"/>
                    </a:lnTo>
                    <a:lnTo>
                      <a:pt x="0" y="585"/>
                    </a:lnTo>
                    <a:lnTo>
                      <a:pt x="6" y="587"/>
                    </a:lnTo>
                    <a:lnTo>
                      <a:pt x="63" y="593"/>
                    </a:lnTo>
                    <a:lnTo>
                      <a:pt x="70" y="591"/>
                    </a:lnTo>
                    <a:lnTo>
                      <a:pt x="109" y="164"/>
                    </a:lnTo>
                    <a:lnTo>
                      <a:pt x="116" y="160"/>
                    </a:lnTo>
                    <a:lnTo>
                      <a:pt x="122" y="167"/>
                    </a:lnTo>
                    <a:lnTo>
                      <a:pt x="120" y="594"/>
                    </a:lnTo>
                    <a:lnTo>
                      <a:pt x="127" y="596"/>
                    </a:lnTo>
                    <a:lnTo>
                      <a:pt x="186" y="594"/>
                    </a:lnTo>
                    <a:lnTo>
                      <a:pt x="193" y="594"/>
                    </a:lnTo>
                    <a:close/>
                  </a:path>
                </a:pathLst>
              </a:custGeom>
              <a:solidFill>
                <a:sysClr val="window" lastClr="FFFFFF">
                  <a:lumMod val="65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Arial"/>
                </a:endParaRPr>
              </a:p>
            </p:txBody>
          </p:sp>
          <p:sp>
            <p:nvSpPr>
              <p:cNvPr id="6" name="Freeform 30">
                <a:extLst>
                  <a:ext uri="{FF2B5EF4-FFF2-40B4-BE49-F238E27FC236}">
                    <a16:creationId xmlns:a16="http://schemas.microsoft.com/office/drawing/2014/main" id="{71E4C1A8-9E18-ADE8-EA15-2A57AC64764E}"/>
                  </a:ext>
                </a:extLst>
              </p:cNvPr>
              <p:cNvSpPr>
                <a:spLocks/>
              </p:cNvSpPr>
              <p:nvPr/>
            </p:nvSpPr>
            <p:spPr bwMode="auto">
              <a:xfrm>
                <a:off x="2750" y="2665"/>
                <a:ext cx="75" cy="82"/>
              </a:xfrm>
              <a:custGeom>
                <a:avLst/>
                <a:gdLst>
                  <a:gd name="T0" fmla="*/ 18 w 75"/>
                  <a:gd name="T1" fmla="*/ 0 h 82"/>
                  <a:gd name="T2" fmla="*/ 0 w 75"/>
                  <a:gd name="T3" fmla="*/ 34 h 82"/>
                  <a:gd name="T4" fmla="*/ 1 w 75"/>
                  <a:gd name="T5" fmla="*/ 75 h 82"/>
                  <a:gd name="T6" fmla="*/ 46 w 75"/>
                  <a:gd name="T7" fmla="*/ 82 h 82"/>
                  <a:gd name="T8" fmla="*/ 73 w 75"/>
                  <a:gd name="T9" fmla="*/ 50 h 82"/>
                  <a:gd name="T10" fmla="*/ 73 w 75"/>
                  <a:gd name="T11" fmla="*/ 9 h 82"/>
                  <a:gd name="T12" fmla="*/ 75 w 75"/>
                  <a:gd name="T13" fmla="*/ 6 h 82"/>
                  <a:gd name="T14" fmla="*/ 18 w 75"/>
                  <a:gd name="T15" fmla="*/ 0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82">
                    <a:moveTo>
                      <a:pt x="18" y="0"/>
                    </a:moveTo>
                    <a:lnTo>
                      <a:pt x="0" y="34"/>
                    </a:lnTo>
                    <a:lnTo>
                      <a:pt x="1" y="75"/>
                    </a:lnTo>
                    <a:lnTo>
                      <a:pt x="46" y="82"/>
                    </a:lnTo>
                    <a:lnTo>
                      <a:pt x="73" y="50"/>
                    </a:lnTo>
                    <a:lnTo>
                      <a:pt x="73" y="9"/>
                    </a:lnTo>
                    <a:lnTo>
                      <a:pt x="75" y="6"/>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Arial"/>
                </a:endParaRPr>
              </a:p>
            </p:txBody>
          </p:sp>
          <p:sp>
            <p:nvSpPr>
              <p:cNvPr id="7" name="Freeform 31">
                <a:extLst>
                  <a:ext uri="{FF2B5EF4-FFF2-40B4-BE49-F238E27FC236}">
                    <a16:creationId xmlns:a16="http://schemas.microsoft.com/office/drawing/2014/main" id="{268291D4-6230-4121-124A-87072FB14475}"/>
                  </a:ext>
                </a:extLst>
              </p:cNvPr>
              <p:cNvSpPr>
                <a:spLocks/>
              </p:cNvSpPr>
              <p:nvPr/>
            </p:nvSpPr>
            <p:spPr bwMode="auto">
              <a:xfrm>
                <a:off x="2885" y="2672"/>
                <a:ext cx="113" cy="69"/>
              </a:xfrm>
              <a:custGeom>
                <a:avLst/>
                <a:gdLst>
                  <a:gd name="T0" fmla="*/ 61 w 63"/>
                  <a:gd name="T1" fmla="*/ 29 h 39"/>
                  <a:gd name="T2" fmla="*/ 46 w 63"/>
                  <a:gd name="T3" fmla="*/ 14 h 39"/>
                  <a:gd name="T4" fmla="*/ 35 w 63"/>
                  <a:gd name="T5" fmla="*/ 1 h 39"/>
                  <a:gd name="T6" fmla="*/ 35 w 63"/>
                  <a:gd name="T7" fmla="*/ 0 h 39"/>
                  <a:gd name="T8" fmla="*/ 35 w 63"/>
                  <a:gd name="T9" fmla="*/ 0 h 39"/>
                  <a:gd name="T10" fmla="*/ 2 w 63"/>
                  <a:gd name="T11" fmla="*/ 1 h 39"/>
                  <a:gd name="T12" fmla="*/ 1 w 63"/>
                  <a:gd name="T13" fmla="*/ 14 h 39"/>
                  <a:gd name="T14" fmla="*/ 2 w 63"/>
                  <a:gd name="T15" fmla="*/ 25 h 39"/>
                  <a:gd name="T16" fmla="*/ 17 w 63"/>
                  <a:gd name="T17" fmla="*/ 31 h 39"/>
                  <a:gd name="T18" fmla="*/ 18 w 63"/>
                  <a:gd name="T19" fmla="*/ 27 h 39"/>
                  <a:gd name="T20" fmla="*/ 29 w 63"/>
                  <a:gd name="T21" fmla="*/ 35 h 39"/>
                  <a:gd name="T22" fmla="*/ 44 w 63"/>
                  <a:gd name="T23" fmla="*/ 39 h 39"/>
                  <a:gd name="T24" fmla="*/ 60 w 63"/>
                  <a:gd name="T25" fmla="*/ 38 h 39"/>
                  <a:gd name="T26" fmla="*/ 61 w 63"/>
                  <a:gd name="T27" fmla="*/ 2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39">
                    <a:moveTo>
                      <a:pt x="61" y="29"/>
                    </a:moveTo>
                    <a:cubicBezTo>
                      <a:pt x="46" y="14"/>
                      <a:pt x="46" y="14"/>
                      <a:pt x="46" y="14"/>
                    </a:cubicBezTo>
                    <a:cubicBezTo>
                      <a:pt x="35" y="1"/>
                      <a:pt x="35" y="1"/>
                      <a:pt x="35" y="1"/>
                    </a:cubicBezTo>
                    <a:cubicBezTo>
                      <a:pt x="35" y="0"/>
                      <a:pt x="35" y="0"/>
                      <a:pt x="35" y="0"/>
                    </a:cubicBezTo>
                    <a:cubicBezTo>
                      <a:pt x="35" y="0"/>
                      <a:pt x="35" y="0"/>
                      <a:pt x="35" y="0"/>
                    </a:cubicBezTo>
                    <a:cubicBezTo>
                      <a:pt x="2" y="1"/>
                      <a:pt x="2" y="1"/>
                      <a:pt x="2" y="1"/>
                    </a:cubicBezTo>
                    <a:cubicBezTo>
                      <a:pt x="1" y="4"/>
                      <a:pt x="0" y="7"/>
                      <a:pt x="1" y="14"/>
                    </a:cubicBezTo>
                    <a:cubicBezTo>
                      <a:pt x="2" y="25"/>
                      <a:pt x="2" y="25"/>
                      <a:pt x="2" y="25"/>
                    </a:cubicBezTo>
                    <a:cubicBezTo>
                      <a:pt x="17" y="31"/>
                      <a:pt x="17" y="31"/>
                      <a:pt x="17" y="31"/>
                    </a:cubicBezTo>
                    <a:cubicBezTo>
                      <a:pt x="18" y="27"/>
                      <a:pt x="18" y="27"/>
                      <a:pt x="18" y="27"/>
                    </a:cubicBezTo>
                    <a:cubicBezTo>
                      <a:pt x="23" y="30"/>
                      <a:pt x="26" y="33"/>
                      <a:pt x="29" y="35"/>
                    </a:cubicBezTo>
                    <a:cubicBezTo>
                      <a:pt x="34" y="37"/>
                      <a:pt x="39" y="39"/>
                      <a:pt x="44" y="39"/>
                    </a:cubicBezTo>
                    <a:cubicBezTo>
                      <a:pt x="60" y="38"/>
                      <a:pt x="60" y="38"/>
                      <a:pt x="60" y="38"/>
                    </a:cubicBezTo>
                    <a:cubicBezTo>
                      <a:pt x="63" y="38"/>
                      <a:pt x="63" y="30"/>
                      <a:pt x="61" y="2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Arial"/>
                </a:endParaRPr>
              </a:p>
            </p:txBody>
          </p:sp>
          <p:sp>
            <p:nvSpPr>
              <p:cNvPr id="8" name="AutoShape 3">
                <a:extLst>
                  <a:ext uri="{FF2B5EF4-FFF2-40B4-BE49-F238E27FC236}">
                    <a16:creationId xmlns:a16="http://schemas.microsoft.com/office/drawing/2014/main" id="{DC60905C-41F5-A755-2968-B67CB0535D54}"/>
                  </a:ext>
                </a:extLst>
              </p:cNvPr>
              <p:cNvSpPr>
                <a:spLocks noChangeAspect="1" noChangeArrowheads="1" noTextEdit="1"/>
              </p:cNvSpPr>
              <p:nvPr/>
            </p:nvSpPr>
            <p:spPr bwMode="auto">
              <a:xfrm>
                <a:off x="2655" y="1575"/>
                <a:ext cx="450"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Arial"/>
                </a:endParaRPr>
              </a:p>
            </p:txBody>
          </p:sp>
          <p:sp>
            <p:nvSpPr>
              <p:cNvPr id="9" name="Freeform 5">
                <a:extLst>
                  <a:ext uri="{FF2B5EF4-FFF2-40B4-BE49-F238E27FC236}">
                    <a16:creationId xmlns:a16="http://schemas.microsoft.com/office/drawing/2014/main" id="{F1E1E879-48DD-0CF7-FA42-8A8DB2C112E9}"/>
                  </a:ext>
                </a:extLst>
              </p:cNvPr>
              <p:cNvSpPr>
                <a:spLocks/>
              </p:cNvSpPr>
              <p:nvPr/>
            </p:nvSpPr>
            <p:spPr bwMode="auto">
              <a:xfrm>
                <a:off x="2835" y="1715"/>
                <a:ext cx="74" cy="108"/>
              </a:xfrm>
              <a:custGeom>
                <a:avLst/>
                <a:gdLst>
                  <a:gd name="T0" fmla="*/ 1 w 41"/>
                  <a:gd name="T1" fmla="*/ 0 h 61"/>
                  <a:gd name="T2" fmla="*/ 41 w 41"/>
                  <a:gd name="T3" fmla="*/ 0 h 61"/>
                  <a:gd name="T4" fmla="*/ 41 w 41"/>
                  <a:gd name="T5" fmla="*/ 32 h 61"/>
                  <a:gd name="T6" fmla="*/ 28 w 41"/>
                  <a:gd name="T7" fmla="*/ 61 h 61"/>
                  <a:gd name="T8" fmla="*/ 0 w 41"/>
                  <a:gd name="T9" fmla="*/ 32 h 61"/>
                  <a:gd name="T10" fmla="*/ 1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1" y="0"/>
                    </a:moveTo>
                    <a:cubicBezTo>
                      <a:pt x="41" y="0"/>
                      <a:pt x="41" y="0"/>
                      <a:pt x="41" y="0"/>
                    </a:cubicBezTo>
                    <a:cubicBezTo>
                      <a:pt x="41" y="11"/>
                      <a:pt x="40" y="21"/>
                      <a:pt x="41" y="32"/>
                    </a:cubicBezTo>
                    <a:cubicBezTo>
                      <a:pt x="28" y="61"/>
                      <a:pt x="28" y="61"/>
                      <a:pt x="28" y="61"/>
                    </a:cubicBezTo>
                    <a:cubicBezTo>
                      <a:pt x="0" y="32"/>
                      <a:pt x="0" y="32"/>
                      <a:pt x="0" y="32"/>
                    </a:cubicBezTo>
                    <a:lnTo>
                      <a:pt x="1" y="0"/>
                    </a:lnTo>
                    <a:close/>
                  </a:path>
                </a:pathLst>
              </a:custGeom>
              <a:solidFill>
                <a:srgbClr val="7D4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Arial"/>
                </a:endParaRPr>
              </a:p>
            </p:txBody>
          </p:sp>
          <p:sp>
            <p:nvSpPr>
              <p:cNvPr id="10" name="Freeform 6">
                <a:extLst>
                  <a:ext uri="{FF2B5EF4-FFF2-40B4-BE49-F238E27FC236}">
                    <a16:creationId xmlns:a16="http://schemas.microsoft.com/office/drawing/2014/main" id="{46F3702E-68A1-AC21-3144-6E9BB9A12251}"/>
                  </a:ext>
                </a:extLst>
              </p:cNvPr>
              <p:cNvSpPr>
                <a:spLocks/>
              </p:cNvSpPr>
              <p:nvPr/>
            </p:nvSpPr>
            <p:spPr bwMode="auto">
              <a:xfrm>
                <a:off x="2814" y="1594"/>
                <a:ext cx="116" cy="148"/>
              </a:xfrm>
              <a:custGeom>
                <a:avLst/>
                <a:gdLst>
                  <a:gd name="T0" fmla="*/ 33 w 65"/>
                  <a:gd name="T1" fmla="*/ 83 h 83"/>
                  <a:gd name="T2" fmla="*/ 32 w 65"/>
                  <a:gd name="T3" fmla="*/ 83 h 83"/>
                  <a:gd name="T4" fmla="*/ 24 w 65"/>
                  <a:gd name="T5" fmla="*/ 83 h 83"/>
                  <a:gd name="T6" fmla="*/ 18 w 65"/>
                  <a:gd name="T7" fmla="*/ 77 h 83"/>
                  <a:gd name="T8" fmla="*/ 11 w 65"/>
                  <a:gd name="T9" fmla="*/ 70 h 83"/>
                  <a:gd name="T10" fmla="*/ 9 w 65"/>
                  <a:gd name="T11" fmla="*/ 59 h 83"/>
                  <a:gd name="T12" fmla="*/ 4 w 65"/>
                  <a:gd name="T13" fmla="*/ 51 h 83"/>
                  <a:gd name="T14" fmla="*/ 0 w 65"/>
                  <a:gd name="T15" fmla="*/ 39 h 83"/>
                  <a:gd name="T16" fmla="*/ 1 w 65"/>
                  <a:gd name="T17" fmla="*/ 35 h 83"/>
                  <a:gd name="T18" fmla="*/ 6 w 65"/>
                  <a:gd name="T19" fmla="*/ 38 h 83"/>
                  <a:gd name="T20" fmla="*/ 6 w 65"/>
                  <a:gd name="T21" fmla="*/ 30 h 83"/>
                  <a:gd name="T22" fmla="*/ 6 w 65"/>
                  <a:gd name="T23" fmla="*/ 17 h 83"/>
                  <a:gd name="T24" fmla="*/ 11 w 65"/>
                  <a:gd name="T25" fmla="*/ 7 h 83"/>
                  <a:gd name="T26" fmla="*/ 11 w 65"/>
                  <a:gd name="T27" fmla="*/ 7 h 83"/>
                  <a:gd name="T28" fmla="*/ 11 w 65"/>
                  <a:gd name="T29" fmla="*/ 7 h 83"/>
                  <a:gd name="T30" fmla="*/ 17 w 65"/>
                  <a:gd name="T31" fmla="*/ 4 h 83"/>
                  <a:gd name="T32" fmla="*/ 17 w 65"/>
                  <a:gd name="T33" fmla="*/ 4 h 83"/>
                  <a:gd name="T34" fmla="*/ 17 w 65"/>
                  <a:gd name="T35" fmla="*/ 4 h 83"/>
                  <a:gd name="T36" fmla="*/ 18 w 65"/>
                  <a:gd name="T37" fmla="*/ 3 h 83"/>
                  <a:gd name="T38" fmla="*/ 18 w 65"/>
                  <a:gd name="T39" fmla="*/ 3 h 83"/>
                  <a:gd name="T40" fmla="*/ 18 w 65"/>
                  <a:gd name="T41" fmla="*/ 3 h 83"/>
                  <a:gd name="T42" fmla="*/ 19 w 65"/>
                  <a:gd name="T43" fmla="*/ 3 h 83"/>
                  <a:gd name="T44" fmla="*/ 19 w 65"/>
                  <a:gd name="T45" fmla="*/ 3 h 83"/>
                  <a:gd name="T46" fmla="*/ 19 w 65"/>
                  <a:gd name="T47" fmla="*/ 3 h 83"/>
                  <a:gd name="T48" fmla="*/ 20 w 65"/>
                  <a:gd name="T49" fmla="*/ 3 h 83"/>
                  <a:gd name="T50" fmla="*/ 20 w 65"/>
                  <a:gd name="T51" fmla="*/ 2 h 83"/>
                  <a:gd name="T52" fmla="*/ 20 w 65"/>
                  <a:gd name="T53" fmla="*/ 2 h 83"/>
                  <a:gd name="T54" fmla="*/ 38 w 65"/>
                  <a:gd name="T55" fmla="*/ 1 h 83"/>
                  <a:gd name="T56" fmla="*/ 53 w 65"/>
                  <a:gd name="T57" fmla="*/ 7 h 83"/>
                  <a:gd name="T58" fmla="*/ 58 w 65"/>
                  <a:gd name="T59" fmla="*/ 17 h 83"/>
                  <a:gd name="T60" fmla="*/ 58 w 65"/>
                  <a:gd name="T61" fmla="*/ 30 h 83"/>
                  <a:gd name="T62" fmla="*/ 59 w 65"/>
                  <a:gd name="T63" fmla="*/ 38 h 83"/>
                  <a:gd name="T64" fmla="*/ 64 w 65"/>
                  <a:gd name="T65" fmla="*/ 35 h 83"/>
                  <a:gd name="T66" fmla="*/ 64 w 65"/>
                  <a:gd name="T67" fmla="*/ 39 h 83"/>
                  <a:gd name="T68" fmla="*/ 60 w 65"/>
                  <a:gd name="T69" fmla="*/ 51 h 83"/>
                  <a:gd name="T70" fmla="*/ 55 w 65"/>
                  <a:gd name="T71" fmla="*/ 59 h 83"/>
                  <a:gd name="T72" fmla="*/ 54 w 65"/>
                  <a:gd name="T73" fmla="*/ 69 h 83"/>
                  <a:gd name="T74" fmla="*/ 46 w 65"/>
                  <a:gd name="T75" fmla="*/ 77 h 83"/>
                  <a:gd name="T76" fmla="*/ 40 w 65"/>
                  <a:gd name="T77" fmla="*/ 82 h 83"/>
                  <a:gd name="T78" fmla="*/ 33 w 65"/>
                  <a:gd name="T79"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5" h="83">
                    <a:moveTo>
                      <a:pt x="33" y="83"/>
                    </a:moveTo>
                    <a:cubicBezTo>
                      <a:pt x="33" y="83"/>
                      <a:pt x="32" y="83"/>
                      <a:pt x="32" y="83"/>
                    </a:cubicBezTo>
                    <a:cubicBezTo>
                      <a:pt x="28" y="83"/>
                      <a:pt x="26" y="83"/>
                      <a:pt x="24" y="83"/>
                    </a:cubicBezTo>
                    <a:cubicBezTo>
                      <a:pt x="22" y="82"/>
                      <a:pt x="21" y="80"/>
                      <a:pt x="18" y="77"/>
                    </a:cubicBezTo>
                    <a:cubicBezTo>
                      <a:pt x="16" y="75"/>
                      <a:pt x="12" y="72"/>
                      <a:pt x="11" y="70"/>
                    </a:cubicBezTo>
                    <a:cubicBezTo>
                      <a:pt x="9" y="67"/>
                      <a:pt x="10" y="63"/>
                      <a:pt x="9" y="59"/>
                    </a:cubicBezTo>
                    <a:cubicBezTo>
                      <a:pt x="7" y="60"/>
                      <a:pt x="4" y="53"/>
                      <a:pt x="4" y="51"/>
                    </a:cubicBezTo>
                    <a:cubicBezTo>
                      <a:pt x="3" y="48"/>
                      <a:pt x="1" y="43"/>
                      <a:pt x="0" y="39"/>
                    </a:cubicBezTo>
                    <a:cubicBezTo>
                      <a:pt x="0" y="37"/>
                      <a:pt x="0" y="36"/>
                      <a:pt x="1" y="35"/>
                    </a:cubicBezTo>
                    <a:cubicBezTo>
                      <a:pt x="2" y="34"/>
                      <a:pt x="4" y="35"/>
                      <a:pt x="6" y="38"/>
                    </a:cubicBezTo>
                    <a:cubicBezTo>
                      <a:pt x="6" y="35"/>
                      <a:pt x="6" y="33"/>
                      <a:pt x="6" y="30"/>
                    </a:cubicBezTo>
                    <a:cubicBezTo>
                      <a:pt x="6" y="25"/>
                      <a:pt x="6" y="20"/>
                      <a:pt x="6" y="17"/>
                    </a:cubicBezTo>
                    <a:cubicBezTo>
                      <a:pt x="7" y="13"/>
                      <a:pt x="9" y="10"/>
                      <a:pt x="11" y="7"/>
                    </a:cubicBezTo>
                    <a:cubicBezTo>
                      <a:pt x="11" y="7"/>
                      <a:pt x="11" y="7"/>
                      <a:pt x="11" y="7"/>
                    </a:cubicBezTo>
                    <a:cubicBezTo>
                      <a:pt x="11" y="7"/>
                      <a:pt x="11" y="7"/>
                      <a:pt x="11" y="7"/>
                    </a:cubicBezTo>
                    <a:cubicBezTo>
                      <a:pt x="13" y="6"/>
                      <a:pt x="15" y="5"/>
                      <a:pt x="17" y="4"/>
                    </a:cubicBezTo>
                    <a:cubicBezTo>
                      <a:pt x="17" y="4"/>
                      <a:pt x="17" y="4"/>
                      <a:pt x="17" y="4"/>
                    </a:cubicBezTo>
                    <a:cubicBezTo>
                      <a:pt x="17" y="4"/>
                      <a:pt x="17" y="4"/>
                      <a:pt x="17" y="4"/>
                    </a:cubicBezTo>
                    <a:cubicBezTo>
                      <a:pt x="18" y="4"/>
                      <a:pt x="18" y="3"/>
                      <a:pt x="18" y="3"/>
                    </a:cubicBezTo>
                    <a:cubicBezTo>
                      <a:pt x="18" y="3"/>
                      <a:pt x="18" y="3"/>
                      <a:pt x="18" y="3"/>
                    </a:cubicBezTo>
                    <a:cubicBezTo>
                      <a:pt x="18" y="3"/>
                      <a:pt x="18" y="3"/>
                      <a:pt x="18" y="3"/>
                    </a:cubicBezTo>
                    <a:cubicBezTo>
                      <a:pt x="18" y="3"/>
                      <a:pt x="19" y="3"/>
                      <a:pt x="19" y="3"/>
                    </a:cubicBezTo>
                    <a:cubicBezTo>
                      <a:pt x="19" y="3"/>
                      <a:pt x="19" y="3"/>
                      <a:pt x="19" y="3"/>
                    </a:cubicBezTo>
                    <a:cubicBezTo>
                      <a:pt x="19" y="3"/>
                      <a:pt x="19" y="3"/>
                      <a:pt x="19" y="3"/>
                    </a:cubicBezTo>
                    <a:cubicBezTo>
                      <a:pt x="19" y="3"/>
                      <a:pt x="20" y="3"/>
                      <a:pt x="20" y="3"/>
                    </a:cubicBezTo>
                    <a:cubicBezTo>
                      <a:pt x="20" y="3"/>
                      <a:pt x="20" y="2"/>
                      <a:pt x="20" y="2"/>
                    </a:cubicBezTo>
                    <a:cubicBezTo>
                      <a:pt x="20" y="2"/>
                      <a:pt x="20" y="2"/>
                      <a:pt x="20" y="2"/>
                    </a:cubicBezTo>
                    <a:cubicBezTo>
                      <a:pt x="26" y="0"/>
                      <a:pt x="32" y="0"/>
                      <a:pt x="38" y="1"/>
                    </a:cubicBezTo>
                    <a:cubicBezTo>
                      <a:pt x="43" y="2"/>
                      <a:pt x="49" y="4"/>
                      <a:pt x="53" y="7"/>
                    </a:cubicBezTo>
                    <a:cubicBezTo>
                      <a:pt x="56" y="10"/>
                      <a:pt x="57" y="13"/>
                      <a:pt x="58" y="17"/>
                    </a:cubicBezTo>
                    <a:cubicBezTo>
                      <a:pt x="59" y="20"/>
                      <a:pt x="58" y="25"/>
                      <a:pt x="58" y="30"/>
                    </a:cubicBezTo>
                    <a:cubicBezTo>
                      <a:pt x="58" y="32"/>
                      <a:pt x="58" y="35"/>
                      <a:pt x="59" y="38"/>
                    </a:cubicBezTo>
                    <a:cubicBezTo>
                      <a:pt x="61" y="35"/>
                      <a:pt x="62" y="34"/>
                      <a:pt x="64" y="35"/>
                    </a:cubicBezTo>
                    <a:cubicBezTo>
                      <a:pt x="64" y="36"/>
                      <a:pt x="65" y="37"/>
                      <a:pt x="64" y="39"/>
                    </a:cubicBezTo>
                    <a:cubicBezTo>
                      <a:pt x="63" y="43"/>
                      <a:pt x="61" y="48"/>
                      <a:pt x="60" y="51"/>
                    </a:cubicBezTo>
                    <a:cubicBezTo>
                      <a:pt x="60" y="53"/>
                      <a:pt x="58" y="60"/>
                      <a:pt x="55" y="59"/>
                    </a:cubicBezTo>
                    <a:cubicBezTo>
                      <a:pt x="55" y="63"/>
                      <a:pt x="55" y="66"/>
                      <a:pt x="54" y="69"/>
                    </a:cubicBezTo>
                    <a:cubicBezTo>
                      <a:pt x="53" y="72"/>
                      <a:pt x="49" y="74"/>
                      <a:pt x="46" y="77"/>
                    </a:cubicBezTo>
                    <a:cubicBezTo>
                      <a:pt x="43" y="79"/>
                      <a:pt x="42" y="81"/>
                      <a:pt x="40" y="82"/>
                    </a:cubicBezTo>
                    <a:cubicBezTo>
                      <a:pt x="38" y="83"/>
                      <a:pt x="36" y="83"/>
                      <a:pt x="33" y="83"/>
                    </a:cubicBezTo>
                    <a:close/>
                  </a:path>
                </a:pathLst>
              </a:custGeom>
              <a:solidFill>
                <a:srgbClr val="8E5E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Arial"/>
                </a:endParaRPr>
              </a:p>
            </p:txBody>
          </p:sp>
          <p:sp>
            <p:nvSpPr>
              <p:cNvPr id="11" name="Freeform 7">
                <a:extLst>
                  <a:ext uri="{FF2B5EF4-FFF2-40B4-BE49-F238E27FC236}">
                    <a16:creationId xmlns:a16="http://schemas.microsoft.com/office/drawing/2014/main" id="{4C140C45-862C-C927-EFF4-EB022BA47C7E}"/>
                  </a:ext>
                </a:extLst>
              </p:cNvPr>
              <p:cNvSpPr>
                <a:spLocks/>
              </p:cNvSpPr>
              <p:nvPr/>
            </p:nvSpPr>
            <p:spPr bwMode="auto">
              <a:xfrm>
                <a:off x="2812" y="1563"/>
                <a:ext cx="122" cy="111"/>
              </a:xfrm>
              <a:custGeom>
                <a:avLst/>
                <a:gdLst>
                  <a:gd name="T0" fmla="*/ 15 w 68"/>
                  <a:gd name="T1" fmla="*/ 31 h 63"/>
                  <a:gd name="T2" fmla="*/ 9 w 68"/>
                  <a:gd name="T3" fmla="*/ 63 h 63"/>
                  <a:gd name="T4" fmla="*/ 13 w 68"/>
                  <a:gd name="T5" fmla="*/ 14 h 63"/>
                  <a:gd name="T6" fmla="*/ 54 w 68"/>
                  <a:gd name="T7" fmla="*/ 14 h 63"/>
                  <a:gd name="T8" fmla="*/ 59 w 68"/>
                  <a:gd name="T9" fmla="*/ 60 h 63"/>
                  <a:gd name="T10" fmla="*/ 52 w 68"/>
                  <a:gd name="T11" fmla="*/ 32 h 63"/>
                  <a:gd name="T12" fmla="*/ 45 w 68"/>
                  <a:gd name="T13" fmla="*/ 36 h 63"/>
                  <a:gd name="T14" fmla="*/ 15 w 68"/>
                  <a:gd name="T15" fmla="*/ 31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63">
                    <a:moveTo>
                      <a:pt x="15" y="31"/>
                    </a:moveTo>
                    <a:cubicBezTo>
                      <a:pt x="13" y="33"/>
                      <a:pt x="8" y="48"/>
                      <a:pt x="9" y="63"/>
                    </a:cubicBezTo>
                    <a:cubicBezTo>
                      <a:pt x="3" y="40"/>
                      <a:pt x="0" y="24"/>
                      <a:pt x="13" y="14"/>
                    </a:cubicBezTo>
                    <a:cubicBezTo>
                      <a:pt x="31" y="0"/>
                      <a:pt x="52" y="9"/>
                      <a:pt x="54" y="14"/>
                    </a:cubicBezTo>
                    <a:cubicBezTo>
                      <a:pt x="68" y="19"/>
                      <a:pt x="63" y="42"/>
                      <a:pt x="59" y="60"/>
                    </a:cubicBezTo>
                    <a:cubicBezTo>
                      <a:pt x="58" y="51"/>
                      <a:pt x="57" y="39"/>
                      <a:pt x="52" y="32"/>
                    </a:cubicBezTo>
                    <a:cubicBezTo>
                      <a:pt x="51" y="31"/>
                      <a:pt x="46" y="37"/>
                      <a:pt x="45" y="36"/>
                    </a:cubicBezTo>
                    <a:cubicBezTo>
                      <a:pt x="35" y="36"/>
                      <a:pt x="31" y="33"/>
                      <a:pt x="15" y="3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Arial"/>
                </a:endParaRPr>
              </a:p>
            </p:txBody>
          </p:sp>
          <p:sp>
            <p:nvSpPr>
              <p:cNvPr id="12" name="Freeform 8">
                <a:extLst>
                  <a:ext uri="{FF2B5EF4-FFF2-40B4-BE49-F238E27FC236}">
                    <a16:creationId xmlns:a16="http://schemas.microsoft.com/office/drawing/2014/main" id="{DBFF3F67-97AE-1FA3-4B9D-95511C382B45}"/>
                  </a:ext>
                </a:extLst>
              </p:cNvPr>
              <p:cNvSpPr>
                <a:spLocks/>
              </p:cNvSpPr>
              <p:nvPr/>
            </p:nvSpPr>
            <p:spPr bwMode="auto">
              <a:xfrm>
                <a:off x="2810" y="1766"/>
                <a:ext cx="140" cy="325"/>
              </a:xfrm>
              <a:custGeom>
                <a:avLst/>
                <a:gdLst>
                  <a:gd name="T0" fmla="*/ 58 w 78"/>
                  <a:gd name="T1" fmla="*/ 2 h 183"/>
                  <a:gd name="T2" fmla="*/ 68 w 78"/>
                  <a:gd name="T3" fmla="*/ 18 h 183"/>
                  <a:gd name="T4" fmla="*/ 73 w 78"/>
                  <a:gd name="T5" fmla="*/ 115 h 183"/>
                  <a:gd name="T6" fmla="*/ 78 w 78"/>
                  <a:gd name="T7" fmla="*/ 178 h 183"/>
                  <a:gd name="T8" fmla="*/ 27 w 78"/>
                  <a:gd name="T9" fmla="*/ 180 h 183"/>
                  <a:gd name="T10" fmla="*/ 0 w 78"/>
                  <a:gd name="T11" fmla="*/ 45 h 183"/>
                  <a:gd name="T12" fmla="*/ 5 w 78"/>
                  <a:gd name="T13" fmla="*/ 5 h 183"/>
                  <a:gd name="T14" fmla="*/ 14 w 78"/>
                  <a:gd name="T15" fmla="*/ 0 h 183"/>
                  <a:gd name="T16" fmla="*/ 30 w 78"/>
                  <a:gd name="T17" fmla="*/ 16 h 183"/>
                  <a:gd name="T18" fmla="*/ 44 w 78"/>
                  <a:gd name="T19" fmla="*/ 20 h 183"/>
                  <a:gd name="T20" fmla="*/ 48 w 78"/>
                  <a:gd name="T21" fmla="*/ 19 h 183"/>
                  <a:gd name="T22" fmla="*/ 58 w 78"/>
                  <a:gd name="T23"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83">
                    <a:moveTo>
                      <a:pt x="58" y="2"/>
                    </a:moveTo>
                    <a:cubicBezTo>
                      <a:pt x="68" y="18"/>
                      <a:pt x="68" y="18"/>
                      <a:pt x="68" y="18"/>
                    </a:cubicBezTo>
                    <a:cubicBezTo>
                      <a:pt x="73" y="115"/>
                      <a:pt x="73" y="115"/>
                      <a:pt x="73" y="115"/>
                    </a:cubicBezTo>
                    <a:cubicBezTo>
                      <a:pt x="78" y="178"/>
                      <a:pt x="78" y="178"/>
                      <a:pt x="78" y="178"/>
                    </a:cubicBezTo>
                    <a:cubicBezTo>
                      <a:pt x="71" y="183"/>
                      <a:pt x="41" y="183"/>
                      <a:pt x="27" y="180"/>
                    </a:cubicBezTo>
                    <a:cubicBezTo>
                      <a:pt x="0" y="45"/>
                      <a:pt x="0" y="45"/>
                      <a:pt x="0" y="45"/>
                    </a:cubicBezTo>
                    <a:cubicBezTo>
                      <a:pt x="5" y="5"/>
                      <a:pt x="5" y="5"/>
                      <a:pt x="5" y="5"/>
                    </a:cubicBezTo>
                    <a:cubicBezTo>
                      <a:pt x="14" y="0"/>
                      <a:pt x="14" y="0"/>
                      <a:pt x="14" y="0"/>
                    </a:cubicBezTo>
                    <a:cubicBezTo>
                      <a:pt x="30" y="16"/>
                      <a:pt x="30" y="16"/>
                      <a:pt x="30" y="16"/>
                    </a:cubicBezTo>
                    <a:cubicBezTo>
                      <a:pt x="44" y="20"/>
                      <a:pt x="44" y="20"/>
                      <a:pt x="44" y="20"/>
                    </a:cubicBezTo>
                    <a:cubicBezTo>
                      <a:pt x="48" y="19"/>
                      <a:pt x="48" y="19"/>
                      <a:pt x="48" y="19"/>
                    </a:cubicBezTo>
                    <a:lnTo>
                      <a:pt x="58" y="2"/>
                    </a:lnTo>
                    <a:close/>
                  </a:path>
                </a:pathLst>
              </a:custGeom>
              <a:solidFill>
                <a:srgbClr val="0091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Arial"/>
                </a:endParaRPr>
              </a:p>
            </p:txBody>
          </p:sp>
          <p:sp>
            <p:nvSpPr>
              <p:cNvPr id="13" name="Freeform 9">
                <a:extLst>
                  <a:ext uri="{FF2B5EF4-FFF2-40B4-BE49-F238E27FC236}">
                    <a16:creationId xmlns:a16="http://schemas.microsoft.com/office/drawing/2014/main" id="{3D9D67AA-C407-86A3-4252-94A1CD150300}"/>
                  </a:ext>
                </a:extLst>
              </p:cNvPr>
              <p:cNvSpPr>
                <a:spLocks/>
              </p:cNvSpPr>
              <p:nvPr/>
            </p:nvSpPr>
            <p:spPr bwMode="auto">
              <a:xfrm>
                <a:off x="2746" y="1754"/>
                <a:ext cx="150" cy="473"/>
              </a:xfrm>
              <a:custGeom>
                <a:avLst/>
                <a:gdLst>
                  <a:gd name="T0" fmla="*/ 50 w 84"/>
                  <a:gd name="T1" fmla="*/ 0 h 267"/>
                  <a:gd name="T2" fmla="*/ 34 w 84"/>
                  <a:gd name="T3" fmla="*/ 11 h 267"/>
                  <a:gd name="T4" fmla="*/ 0 w 84"/>
                  <a:gd name="T5" fmla="*/ 22 h 267"/>
                  <a:gd name="T6" fmla="*/ 20 w 84"/>
                  <a:gd name="T7" fmla="*/ 152 h 267"/>
                  <a:gd name="T8" fmla="*/ 6 w 84"/>
                  <a:gd name="T9" fmla="*/ 251 h 267"/>
                  <a:gd name="T10" fmla="*/ 73 w 84"/>
                  <a:gd name="T11" fmla="*/ 200 h 267"/>
                  <a:gd name="T12" fmla="*/ 84 w 84"/>
                  <a:gd name="T13" fmla="*/ 143 h 267"/>
                  <a:gd name="T14" fmla="*/ 50 w 84"/>
                  <a:gd name="T15" fmla="*/ 0 h 2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267">
                    <a:moveTo>
                      <a:pt x="50" y="0"/>
                    </a:moveTo>
                    <a:cubicBezTo>
                      <a:pt x="34" y="11"/>
                      <a:pt x="34" y="11"/>
                      <a:pt x="34" y="11"/>
                    </a:cubicBezTo>
                    <a:cubicBezTo>
                      <a:pt x="0" y="22"/>
                      <a:pt x="0" y="22"/>
                      <a:pt x="0" y="22"/>
                    </a:cubicBezTo>
                    <a:cubicBezTo>
                      <a:pt x="9" y="89"/>
                      <a:pt x="22" y="118"/>
                      <a:pt x="20" y="152"/>
                    </a:cubicBezTo>
                    <a:cubicBezTo>
                      <a:pt x="18" y="177"/>
                      <a:pt x="14" y="201"/>
                      <a:pt x="6" y="251"/>
                    </a:cubicBezTo>
                    <a:cubicBezTo>
                      <a:pt x="70" y="264"/>
                      <a:pt x="60" y="267"/>
                      <a:pt x="73" y="200"/>
                    </a:cubicBezTo>
                    <a:cubicBezTo>
                      <a:pt x="84" y="143"/>
                      <a:pt x="84" y="143"/>
                      <a:pt x="84" y="143"/>
                    </a:cubicBezTo>
                    <a:cubicBezTo>
                      <a:pt x="81" y="86"/>
                      <a:pt x="54" y="42"/>
                      <a:pt x="50" y="0"/>
                    </a:cubicBezTo>
                    <a:close/>
                  </a:path>
                </a:pathLst>
              </a:custGeom>
              <a:solidFill>
                <a:srgbClr val="000000">
                  <a:lumMod val="65000"/>
                  <a:lumOff val="3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Arial"/>
                </a:endParaRPr>
              </a:p>
            </p:txBody>
          </p:sp>
          <p:sp>
            <p:nvSpPr>
              <p:cNvPr id="14" name="Freeform 10">
                <a:extLst>
                  <a:ext uri="{FF2B5EF4-FFF2-40B4-BE49-F238E27FC236}">
                    <a16:creationId xmlns:a16="http://schemas.microsoft.com/office/drawing/2014/main" id="{97C5D686-9CFA-B70B-5D9A-7A11EC0C7EFC}"/>
                  </a:ext>
                </a:extLst>
              </p:cNvPr>
              <p:cNvSpPr>
                <a:spLocks/>
              </p:cNvSpPr>
              <p:nvPr/>
            </p:nvSpPr>
            <p:spPr bwMode="auto">
              <a:xfrm>
                <a:off x="2834" y="1747"/>
                <a:ext cx="84" cy="81"/>
              </a:xfrm>
              <a:custGeom>
                <a:avLst/>
                <a:gdLst>
                  <a:gd name="T0" fmla="*/ 46 w 47"/>
                  <a:gd name="T1" fmla="*/ 11 h 46"/>
                  <a:gd name="T2" fmla="*/ 42 w 47"/>
                  <a:gd name="T3" fmla="*/ 7 h 46"/>
                  <a:gd name="T4" fmla="*/ 30 w 47"/>
                  <a:gd name="T5" fmla="*/ 30 h 46"/>
                  <a:gd name="T6" fmla="*/ 1 w 47"/>
                  <a:gd name="T7" fmla="*/ 0 h 46"/>
                  <a:gd name="T8" fmla="*/ 0 w 47"/>
                  <a:gd name="T9" fmla="*/ 5 h 46"/>
                  <a:gd name="T10" fmla="*/ 19 w 47"/>
                  <a:gd name="T11" fmla="*/ 46 h 46"/>
                  <a:gd name="T12" fmla="*/ 30 w 47"/>
                  <a:gd name="T13" fmla="*/ 30 h 46"/>
                  <a:gd name="T14" fmla="*/ 40 w 47"/>
                  <a:gd name="T15" fmla="*/ 46 h 46"/>
                  <a:gd name="T16" fmla="*/ 46 w 47"/>
                  <a:gd name="T17" fmla="*/ 1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6">
                    <a:moveTo>
                      <a:pt x="46" y="11"/>
                    </a:moveTo>
                    <a:cubicBezTo>
                      <a:pt x="42" y="7"/>
                      <a:pt x="42" y="7"/>
                      <a:pt x="42" y="7"/>
                    </a:cubicBezTo>
                    <a:cubicBezTo>
                      <a:pt x="41" y="8"/>
                      <a:pt x="38" y="21"/>
                      <a:pt x="30" y="30"/>
                    </a:cubicBezTo>
                    <a:cubicBezTo>
                      <a:pt x="17" y="20"/>
                      <a:pt x="9" y="13"/>
                      <a:pt x="1" y="0"/>
                    </a:cubicBezTo>
                    <a:cubicBezTo>
                      <a:pt x="0" y="5"/>
                      <a:pt x="0" y="5"/>
                      <a:pt x="0" y="5"/>
                    </a:cubicBezTo>
                    <a:cubicBezTo>
                      <a:pt x="3" y="21"/>
                      <a:pt x="9" y="33"/>
                      <a:pt x="19" y="46"/>
                    </a:cubicBezTo>
                    <a:cubicBezTo>
                      <a:pt x="22" y="38"/>
                      <a:pt x="26" y="34"/>
                      <a:pt x="30" y="30"/>
                    </a:cubicBezTo>
                    <a:cubicBezTo>
                      <a:pt x="34" y="35"/>
                      <a:pt x="37" y="40"/>
                      <a:pt x="40" y="46"/>
                    </a:cubicBezTo>
                    <a:cubicBezTo>
                      <a:pt x="46" y="33"/>
                      <a:pt x="47" y="20"/>
                      <a:pt x="46" y="11"/>
                    </a:cubicBezTo>
                    <a:close/>
                  </a:path>
                </a:pathLst>
              </a:custGeom>
              <a:solidFill>
                <a:srgbClr val="D8EB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Arial"/>
                </a:endParaRPr>
              </a:p>
            </p:txBody>
          </p:sp>
          <p:sp>
            <p:nvSpPr>
              <p:cNvPr id="15" name="Freeform 11">
                <a:extLst>
                  <a:ext uri="{FF2B5EF4-FFF2-40B4-BE49-F238E27FC236}">
                    <a16:creationId xmlns:a16="http://schemas.microsoft.com/office/drawing/2014/main" id="{DA062EA7-8155-8AA9-02DF-9A8F411A4417}"/>
                  </a:ext>
                </a:extLst>
              </p:cNvPr>
              <p:cNvSpPr>
                <a:spLocks/>
              </p:cNvSpPr>
              <p:nvPr/>
            </p:nvSpPr>
            <p:spPr bwMode="auto">
              <a:xfrm>
                <a:off x="2739" y="1648"/>
                <a:ext cx="109" cy="120"/>
              </a:xfrm>
              <a:custGeom>
                <a:avLst/>
                <a:gdLst>
                  <a:gd name="T0" fmla="*/ 0 w 61"/>
                  <a:gd name="T1" fmla="*/ 62 h 68"/>
                  <a:gd name="T2" fmla="*/ 13 w 61"/>
                  <a:gd name="T3" fmla="*/ 46 h 68"/>
                  <a:gd name="T4" fmla="*/ 16 w 61"/>
                  <a:gd name="T5" fmla="*/ 30 h 68"/>
                  <a:gd name="T6" fmla="*/ 27 w 61"/>
                  <a:gd name="T7" fmla="*/ 10 h 68"/>
                  <a:gd name="T8" fmla="*/ 52 w 61"/>
                  <a:gd name="T9" fmla="*/ 1 h 68"/>
                  <a:gd name="T10" fmla="*/ 55 w 61"/>
                  <a:gd name="T11" fmla="*/ 1 h 68"/>
                  <a:gd name="T12" fmla="*/ 56 w 61"/>
                  <a:gd name="T13" fmla="*/ 4 h 68"/>
                  <a:gd name="T14" fmla="*/ 41 w 61"/>
                  <a:gd name="T15" fmla="*/ 13 h 68"/>
                  <a:gd name="T16" fmla="*/ 41 w 61"/>
                  <a:gd name="T17" fmla="*/ 24 h 68"/>
                  <a:gd name="T18" fmla="*/ 43 w 61"/>
                  <a:gd name="T19" fmla="*/ 26 h 68"/>
                  <a:gd name="T20" fmla="*/ 48 w 61"/>
                  <a:gd name="T21" fmla="*/ 25 h 68"/>
                  <a:gd name="T22" fmla="*/ 61 w 61"/>
                  <a:gd name="T23" fmla="*/ 21 h 68"/>
                  <a:gd name="T24" fmla="*/ 61 w 61"/>
                  <a:gd name="T25" fmla="*/ 25 h 68"/>
                  <a:gd name="T26" fmla="*/ 52 w 61"/>
                  <a:gd name="T27" fmla="*/ 34 h 68"/>
                  <a:gd name="T28" fmla="*/ 39 w 61"/>
                  <a:gd name="T29" fmla="*/ 40 h 68"/>
                  <a:gd name="T30" fmla="*/ 28 w 61"/>
                  <a:gd name="T31" fmla="*/ 54 h 68"/>
                  <a:gd name="T32" fmla="*/ 15 w 61"/>
                  <a:gd name="T33" fmla="*/ 68 h 68"/>
                  <a:gd name="T34" fmla="*/ 0 w 61"/>
                  <a:gd name="T35" fmla="*/ 6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68">
                    <a:moveTo>
                      <a:pt x="0" y="62"/>
                    </a:moveTo>
                    <a:cubicBezTo>
                      <a:pt x="13" y="46"/>
                      <a:pt x="13" y="46"/>
                      <a:pt x="13" y="46"/>
                    </a:cubicBezTo>
                    <a:cubicBezTo>
                      <a:pt x="15" y="41"/>
                      <a:pt x="14" y="35"/>
                      <a:pt x="16" y="30"/>
                    </a:cubicBezTo>
                    <a:cubicBezTo>
                      <a:pt x="18" y="24"/>
                      <a:pt x="26" y="12"/>
                      <a:pt x="27" y="10"/>
                    </a:cubicBezTo>
                    <a:cubicBezTo>
                      <a:pt x="29" y="6"/>
                      <a:pt x="43" y="3"/>
                      <a:pt x="52" y="1"/>
                    </a:cubicBezTo>
                    <a:cubicBezTo>
                      <a:pt x="53" y="0"/>
                      <a:pt x="54" y="1"/>
                      <a:pt x="55" y="1"/>
                    </a:cubicBezTo>
                    <a:cubicBezTo>
                      <a:pt x="56" y="4"/>
                      <a:pt x="56" y="4"/>
                      <a:pt x="56" y="4"/>
                    </a:cubicBezTo>
                    <a:cubicBezTo>
                      <a:pt x="53" y="9"/>
                      <a:pt x="47" y="10"/>
                      <a:pt x="41" y="13"/>
                    </a:cubicBezTo>
                    <a:cubicBezTo>
                      <a:pt x="39" y="16"/>
                      <a:pt x="40" y="21"/>
                      <a:pt x="41" y="24"/>
                    </a:cubicBezTo>
                    <a:cubicBezTo>
                      <a:pt x="41" y="25"/>
                      <a:pt x="42" y="27"/>
                      <a:pt x="43" y="26"/>
                    </a:cubicBezTo>
                    <a:cubicBezTo>
                      <a:pt x="44" y="26"/>
                      <a:pt x="47" y="26"/>
                      <a:pt x="48" y="25"/>
                    </a:cubicBezTo>
                    <a:cubicBezTo>
                      <a:pt x="56" y="21"/>
                      <a:pt x="58" y="20"/>
                      <a:pt x="61" y="21"/>
                    </a:cubicBezTo>
                    <a:cubicBezTo>
                      <a:pt x="61" y="25"/>
                      <a:pt x="61" y="25"/>
                      <a:pt x="61" y="25"/>
                    </a:cubicBezTo>
                    <a:cubicBezTo>
                      <a:pt x="59" y="30"/>
                      <a:pt x="54" y="32"/>
                      <a:pt x="52" y="34"/>
                    </a:cubicBezTo>
                    <a:cubicBezTo>
                      <a:pt x="49" y="37"/>
                      <a:pt x="46" y="36"/>
                      <a:pt x="39" y="40"/>
                    </a:cubicBezTo>
                    <a:cubicBezTo>
                      <a:pt x="33" y="43"/>
                      <a:pt x="30" y="51"/>
                      <a:pt x="28" y="54"/>
                    </a:cubicBezTo>
                    <a:cubicBezTo>
                      <a:pt x="25" y="59"/>
                      <a:pt x="22" y="61"/>
                      <a:pt x="15" y="68"/>
                    </a:cubicBezTo>
                    <a:cubicBezTo>
                      <a:pt x="15" y="68"/>
                      <a:pt x="0" y="62"/>
                      <a:pt x="0" y="62"/>
                    </a:cubicBezTo>
                    <a:close/>
                  </a:path>
                </a:pathLst>
              </a:custGeom>
              <a:solidFill>
                <a:srgbClr val="8E5E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Arial"/>
                </a:endParaRPr>
              </a:p>
            </p:txBody>
          </p:sp>
          <p:sp>
            <p:nvSpPr>
              <p:cNvPr id="16" name="Freeform 12">
                <a:extLst>
                  <a:ext uri="{FF2B5EF4-FFF2-40B4-BE49-F238E27FC236}">
                    <a16:creationId xmlns:a16="http://schemas.microsoft.com/office/drawing/2014/main" id="{C070434C-C6AB-FA0C-9F25-7B94F621CC3F}"/>
                  </a:ext>
                </a:extLst>
              </p:cNvPr>
              <p:cNvSpPr>
                <a:spLocks/>
              </p:cNvSpPr>
              <p:nvPr/>
            </p:nvSpPr>
            <p:spPr bwMode="auto">
              <a:xfrm>
                <a:off x="2659" y="1781"/>
                <a:ext cx="141" cy="150"/>
              </a:xfrm>
              <a:custGeom>
                <a:avLst/>
                <a:gdLst>
                  <a:gd name="T0" fmla="*/ 67 w 79"/>
                  <a:gd name="T1" fmla="*/ 2 h 85"/>
                  <a:gd name="T2" fmla="*/ 51 w 79"/>
                  <a:gd name="T3" fmla="*/ 15 h 85"/>
                  <a:gd name="T4" fmla="*/ 6 w 79"/>
                  <a:gd name="T5" fmla="*/ 56 h 85"/>
                  <a:gd name="T6" fmla="*/ 1 w 79"/>
                  <a:gd name="T7" fmla="*/ 69 h 85"/>
                  <a:gd name="T8" fmla="*/ 20 w 79"/>
                  <a:gd name="T9" fmla="*/ 84 h 85"/>
                  <a:gd name="T10" fmla="*/ 74 w 79"/>
                  <a:gd name="T11" fmla="*/ 55 h 85"/>
                  <a:gd name="T12" fmla="*/ 67 w 79"/>
                  <a:gd name="T13" fmla="*/ 2 h 85"/>
                </a:gdLst>
                <a:ahLst/>
                <a:cxnLst>
                  <a:cxn ang="0">
                    <a:pos x="T0" y="T1"/>
                  </a:cxn>
                  <a:cxn ang="0">
                    <a:pos x="T2" y="T3"/>
                  </a:cxn>
                  <a:cxn ang="0">
                    <a:pos x="T4" y="T5"/>
                  </a:cxn>
                  <a:cxn ang="0">
                    <a:pos x="T6" y="T7"/>
                  </a:cxn>
                  <a:cxn ang="0">
                    <a:pos x="T8" y="T9"/>
                  </a:cxn>
                  <a:cxn ang="0">
                    <a:pos x="T10" y="T11"/>
                  </a:cxn>
                  <a:cxn ang="0">
                    <a:pos x="T12" y="T13"/>
                  </a:cxn>
                </a:cxnLst>
                <a:rect l="0" t="0" r="r" b="b"/>
                <a:pathLst>
                  <a:path w="79" h="85">
                    <a:moveTo>
                      <a:pt x="67" y="2"/>
                    </a:moveTo>
                    <a:cubicBezTo>
                      <a:pt x="63" y="0"/>
                      <a:pt x="55" y="11"/>
                      <a:pt x="51" y="15"/>
                    </a:cubicBezTo>
                    <a:cubicBezTo>
                      <a:pt x="6" y="56"/>
                      <a:pt x="6" y="56"/>
                      <a:pt x="6" y="56"/>
                    </a:cubicBezTo>
                    <a:cubicBezTo>
                      <a:pt x="3" y="60"/>
                      <a:pt x="2" y="65"/>
                      <a:pt x="1" y="69"/>
                    </a:cubicBezTo>
                    <a:cubicBezTo>
                      <a:pt x="0" y="82"/>
                      <a:pt x="9" y="85"/>
                      <a:pt x="20" y="84"/>
                    </a:cubicBezTo>
                    <a:cubicBezTo>
                      <a:pt x="36" y="82"/>
                      <a:pt x="58" y="61"/>
                      <a:pt x="74" y="55"/>
                    </a:cubicBezTo>
                    <a:cubicBezTo>
                      <a:pt x="77" y="44"/>
                      <a:pt x="79" y="7"/>
                      <a:pt x="67" y="2"/>
                    </a:cubicBezTo>
                    <a:close/>
                  </a:path>
                </a:pathLst>
              </a:custGeom>
              <a:solidFill>
                <a:srgbClr val="000000">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Arial"/>
                </a:endParaRPr>
              </a:p>
            </p:txBody>
          </p:sp>
          <p:sp>
            <p:nvSpPr>
              <p:cNvPr id="17" name="Freeform 13">
                <a:extLst>
                  <a:ext uri="{FF2B5EF4-FFF2-40B4-BE49-F238E27FC236}">
                    <a16:creationId xmlns:a16="http://schemas.microsoft.com/office/drawing/2014/main" id="{8C33EAB9-29DC-47A3-62F7-C9A7C674A101}"/>
                  </a:ext>
                </a:extLst>
              </p:cNvPr>
              <p:cNvSpPr>
                <a:spLocks/>
              </p:cNvSpPr>
              <p:nvPr/>
            </p:nvSpPr>
            <p:spPr bwMode="auto">
              <a:xfrm>
                <a:off x="2739" y="1726"/>
                <a:ext cx="46" cy="40"/>
              </a:xfrm>
              <a:custGeom>
                <a:avLst/>
                <a:gdLst>
                  <a:gd name="T0" fmla="*/ 36 w 46"/>
                  <a:gd name="T1" fmla="*/ 40 h 40"/>
                  <a:gd name="T2" fmla="*/ 46 w 46"/>
                  <a:gd name="T3" fmla="*/ 26 h 40"/>
                  <a:gd name="T4" fmla="*/ 12 w 46"/>
                  <a:gd name="T5" fmla="*/ 0 h 40"/>
                  <a:gd name="T6" fmla="*/ 0 w 46"/>
                  <a:gd name="T7" fmla="*/ 19 h 40"/>
                  <a:gd name="T8" fmla="*/ 36 w 46"/>
                  <a:gd name="T9" fmla="*/ 40 h 40"/>
                </a:gdLst>
                <a:ahLst/>
                <a:cxnLst>
                  <a:cxn ang="0">
                    <a:pos x="T0" y="T1"/>
                  </a:cxn>
                  <a:cxn ang="0">
                    <a:pos x="T2" y="T3"/>
                  </a:cxn>
                  <a:cxn ang="0">
                    <a:pos x="T4" y="T5"/>
                  </a:cxn>
                  <a:cxn ang="0">
                    <a:pos x="T6" y="T7"/>
                  </a:cxn>
                  <a:cxn ang="0">
                    <a:pos x="T8" y="T9"/>
                  </a:cxn>
                </a:cxnLst>
                <a:rect l="0" t="0" r="r" b="b"/>
                <a:pathLst>
                  <a:path w="46" h="40">
                    <a:moveTo>
                      <a:pt x="36" y="40"/>
                    </a:moveTo>
                    <a:lnTo>
                      <a:pt x="46" y="26"/>
                    </a:lnTo>
                    <a:lnTo>
                      <a:pt x="12" y="0"/>
                    </a:lnTo>
                    <a:lnTo>
                      <a:pt x="0" y="19"/>
                    </a:lnTo>
                    <a:lnTo>
                      <a:pt x="36" y="40"/>
                    </a:lnTo>
                    <a:close/>
                  </a:path>
                </a:pathLst>
              </a:custGeom>
              <a:solidFill>
                <a:srgbClr val="BF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Arial"/>
                </a:endParaRPr>
              </a:p>
            </p:txBody>
          </p:sp>
          <p:sp>
            <p:nvSpPr>
              <p:cNvPr id="18" name="Freeform 14">
                <a:extLst>
                  <a:ext uri="{FF2B5EF4-FFF2-40B4-BE49-F238E27FC236}">
                    <a16:creationId xmlns:a16="http://schemas.microsoft.com/office/drawing/2014/main" id="{8F0CDC04-2C1F-A0A3-4843-8163AE01BDB5}"/>
                  </a:ext>
                </a:extLst>
              </p:cNvPr>
              <p:cNvSpPr>
                <a:spLocks/>
              </p:cNvSpPr>
              <p:nvPr/>
            </p:nvSpPr>
            <p:spPr bwMode="auto">
              <a:xfrm>
                <a:off x="2651" y="1733"/>
                <a:ext cx="134" cy="198"/>
              </a:xfrm>
              <a:custGeom>
                <a:avLst/>
                <a:gdLst>
                  <a:gd name="T0" fmla="*/ 75 w 75"/>
                  <a:gd name="T1" fmla="*/ 16 h 112"/>
                  <a:gd name="T2" fmla="*/ 35 w 75"/>
                  <a:gd name="T3" fmla="*/ 100 h 112"/>
                  <a:gd name="T4" fmla="*/ 8 w 75"/>
                  <a:gd name="T5" fmla="*/ 107 h 112"/>
                  <a:gd name="T6" fmla="*/ 6 w 75"/>
                  <a:gd name="T7" fmla="*/ 78 h 112"/>
                  <a:gd name="T8" fmla="*/ 51 w 75"/>
                  <a:gd name="T9" fmla="*/ 0 h 112"/>
                  <a:gd name="T10" fmla="*/ 75 w 75"/>
                  <a:gd name="T11" fmla="*/ 16 h 112"/>
                </a:gdLst>
                <a:ahLst/>
                <a:cxnLst>
                  <a:cxn ang="0">
                    <a:pos x="T0" y="T1"/>
                  </a:cxn>
                  <a:cxn ang="0">
                    <a:pos x="T2" y="T3"/>
                  </a:cxn>
                  <a:cxn ang="0">
                    <a:pos x="T4" y="T5"/>
                  </a:cxn>
                  <a:cxn ang="0">
                    <a:pos x="T6" y="T7"/>
                  </a:cxn>
                  <a:cxn ang="0">
                    <a:pos x="T8" y="T9"/>
                  </a:cxn>
                  <a:cxn ang="0">
                    <a:pos x="T10" y="T11"/>
                  </a:cxn>
                </a:cxnLst>
                <a:rect l="0" t="0" r="r" b="b"/>
                <a:pathLst>
                  <a:path w="75" h="112">
                    <a:moveTo>
                      <a:pt x="75" y="16"/>
                    </a:moveTo>
                    <a:cubicBezTo>
                      <a:pt x="35" y="100"/>
                      <a:pt x="35" y="100"/>
                      <a:pt x="35" y="100"/>
                    </a:cubicBezTo>
                    <a:cubicBezTo>
                      <a:pt x="31" y="109"/>
                      <a:pt x="16" y="112"/>
                      <a:pt x="8" y="107"/>
                    </a:cubicBezTo>
                    <a:cubicBezTo>
                      <a:pt x="0" y="101"/>
                      <a:pt x="0" y="88"/>
                      <a:pt x="6" y="78"/>
                    </a:cubicBezTo>
                    <a:cubicBezTo>
                      <a:pt x="51" y="0"/>
                      <a:pt x="51" y="0"/>
                      <a:pt x="51" y="0"/>
                    </a:cubicBezTo>
                    <a:lnTo>
                      <a:pt x="75" y="16"/>
                    </a:lnTo>
                    <a:close/>
                  </a:path>
                </a:pathLst>
              </a:custGeom>
              <a:solidFill>
                <a:srgbClr val="000000">
                  <a:lumMod val="65000"/>
                  <a:lumOff val="3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Arial"/>
                </a:endParaRPr>
              </a:p>
            </p:txBody>
          </p:sp>
          <p:sp>
            <p:nvSpPr>
              <p:cNvPr id="19" name="Freeform 15">
                <a:extLst>
                  <a:ext uri="{FF2B5EF4-FFF2-40B4-BE49-F238E27FC236}">
                    <a16:creationId xmlns:a16="http://schemas.microsoft.com/office/drawing/2014/main" id="{C39F5F9B-00A5-D522-7F63-B0C6F6F542FF}"/>
                  </a:ext>
                </a:extLst>
              </p:cNvPr>
              <p:cNvSpPr>
                <a:spLocks/>
              </p:cNvSpPr>
              <p:nvPr/>
            </p:nvSpPr>
            <p:spPr bwMode="auto">
              <a:xfrm>
                <a:off x="2910" y="1766"/>
                <a:ext cx="199" cy="440"/>
              </a:xfrm>
              <a:custGeom>
                <a:avLst/>
                <a:gdLst>
                  <a:gd name="T0" fmla="*/ 106 w 111"/>
                  <a:gd name="T1" fmla="*/ 64 h 248"/>
                  <a:gd name="T2" fmla="*/ 98 w 111"/>
                  <a:gd name="T3" fmla="*/ 52 h 248"/>
                  <a:gd name="T4" fmla="*/ 45 w 111"/>
                  <a:gd name="T5" fmla="*/ 24 h 248"/>
                  <a:gd name="T6" fmla="*/ 36 w 111"/>
                  <a:gd name="T7" fmla="*/ 18 h 248"/>
                  <a:gd name="T8" fmla="*/ 33 w 111"/>
                  <a:gd name="T9" fmla="*/ 16 h 248"/>
                  <a:gd name="T10" fmla="*/ 29 w 111"/>
                  <a:gd name="T11" fmla="*/ 14 h 248"/>
                  <a:gd name="T12" fmla="*/ 26 w 111"/>
                  <a:gd name="T13" fmla="*/ 12 h 248"/>
                  <a:gd name="T14" fmla="*/ 0 w 111"/>
                  <a:gd name="T15" fmla="*/ 0 h 248"/>
                  <a:gd name="T16" fmla="*/ 13 w 111"/>
                  <a:gd name="T17" fmla="*/ 121 h 248"/>
                  <a:gd name="T18" fmla="*/ 27 w 111"/>
                  <a:gd name="T19" fmla="*/ 228 h 248"/>
                  <a:gd name="T20" fmla="*/ 44 w 111"/>
                  <a:gd name="T21" fmla="*/ 239 h 248"/>
                  <a:gd name="T22" fmla="*/ 42 w 111"/>
                  <a:gd name="T23" fmla="*/ 226 h 248"/>
                  <a:gd name="T24" fmla="*/ 33 w 111"/>
                  <a:gd name="T25" fmla="*/ 131 h 248"/>
                  <a:gd name="T26" fmla="*/ 40 w 111"/>
                  <a:gd name="T27" fmla="*/ 81 h 248"/>
                  <a:gd name="T28" fmla="*/ 42 w 111"/>
                  <a:gd name="T29" fmla="*/ 71 h 248"/>
                  <a:gd name="T30" fmla="*/ 91 w 111"/>
                  <a:gd name="T31" fmla="*/ 83 h 248"/>
                  <a:gd name="T32" fmla="*/ 106 w 111"/>
                  <a:gd name="T33" fmla="*/ 64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1" h="248">
                    <a:moveTo>
                      <a:pt x="106" y="64"/>
                    </a:moveTo>
                    <a:cubicBezTo>
                      <a:pt x="104" y="60"/>
                      <a:pt x="103" y="56"/>
                      <a:pt x="98" y="52"/>
                    </a:cubicBezTo>
                    <a:cubicBezTo>
                      <a:pt x="45" y="24"/>
                      <a:pt x="45" y="24"/>
                      <a:pt x="45" y="24"/>
                    </a:cubicBezTo>
                    <a:cubicBezTo>
                      <a:pt x="43" y="23"/>
                      <a:pt x="39" y="20"/>
                      <a:pt x="36" y="18"/>
                    </a:cubicBezTo>
                    <a:cubicBezTo>
                      <a:pt x="35" y="17"/>
                      <a:pt x="34" y="17"/>
                      <a:pt x="33" y="16"/>
                    </a:cubicBezTo>
                    <a:cubicBezTo>
                      <a:pt x="32" y="15"/>
                      <a:pt x="30" y="14"/>
                      <a:pt x="29" y="14"/>
                    </a:cubicBezTo>
                    <a:cubicBezTo>
                      <a:pt x="28" y="13"/>
                      <a:pt x="27" y="13"/>
                      <a:pt x="26" y="12"/>
                    </a:cubicBezTo>
                    <a:cubicBezTo>
                      <a:pt x="17" y="8"/>
                      <a:pt x="13" y="8"/>
                      <a:pt x="0" y="0"/>
                    </a:cubicBezTo>
                    <a:cubicBezTo>
                      <a:pt x="14" y="36"/>
                      <a:pt x="12" y="81"/>
                      <a:pt x="13" y="121"/>
                    </a:cubicBezTo>
                    <a:cubicBezTo>
                      <a:pt x="18" y="158"/>
                      <a:pt x="22" y="191"/>
                      <a:pt x="27" y="228"/>
                    </a:cubicBezTo>
                    <a:cubicBezTo>
                      <a:pt x="30" y="248"/>
                      <a:pt x="40" y="247"/>
                      <a:pt x="44" y="239"/>
                    </a:cubicBezTo>
                    <a:cubicBezTo>
                      <a:pt x="43" y="235"/>
                      <a:pt x="43" y="230"/>
                      <a:pt x="42" y="226"/>
                    </a:cubicBezTo>
                    <a:cubicBezTo>
                      <a:pt x="39" y="191"/>
                      <a:pt x="32" y="163"/>
                      <a:pt x="33" y="131"/>
                    </a:cubicBezTo>
                    <a:cubicBezTo>
                      <a:pt x="33" y="115"/>
                      <a:pt x="38" y="99"/>
                      <a:pt x="40" y="81"/>
                    </a:cubicBezTo>
                    <a:cubicBezTo>
                      <a:pt x="41" y="77"/>
                      <a:pt x="41" y="74"/>
                      <a:pt x="42" y="71"/>
                    </a:cubicBezTo>
                    <a:cubicBezTo>
                      <a:pt x="58" y="75"/>
                      <a:pt x="79" y="85"/>
                      <a:pt x="91" y="83"/>
                    </a:cubicBezTo>
                    <a:cubicBezTo>
                      <a:pt x="103" y="81"/>
                      <a:pt x="111" y="76"/>
                      <a:pt x="106" y="64"/>
                    </a:cubicBezTo>
                    <a:close/>
                  </a:path>
                </a:pathLst>
              </a:custGeom>
              <a:solidFill>
                <a:srgbClr val="000000">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Arial"/>
                </a:endParaRPr>
              </a:p>
            </p:txBody>
          </p:sp>
          <p:sp>
            <p:nvSpPr>
              <p:cNvPr id="20" name="Freeform 99">
                <a:extLst>
                  <a:ext uri="{FF2B5EF4-FFF2-40B4-BE49-F238E27FC236}">
                    <a16:creationId xmlns:a16="http://schemas.microsoft.com/office/drawing/2014/main" id="{899709FF-2B8F-BED1-5758-00341318BA60}"/>
                  </a:ext>
                </a:extLst>
              </p:cNvPr>
              <p:cNvSpPr>
                <a:spLocks/>
              </p:cNvSpPr>
              <p:nvPr/>
            </p:nvSpPr>
            <p:spPr bwMode="auto">
              <a:xfrm>
                <a:off x="2905" y="1649"/>
                <a:ext cx="114" cy="116"/>
              </a:xfrm>
              <a:custGeom>
                <a:avLst/>
                <a:gdLst>
                  <a:gd name="T0" fmla="*/ 64 w 64"/>
                  <a:gd name="T1" fmla="*/ 57 h 65"/>
                  <a:gd name="T2" fmla="*/ 49 w 64"/>
                  <a:gd name="T3" fmla="*/ 43 h 65"/>
                  <a:gd name="T4" fmla="*/ 46 w 64"/>
                  <a:gd name="T5" fmla="*/ 27 h 65"/>
                  <a:gd name="T6" fmla="*/ 33 w 64"/>
                  <a:gd name="T7" fmla="*/ 7 h 65"/>
                  <a:gd name="T8" fmla="*/ 8 w 64"/>
                  <a:gd name="T9" fmla="*/ 0 h 65"/>
                  <a:gd name="T10" fmla="*/ 5 w 64"/>
                  <a:gd name="T11" fmla="*/ 1 h 65"/>
                  <a:gd name="T12" fmla="*/ 4 w 64"/>
                  <a:gd name="T13" fmla="*/ 4 h 65"/>
                  <a:gd name="T14" fmla="*/ 19 w 64"/>
                  <a:gd name="T15" fmla="*/ 12 h 65"/>
                  <a:gd name="T16" fmla="*/ 20 w 64"/>
                  <a:gd name="T17" fmla="*/ 23 h 65"/>
                  <a:gd name="T18" fmla="*/ 18 w 64"/>
                  <a:gd name="T19" fmla="*/ 25 h 65"/>
                  <a:gd name="T20" fmla="*/ 13 w 64"/>
                  <a:gd name="T21" fmla="*/ 24 h 65"/>
                  <a:gd name="T22" fmla="*/ 0 w 64"/>
                  <a:gd name="T23" fmla="*/ 21 h 65"/>
                  <a:gd name="T24" fmla="*/ 1 w 64"/>
                  <a:gd name="T25" fmla="*/ 25 h 65"/>
                  <a:gd name="T26" fmla="*/ 10 w 64"/>
                  <a:gd name="T27" fmla="*/ 34 h 65"/>
                  <a:gd name="T28" fmla="*/ 24 w 64"/>
                  <a:gd name="T29" fmla="*/ 38 h 65"/>
                  <a:gd name="T30" fmla="*/ 36 w 64"/>
                  <a:gd name="T31" fmla="*/ 52 h 65"/>
                  <a:gd name="T32" fmla="*/ 49 w 64"/>
                  <a:gd name="T33" fmla="*/ 65 h 65"/>
                  <a:gd name="T34" fmla="*/ 64 w 64"/>
                  <a:gd name="T35"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65">
                    <a:moveTo>
                      <a:pt x="64" y="57"/>
                    </a:moveTo>
                    <a:cubicBezTo>
                      <a:pt x="49" y="43"/>
                      <a:pt x="49" y="43"/>
                      <a:pt x="49" y="43"/>
                    </a:cubicBezTo>
                    <a:cubicBezTo>
                      <a:pt x="48" y="38"/>
                      <a:pt x="48" y="32"/>
                      <a:pt x="46" y="27"/>
                    </a:cubicBezTo>
                    <a:cubicBezTo>
                      <a:pt x="43" y="21"/>
                      <a:pt x="34" y="10"/>
                      <a:pt x="33" y="7"/>
                    </a:cubicBezTo>
                    <a:cubicBezTo>
                      <a:pt x="31" y="4"/>
                      <a:pt x="16" y="2"/>
                      <a:pt x="8" y="0"/>
                    </a:cubicBezTo>
                    <a:cubicBezTo>
                      <a:pt x="7" y="0"/>
                      <a:pt x="5" y="1"/>
                      <a:pt x="5" y="1"/>
                    </a:cubicBezTo>
                    <a:cubicBezTo>
                      <a:pt x="4" y="4"/>
                      <a:pt x="4" y="4"/>
                      <a:pt x="4" y="4"/>
                    </a:cubicBezTo>
                    <a:cubicBezTo>
                      <a:pt x="7" y="8"/>
                      <a:pt x="13" y="10"/>
                      <a:pt x="19" y="12"/>
                    </a:cubicBezTo>
                    <a:cubicBezTo>
                      <a:pt x="21" y="15"/>
                      <a:pt x="21" y="20"/>
                      <a:pt x="20" y="23"/>
                    </a:cubicBezTo>
                    <a:cubicBezTo>
                      <a:pt x="20" y="24"/>
                      <a:pt x="19" y="26"/>
                      <a:pt x="18" y="25"/>
                    </a:cubicBezTo>
                    <a:cubicBezTo>
                      <a:pt x="17" y="25"/>
                      <a:pt x="14" y="25"/>
                      <a:pt x="13" y="24"/>
                    </a:cubicBezTo>
                    <a:cubicBezTo>
                      <a:pt x="5" y="21"/>
                      <a:pt x="2" y="20"/>
                      <a:pt x="0" y="21"/>
                    </a:cubicBezTo>
                    <a:cubicBezTo>
                      <a:pt x="1" y="25"/>
                      <a:pt x="1" y="25"/>
                      <a:pt x="1" y="25"/>
                    </a:cubicBezTo>
                    <a:cubicBezTo>
                      <a:pt x="2" y="30"/>
                      <a:pt x="8" y="32"/>
                      <a:pt x="10" y="34"/>
                    </a:cubicBezTo>
                    <a:cubicBezTo>
                      <a:pt x="13" y="36"/>
                      <a:pt x="16" y="35"/>
                      <a:pt x="24" y="38"/>
                    </a:cubicBezTo>
                    <a:cubicBezTo>
                      <a:pt x="29" y="41"/>
                      <a:pt x="33" y="49"/>
                      <a:pt x="36" y="52"/>
                    </a:cubicBezTo>
                    <a:cubicBezTo>
                      <a:pt x="39" y="57"/>
                      <a:pt x="42" y="58"/>
                      <a:pt x="49" y="65"/>
                    </a:cubicBezTo>
                    <a:cubicBezTo>
                      <a:pt x="49" y="65"/>
                      <a:pt x="64" y="58"/>
                      <a:pt x="64" y="57"/>
                    </a:cubicBezTo>
                    <a:close/>
                  </a:path>
                </a:pathLst>
              </a:custGeom>
              <a:solidFill>
                <a:srgbClr val="8E5E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Arial"/>
                </a:endParaRPr>
              </a:p>
            </p:txBody>
          </p:sp>
          <p:sp>
            <p:nvSpPr>
              <p:cNvPr id="21" name="Freeform 17">
                <a:extLst>
                  <a:ext uri="{FF2B5EF4-FFF2-40B4-BE49-F238E27FC236}">
                    <a16:creationId xmlns:a16="http://schemas.microsoft.com/office/drawing/2014/main" id="{C74BB0AE-C84F-DEB6-0916-68ED33A2E05F}"/>
                  </a:ext>
                </a:extLst>
              </p:cNvPr>
              <p:cNvSpPr>
                <a:spLocks/>
              </p:cNvSpPr>
              <p:nvPr/>
            </p:nvSpPr>
            <p:spPr bwMode="auto">
              <a:xfrm>
                <a:off x="2964" y="1717"/>
                <a:ext cx="45" cy="42"/>
              </a:xfrm>
              <a:custGeom>
                <a:avLst/>
                <a:gdLst>
                  <a:gd name="T0" fmla="*/ 11 w 45"/>
                  <a:gd name="T1" fmla="*/ 42 h 42"/>
                  <a:gd name="T2" fmla="*/ 0 w 45"/>
                  <a:gd name="T3" fmla="*/ 28 h 42"/>
                  <a:gd name="T4" fmla="*/ 32 w 45"/>
                  <a:gd name="T5" fmla="*/ 0 h 42"/>
                  <a:gd name="T6" fmla="*/ 45 w 45"/>
                  <a:gd name="T7" fmla="*/ 18 h 42"/>
                  <a:gd name="T8" fmla="*/ 11 w 45"/>
                  <a:gd name="T9" fmla="*/ 42 h 42"/>
                </a:gdLst>
                <a:ahLst/>
                <a:cxnLst>
                  <a:cxn ang="0">
                    <a:pos x="T0" y="T1"/>
                  </a:cxn>
                  <a:cxn ang="0">
                    <a:pos x="T2" y="T3"/>
                  </a:cxn>
                  <a:cxn ang="0">
                    <a:pos x="T4" y="T5"/>
                  </a:cxn>
                  <a:cxn ang="0">
                    <a:pos x="T6" y="T7"/>
                  </a:cxn>
                  <a:cxn ang="0">
                    <a:pos x="T8" y="T9"/>
                  </a:cxn>
                </a:cxnLst>
                <a:rect l="0" t="0" r="r" b="b"/>
                <a:pathLst>
                  <a:path w="45" h="42">
                    <a:moveTo>
                      <a:pt x="11" y="42"/>
                    </a:moveTo>
                    <a:lnTo>
                      <a:pt x="0" y="28"/>
                    </a:lnTo>
                    <a:lnTo>
                      <a:pt x="32" y="0"/>
                    </a:lnTo>
                    <a:lnTo>
                      <a:pt x="45" y="18"/>
                    </a:lnTo>
                    <a:lnTo>
                      <a:pt x="11" y="42"/>
                    </a:lnTo>
                    <a:close/>
                  </a:path>
                </a:pathLst>
              </a:custGeom>
              <a:solidFill>
                <a:srgbClr val="BF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Arial"/>
                </a:endParaRPr>
              </a:p>
            </p:txBody>
          </p:sp>
          <p:sp>
            <p:nvSpPr>
              <p:cNvPr id="22" name="Freeform 18">
                <a:extLst>
                  <a:ext uri="{FF2B5EF4-FFF2-40B4-BE49-F238E27FC236}">
                    <a16:creationId xmlns:a16="http://schemas.microsoft.com/office/drawing/2014/main" id="{168FAB48-AA59-11E0-29AB-B5D11CDE6F58}"/>
                  </a:ext>
                </a:extLst>
              </p:cNvPr>
              <p:cNvSpPr>
                <a:spLocks/>
              </p:cNvSpPr>
              <p:nvPr/>
            </p:nvSpPr>
            <p:spPr bwMode="auto">
              <a:xfrm>
                <a:off x="2966" y="1722"/>
                <a:ext cx="141" cy="195"/>
              </a:xfrm>
              <a:custGeom>
                <a:avLst/>
                <a:gdLst>
                  <a:gd name="T0" fmla="*/ 0 w 79"/>
                  <a:gd name="T1" fmla="*/ 19 h 110"/>
                  <a:gd name="T2" fmla="*/ 44 w 79"/>
                  <a:gd name="T3" fmla="*/ 100 h 110"/>
                  <a:gd name="T4" fmla="*/ 73 w 79"/>
                  <a:gd name="T5" fmla="*/ 104 h 110"/>
                  <a:gd name="T6" fmla="*/ 73 w 79"/>
                  <a:gd name="T7" fmla="*/ 75 h 110"/>
                  <a:gd name="T8" fmla="*/ 23 w 79"/>
                  <a:gd name="T9" fmla="*/ 0 h 110"/>
                  <a:gd name="T10" fmla="*/ 0 w 79"/>
                  <a:gd name="T11" fmla="*/ 19 h 110"/>
                </a:gdLst>
                <a:ahLst/>
                <a:cxnLst>
                  <a:cxn ang="0">
                    <a:pos x="T0" y="T1"/>
                  </a:cxn>
                  <a:cxn ang="0">
                    <a:pos x="T2" y="T3"/>
                  </a:cxn>
                  <a:cxn ang="0">
                    <a:pos x="T4" y="T5"/>
                  </a:cxn>
                  <a:cxn ang="0">
                    <a:pos x="T6" y="T7"/>
                  </a:cxn>
                  <a:cxn ang="0">
                    <a:pos x="T8" y="T9"/>
                  </a:cxn>
                  <a:cxn ang="0">
                    <a:pos x="T10" y="T11"/>
                  </a:cxn>
                </a:cxnLst>
                <a:rect l="0" t="0" r="r" b="b"/>
                <a:pathLst>
                  <a:path w="79" h="110">
                    <a:moveTo>
                      <a:pt x="0" y="19"/>
                    </a:moveTo>
                    <a:cubicBezTo>
                      <a:pt x="44" y="100"/>
                      <a:pt x="44" y="100"/>
                      <a:pt x="44" y="100"/>
                    </a:cubicBezTo>
                    <a:cubicBezTo>
                      <a:pt x="49" y="108"/>
                      <a:pt x="65" y="110"/>
                      <a:pt x="73" y="104"/>
                    </a:cubicBezTo>
                    <a:cubicBezTo>
                      <a:pt x="79" y="99"/>
                      <a:pt x="79" y="85"/>
                      <a:pt x="73" y="75"/>
                    </a:cubicBezTo>
                    <a:cubicBezTo>
                      <a:pt x="23" y="0"/>
                      <a:pt x="23" y="0"/>
                      <a:pt x="23" y="0"/>
                    </a:cubicBezTo>
                    <a:lnTo>
                      <a:pt x="0" y="19"/>
                    </a:lnTo>
                    <a:close/>
                  </a:path>
                </a:pathLst>
              </a:custGeom>
              <a:solidFill>
                <a:srgbClr val="000000">
                  <a:lumMod val="65000"/>
                  <a:lumOff val="3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Arial"/>
                </a:endParaRPr>
              </a:p>
            </p:txBody>
          </p:sp>
          <p:sp>
            <p:nvSpPr>
              <p:cNvPr id="23" name="Oval 19">
                <a:extLst>
                  <a:ext uri="{FF2B5EF4-FFF2-40B4-BE49-F238E27FC236}">
                    <a16:creationId xmlns:a16="http://schemas.microsoft.com/office/drawing/2014/main" id="{0E043C2F-84A0-E5E0-6661-8A331026512F}"/>
                  </a:ext>
                </a:extLst>
              </p:cNvPr>
              <p:cNvSpPr>
                <a:spLocks noChangeArrowheads="1"/>
              </p:cNvSpPr>
              <p:nvPr/>
            </p:nvSpPr>
            <p:spPr bwMode="auto">
              <a:xfrm>
                <a:off x="2821" y="1648"/>
                <a:ext cx="52" cy="5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Arial"/>
                </a:endParaRPr>
              </a:p>
            </p:txBody>
          </p:sp>
          <p:sp>
            <p:nvSpPr>
              <p:cNvPr id="24" name="Oval 20">
                <a:extLst>
                  <a:ext uri="{FF2B5EF4-FFF2-40B4-BE49-F238E27FC236}">
                    <a16:creationId xmlns:a16="http://schemas.microsoft.com/office/drawing/2014/main" id="{7D70EDA3-C94A-239D-BA90-A8E993A69C65}"/>
                  </a:ext>
                </a:extLst>
              </p:cNvPr>
              <p:cNvSpPr>
                <a:spLocks noChangeArrowheads="1"/>
              </p:cNvSpPr>
              <p:nvPr/>
            </p:nvSpPr>
            <p:spPr bwMode="auto">
              <a:xfrm>
                <a:off x="2830" y="1657"/>
                <a:ext cx="34" cy="35"/>
              </a:xfrm>
              <a:prstGeom prst="ellipse">
                <a:avLst/>
              </a:pr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Arial"/>
                </a:endParaRPr>
              </a:p>
            </p:txBody>
          </p:sp>
          <p:sp>
            <p:nvSpPr>
              <p:cNvPr id="25" name="Freeform 21">
                <a:extLst>
                  <a:ext uri="{FF2B5EF4-FFF2-40B4-BE49-F238E27FC236}">
                    <a16:creationId xmlns:a16="http://schemas.microsoft.com/office/drawing/2014/main" id="{15DD7923-13CB-26CB-A0AD-1F591C5503BC}"/>
                  </a:ext>
                </a:extLst>
              </p:cNvPr>
              <p:cNvSpPr>
                <a:spLocks/>
              </p:cNvSpPr>
              <p:nvPr/>
            </p:nvSpPr>
            <p:spPr bwMode="auto">
              <a:xfrm>
                <a:off x="2832" y="1660"/>
                <a:ext cx="14" cy="14"/>
              </a:xfrm>
              <a:custGeom>
                <a:avLst/>
                <a:gdLst>
                  <a:gd name="T0" fmla="*/ 1 w 8"/>
                  <a:gd name="T1" fmla="*/ 8 h 8"/>
                  <a:gd name="T2" fmla="*/ 1 w 8"/>
                  <a:gd name="T3" fmla="*/ 7 h 8"/>
                  <a:gd name="T4" fmla="*/ 0 w 8"/>
                  <a:gd name="T5" fmla="*/ 6 h 8"/>
                  <a:gd name="T6" fmla="*/ 2 w 8"/>
                  <a:gd name="T7" fmla="*/ 2 h 8"/>
                  <a:gd name="T8" fmla="*/ 6 w 8"/>
                  <a:gd name="T9" fmla="*/ 0 h 8"/>
                  <a:gd name="T10" fmla="*/ 8 w 8"/>
                  <a:gd name="T11" fmla="*/ 0 h 8"/>
                  <a:gd name="T12" fmla="*/ 7 w 8"/>
                  <a:gd name="T13" fmla="*/ 1 h 8"/>
                  <a:gd name="T14" fmla="*/ 4 w 8"/>
                  <a:gd name="T15" fmla="*/ 3 h 8"/>
                  <a:gd name="T16" fmla="*/ 1 w 8"/>
                  <a:gd name="T17" fmla="*/ 6 h 8"/>
                  <a:gd name="T18" fmla="*/ 1 w 8"/>
                  <a:gd name="T19" fmla="*/ 7 h 8"/>
                  <a:gd name="T20" fmla="*/ 1 w 8"/>
                  <a:gd name="T2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8">
                    <a:moveTo>
                      <a:pt x="1" y="8"/>
                    </a:moveTo>
                    <a:cubicBezTo>
                      <a:pt x="1" y="8"/>
                      <a:pt x="1" y="8"/>
                      <a:pt x="1" y="7"/>
                    </a:cubicBezTo>
                    <a:cubicBezTo>
                      <a:pt x="0" y="7"/>
                      <a:pt x="0" y="6"/>
                      <a:pt x="0" y="6"/>
                    </a:cubicBezTo>
                    <a:cubicBezTo>
                      <a:pt x="0" y="4"/>
                      <a:pt x="1" y="3"/>
                      <a:pt x="2" y="2"/>
                    </a:cubicBezTo>
                    <a:cubicBezTo>
                      <a:pt x="3" y="0"/>
                      <a:pt x="5" y="0"/>
                      <a:pt x="6" y="0"/>
                    </a:cubicBezTo>
                    <a:cubicBezTo>
                      <a:pt x="8" y="0"/>
                      <a:pt x="8" y="0"/>
                      <a:pt x="8" y="0"/>
                    </a:cubicBezTo>
                    <a:cubicBezTo>
                      <a:pt x="8" y="0"/>
                      <a:pt x="8" y="0"/>
                      <a:pt x="7" y="1"/>
                    </a:cubicBezTo>
                    <a:cubicBezTo>
                      <a:pt x="6" y="1"/>
                      <a:pt x="5" y="2"/>
                      <a:pt x="4" y="3"/>
                    </a:cubicBezTo>
                    <a:cubicBezTo>
                      <a:pt x="3" y="4"/>
                      <a:pt x="2" y="5"/>
                      <a:pt x="1" y="6"/>
                    </a:cubicBezTo>
                    <a:cubicBezTo>
                      <a:pt x="1" y="6"/>
                      <a:pt x="1" y="7"/>
                      <a:pt x="1" y="7"/>
                    </a:cubicBezTo>
                    <a:cubicBezTo>
                      <a:pt x="1" y="8"/>
                      <a:pt x="1" y="8"/>
                      <a:pt x="1"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Arial"/>
                </a:endParaRPr>
              </a:p>
            </p:txBody>
          </p:sp>
          <p:sp>
            <p:nvSpPr>
              <p:cNvPr id="26" name="Oval 22">
                <a:extLst>
                  <a:ext uri="{FF2B5EF4-FFF2-40B4-BE49-F238E27FC236}">
                    <a16:creationId xmlns:a16="http://schemas.microsoft.com/office/drawing/2014/main" id="{043AFE25-A3DA-7A6C-6570-F6542592F09A}"/>
                  </a:ext>
                </a:extLst>
              </p:cNvPr>
              <p:cNvSpPr>
                <a:spLocks noChangeArrowheads="1"/>
              </p:cNvSpPr>
              <p:nvPr/>
            </p:nvSpPr>
            <p:spPr bwMode="auto">
              <a:xfrm>
                <a:off x="2841" y="1667"/>
                <a:ext cx="12" cy="13"/>
              </a:xfrm>
              <a:prstGeom prst="ellipse">
                <a:avLst/>
              </a:pr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Arial"/>
                </a:endParaRPr>
              </a:p>
            </p:txBody>
          </p:sp>
          <p:sp>
            <p:nvSpPr>
              <p:cNvPr id="27" name="Oval 23">
                <a:extLst>
                  <a:ext uri="{FF2B5EF4-FFF2-40B4-BE49-F238E27FC236}">
                    <a16:creationId xmlns:a16="http://schemas.microsoft.com/office/drawing/2014/main" id="{6A3F6C27-FF41-2BBE-A751-55C01AD3EA4F}"/>
                  </a:ext>
                </a:extLst>
              </p:cNvPr>
              <p:cNvSpPr>
                <a:spLocks noChangeArrowheads="1"/>
              </p:cNvSpPr>
              <p:nvPr/>
            </p:nvSpPr>
            <p:spPr bwMode="auto">
              <a:xfrm>
                <a:off x="2878" y="1648"/>
                <a:ext cx="50" cy="5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Arial"/>
                </a:endParaRPr>
              </a:p>
            </p:txBody>
          </p:sp>
          <p:sp>
            <p:nvSpPr>
              <p:cNvPr id="28" name="Oval 24">
                <a:extLst>
                  <a:ext uri="{FF2B5EF4-FFF2-40B4-BE49-F238E27FC236}">
                    <a16:creationId xmlns:a16="http://schemas.microsoft.com/office/drawing/2014/main" id="{866C55AC-9FB8-7C54-23F7-1E2437CB546F}"/>
                  </a:ext>
                </a:extLst>
              </p:cNvPr>
              <p:cNvSpPr>
                <a:spLocks noChangeArrowheads="1"/>
              </p:cNvSpPr>
              <p:nvPr/>
            </p:nvSpPr>
            <p:spPr bwMode="auto">
              <a:xfrm>
                <a:off x="2885" y="1657"/>
                <a:ext cx="36" cy="35"/>
              </a:xfrm>
              <a:prstGeom prst="ellipse">
                <a:avLst/>
              </a:pr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Arial"/>
                </a:endParaRPr>
              </a:p>
            </p:txBody>
          </p:sp>
          <p:sp>
            <p:nvSpPr>
              <p:cNvPr id="29" name="Freeform 25">
                <a:extLst>
                  <a:ext uri="{FF2B5EF4-FFF2-40B4-BE49-F238E27FC236}">
                    <a16:creationId xmlns:a16="http://schemas.microsoft.com/office/drawing/2014/main" id="{8CEDB92D-8347-024D-73FA-45869DE7E0A8}"/>
                  </a:ext>
                </a:extLst>
              </p:cNvPr>
              <p:cNvSpPr>
                <a:spLocks/>
              </p:cNvSpPr>
              <p:nvPr/>
            </p:nvSpPr>
            <p:spPr bwMode="auto">
              <a:xfrm>
                <a:off x="2889" y="1660"/>
                <a:ext cx="14" cy="14"/>
              </a:xfrm>
              <a:custGeom>
                <a:avLst/>
                <a:gdLst>
                  <a:gd name="T0" fmla="*/ 0 w 8"/>
                  <a:gd name="T1" fmla="*/ 8 h 8"/>
                  <a:gd name="T2" fmla="*/ 0 w 8"/>
                  <a:gd name="T3" fmla="*/ 7 h 8"/>
                  <a:gd name="T4" fmla="*/ 0 w 8"/>
                  <a:gd name="T5" fmla="*/ 6 h 8"/>
                  <a:gd name="T6" fmla="*/ 2 w 8"/>
                  <a:gd name="T7" fmla="*/ 2 h 8"/>
                  <a:gd name="T8" fmla="*/ 6 w 8"/>
                  <a:gd name="T9" fmla="*/ 0 h 8"/>
                  <a:gd name="T10" fmla="*/ 8 w 8"/>
                  <a:gd name="T11" fmla="*/ 0 h 8"/>
                  <a:gd name="T12" fmla="*/ 6 w 8"/>
                  <a:gd name="T13" fmla="*/ 1 h 8"/>
                  <a:gd name="T14" fmla="*/ 3 w 8"/>
                  <a:gd name="T15" fmla="*/ 3 h 8"/>
                  <a:gd name="T16" fmla="*/ 1 w 8"/>
                  <a:gd name="T17" fmla="*/ 6 h 8"/>
                  <a:gd name="T18" fmla="*/ 0 w 8"/>
                  <a:gd name="T19" fmla="*/ 7 h 8"/>
                  <a:gd name="T20" fmla="*/ 0 w 8"/>
                  <a:gd name="T2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8">
                    <a:moveTo>
                      <a:pt x="0" y="8"/>
                    </a:moveTo>
                    <a:cubicBezTo>
                      <a:pt x="0" y="8"/>
                      <a:pt x="0" y="8"/>
                      <a:pt x="0" y="7"/>
                    </a:cubicBezTo>
                    <a:cubicBezTo>
                      <a:pt x="0" y="7"/>
                      <a:pt x="0" y="6"/>
                      <a:pt x="0" y="6"/>
                    </a:cubicBezTo>
                    <a:cubicBezTo>
                      <a:pt x="0" y="4"/>
                      <a:pt x="1" y="3"/>
                      <a:pt x="2" y="2"/>
                    </a:cubicBezTo>
                    <a:cubicBezTo>
                      <a:pt x="3" y="0"/>
                      <a:pt x="5" y="0"/>
                      <a:pt x="6" y="0"/>
                    </a:cubicBezTo>
                    <a:cubicBezTo>
                      <a:pt x="7" y="0"/>
                      <a:pt x="8" y="0"/>
                      <a:pt x="8" y="0"/>
                    </a:cubicBezTo>
                    <a:cubicBezTo>
                      <a:pt x="8" y="0"/>
                      <a:pt x="7" y="0"/>
                      <a:pt x="6" y="1"/>
                    </a:cubicBezTo>
                    <a:cubicBezTo>
                      <a:pt x="5" y="1"/>
                      <a:pt x="4" y="2"/>
                      <a:pt x="3" y="3"/>
                    </a:cubicBezTo>
                    <a:cubicBezTo>
                      <a:pt x="2" y="4"/>
                      <a:pt x="1" y="5"/>
                      <a:pt x="1" y="6"/>
                    </a:cubicBezTo>
                    <a:cubicBezTo>
                      <a:pt x="1" y="6"/>
                      <a:pt x="1" y="7"/>
                      <a:pt x="0" y="7"/>
                    </a:cubicBezTo>
                    <a:cubicBezTo>
                      <a:pt x="0" y="8"/>
                      <a:pt x="0" y="8"/>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Arial"/>
                </a:endParaRPr>
              </a:p>
            </p:txBody>
          </p:sp>
          <p:sp>
            <p:nvSpPr>
              <p:cNvPr id="30" name="Oval 26">
                <a:extLst>
                  <a:ext uri="{FF2B5EF4-FFF2-40B4-BE49-F238E27FC236}">
                    <a16:creationId xmlns:a16="http://schemas.microsoft.com/office/drawing/2014/main" id="{715B571D-340E-70A6-B8B5-F08DC852A7C1}"/>
                  </a:ext>
                </a:extLst>
              </p:cNvPr>
              <p:cNvSpPr>
                <a:spLocks noChangeArrowheads="1"/>
              </p:cNvSpPr>
              <p:nvPr/>
            </p:nvSpPr>
            <p:spPr bwMode="auto">
              <a:xfrm>
                <a:off x="2898" y="1667"/>
                <a:ext cx="11" cy="13"/>
              </a:xfrm>
              <a:prstGeom prst="ellipse">
                <a:avLst/>
              </a:pr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Arial"/>
                </a:endParaRPr>
              </a:p>
            </p:txBody>
          </p:sp>
          <p:sp>
            <p:nvSpPr>
              <p:cNvPr id="31" name="Freeform 27">
                <a:extLst>
                  <a:ext uri="{FF2B5EF4-FFF2-40B4-BE49-F238E27FC236}">
                    <a16:creationId xmlns:a16="http://schemas.microsoft.com/office/drawing/2014/main" id="{CD6D10DE-76C0-6275-22CC-AD1173A319C1}"/>
                  </a:ext>
                </a:extLst>
              </p:cNvPr>
              <p:cNvSpPr>
                <a:spLocks/>
              </p:cNvSpPr>
              <p:nvPr/>
            </p:nvSpPr>
            <p:spPr bwMode="auto">
              <a:xfrm>
                <a:off x="2868" y="1653"/>
                <a:ext cx="16" cy="30"/>
              </a:xfrm>
              <a:custGeom>
                <a:avLst/>
                <a:gdLst>
                  <a:gd name="T0" fmla="*/ 5 w 9"/>
                  <a:gd name="T1" fmla="*/ 17 h 17"/>
                  <a:gd name="T2" fmla="*/ 4 w 9"/>
                  <a:gd name="T3" fmla="*/ 17 h 17"/>
                  <a:gd name="T4" fmla="*/ 0 w 9"/>
                  <a:gd name="T5" fmla="*/ 13 h 17"/>
                  <a:gd name="T6" fmla="*/ 0 w 9"/>
                  <a:gd name="T7" fmla="*/ 4 h 17"/>
                  <a:gd name="T8" fmla="*/ 4 w 9"/>
                  <a:gd name="T9" fmla="*/ 0 h 17"/>
                  <a:gd name="T10" fmla="*/ 5 w 9"/>
                  <a:gd name="T11" fmla="*/ 0 h 17"/>
                  <a:gd name="T12" fmla="*/ 9 w 9"/>
                  <a:gd name="T13" fmla="*/ 4 h 17"/>
                  <a:gd name="T14" fmla="*/ 9 w 9"/>
                  <a:gd name="T15" fmla="*/ 13 h 17"/>
                  <a:gd name="T16" fmla="*/ 5 w 9"/>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7">
                    <a:moveTo>
                      <a:pt x="5" y="17"/>
                    </a:moveTo>
                    <a:cubicBezTo>
                      <a:pt x="4" y="17"/>
                      <a:pt x="4" y="17"/>
                      <a:pt x="4" y="17"/>
                    </a:cubicBezTo>
                    <a:cubicBezTo>
                      <a:pt x="2" y="17"/>
                      <a:pt x="0" y="15"/>
                      <a:pt x="0" y="13"/>
                    </a:cubicBezTo>
                    <a:cubicBezTo>
                      <a:pt x="0" y="4"/>
                      <a:pt x="0" y="4"/>
                      <a:pt x="0" y="4"/>
                    </a:cubicBezTo>
                    <a:cubicBezTo>
                      <a:pt x="0" y="2"/>
                      <a:pt x="2" y="0"/>
                      <a:pt x="4" y="0"/>
                    </a:cubicBezTo>
                    <a:cubicBezTo>
                      <a:pt x="5" y="0"/>
                      <a:pt x="5" y="0"/>
                      <a:pt x="5" y="0"/>
                    </a:cubicBezTo>
                    <a:cubicBezTo>
                      <a:pt x="7" y="0"/>
                      <a:pt x="9" y="2"/>
                      <a:pt x="9" y="4"/>
                    </a:cubicBezTo>
                    <a:cubicBezTo>
                      <a:pt x="9" y="13"/>
                      <a:pt x="9" y="13"/>
                      <a:pt x="9" y="13"/>
                    </a:cubicBezTo>
                    <a:cubicBezTo>
                      <a:pt x="9" y="15"/>
                      <a:pt x="7" y="17"/>
                      <a:pt x="5" y="1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Arial"/>
                </a:endParaRPr>
              </a:p>
            </p:txBody>
          </p:sp>
          <p:sp>
            <p:nvSpPr>
              <p:cNvPr id="32" name="Freeform 28">
                <a:extLst>
                  <a:ext uri="{FF2B5EF4-FFF2-40B4-BE49-F238E27FC236}">
                    <a16:creationId xmlns:a16="http://schemas.microsoft.com/office/drawing/2014/main" id="{F7EB00C4-327C-AFA0-A3DF-F7781019E3AB}"/>
                  </a:ext>
                </a:extLst>
              </p:cNvPr>
              <p:cNvSpPr>
                <a:spLocks noEditPoints="1"/>
              </p:cNvSpPr>
              <p:nvPr/>
            </p:nvSpPr>
            <p:spPr bwMode="auto">
              <a:xfrm>
                <a:off x="2807" y="1754"/>
                <a:ext cx="155" cy="248"/>
              </a:xfrm>
              <a:custGeom>
                <a:avLst/>
                <a:gdLst>
                  <a:gd name="T0" fmla="*/ 2 w 87"/>
                  <a:gd name="T1" fmla="*/ 10 h 140"/>
                  <a:gd name="T2" fmla="*/ 0 w 87"/>
                  <a:gd name="T3" fmla="*/ 24 h 140"/>
                  <a:gd name="T4" fmla="*/ 11 w 87"/>
                  <a:gd name="T5" fmla="*/ 33 h 140"/>
                  <a:gd name="T6" fmla="*/ 0 w 87"/>
                  <a:gd name="T7" fmla="*/ 35 h 140"/>
                  <a:gd name="T8" fmla="*/ 20 w 87"/>
                  <a:gd name="T9" fmla="*/ 87 h 140"/>
                  <a:gd name="T10" fmla="*/ 46 w 87"/>
                  <a:gd name="T11" fmla="*/ 129 h 140"/>
                  <a:gd name="T12" fmla="*/ 49 w 87"/>
                  <a:gd name="T13" fmla="*/ 137 h 140"/>
                  <a:gd name="T14" fmla="*/ 16 w 87"/>
                  <a:gd name="T15" fmla="*/ 0 h 140"/>
                  <a:gd name="T16" fmla="*/ 2 w 87"/>
                  <a:gd name="T17" fmla="*/ 10 h 140"/>
                  <a:gd name="T18" fmla="*/ 83 w 87"/>
                  <a:gd name="T19" fmla="*/ 33 h 140"/>
                  <a:gd name="T20" fmla="*/ 72 w 87"/>
                  <a:gd name="T21" fmla="*/ 31 h 140"/>
                  <a:gd name="T22" fmla="*/ 79 w 87"/>
                  <a:gd name="T23" fmla="*/ 27 h 140"/>
                  <a:gd name="T24" fmla="*/ 71 w 87"/>
                  <a:gd name="T25" fmla="*/ 14 h 140"/>
                  <a:gd name="T26" fmla="*/ 58 w 87"/>
                  <a:gd name="T27" fmla="*/ 7 h 140"/>
                  <a:gd name="T28" fmla="*/ 71 w 87"/>
                  <a:gd name="T29" fmla="*/ 128 h 140"/>
                  <a:gd name="T30" fmla="*/ 73 w 87"/>
                  <a:gd name="T31" fmla="*/ 140 h 140"/>
                  <a:gd name="T32" fmla="*/ 83 w 87"/>
                  <a:gd name="T33" fmla="*/ 33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 h="140">
                    <a:moveTo>
                      <a:pt x="2" y="10"/>
                    </a:moveTo>
                    <a:cubicBezTo>
                      <a:pt x="0" y="24"/>
                      <a:pt x="0" y="24"/>
                      <a:pt x="0" y="24"/>
                    </a:cubicBezTo>
                    <a:cubicBezTo>
                      <a:pt x="11" y="33"/>
                      <a:pt x="11" y="33"/>
                      <a:pt x="11" y="33"/>
                    </a:cubicBezTo>
                    <a:cubicBezTo>
                      <a:pt x="0" y="35"/>
                      <a:pt x="0" y="35"/>
                      <a:pt x="0" y="35"/>
                    </a:cubicBezTo>
                    <a:cubicBezTo>
                      <a:pt x="20" y="87"/>
                      <a:pt x="20" y="87"/>
                      <a:pt x="20" y="87"/>
                    </a:cubicBezTo>
                    <a:cubicBezTo>
                      <a:pt x="46" y="129"/>
                      <a:pt x="46" y="129"/>
                      <a:pt x="46" y="129"/>
                    </a:cubicBezTo>
                    <a:cubicBezTo>
                      <a:pt x="49" y="137"/>
                      <a:pt x="49" y="137"/>
                      <a:pt x="49" y="137"/>
                    </a:cubicBezTo>
                    <a:cubicBezTo>
                      <a:pt x="45" y="83"/>
                      <a:pt x="20" y="41"/>
                      <a:pt x="16" y="0"/>
                    </a:cubicBezTo>
                    <a:lnTo>
                      <a:pt x="2" y="10"/>
                    </a:lnTo>
                    <a:close/>
                    <a:moveTo>
                      <a:pt x="83" y="33"/>
                    </a:moveTo>
                    <a:cubicBezTo>
                      <a:pt x="72" y="31"/>
                      <a:pt x="72" y="31"/>
                      <a:pt x="72" y="31"/>
                    </a:cubicBezTo>
                    <a:cubicBezTo>
                      <a:pt x="79" y="27"/>
                      <a:pt x="79" y="27"/>
                      <a:pt x="79" y="27"/>
                    </a:cubicBezTo>
                    <a:cubicBezTo>
                      <a:pt x="76" y="23"/>
                      <a:pt x="73" y="19"/>
                      <a:pt x="71" y="14"/>
                    </a:cubicBezTo>
                    <a:cubicBezTo>
                      <a:pt x="68" y="13"/>
                      <a:pt x="64" y="10"/>
                      <a:pt x="58" y="7"/>
                    </a:cubicBezTo>
                    <a:cubicBezTo>
                      <a:pt x="72" y="43"/>
                      <a:pt x="70" y="88"/>
                      <a:pt x="71" y="128"/>
                    </a:cubicBezTo>
                    <a:cubicBezTo>
                      <a:pt x="72" y="132"/>
                      <a:pt x="72" y="136"/>
                      <a:pt x="73" y="140"/>
                    </a:cubicBezTo>
                    <a:cubicBezTo>
                      <a:pt x="84" y="98"/>
                      <a:pt x="87" y="78"/>
                      <a:pt x="83" y="33"/>
                    </a:cubicBezTo>
                    <a:close/>
                  </a:path>
                </a:pathLst>
              </a:custGeom>
              <a:solidFill>
                <a:sysClr val="window" lastClr="FFFFFF">
                  <a:lumMod val="50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Arial"/>
                </a:endParaRPr>
              </a:p>
            </p:txBody>
          </p:sp>
        </p:grpSp>
      </p:grpSp>
      <p:sp>
        <p:nvSpPr>
          <p:cNvPr id="37" name="Rechteck 36">
            <a:extLst>
              <a:ext uri="{FF2B5EF4-FFF2-40B4-BE49-F238E27FC236}">
                <a16:creationId xmlns:a16="http://schemas.microsoft.com/office/drawing/2014/main" id="{9FC79613-DA76-2BA2-DC47-1E0F293B410E}"/>
              </a:ext>
            </a:extLst>
          </p:cNvPr>
          <p:cNvSpPr/>
          <p:nvPr/>
        </p:nvSpPr>
        <p:spPr>
          <a:xfrm>
            <a:off x="5464555" y="1255320"/>
            <a:ext cx="3200400" cy="6647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Sich stark verändernder Wettbewerb</a:t>
            </a:r>
          </a:p>
        </p:txBody>
      </p:sp>
      <p:sp>
        <p:nvSpPr>
          <p:cNvPr id="38" name="Rechteck 37">
            <a:extLst>
              <a:ext uri="{FF2B5EF4-FFF2-40B4-BE49-F238E27FC236}">
                <a16:creationId xmlns:a16="http://schemas.microsoft.com/office/drawing/2014/main" id="{2BED71CD-8F29-77A4-5944-161DB255C86E}"/>
              </a:ext>
            </a:extLst>
          </p:cNvPr>
          <p:cNvSpPr/>
          <p:nvPr/>
        </p:nvSpPr>
        <p:spPr>
          <a:xfrm>
            <a:off x="7509676" y="4585070"/>
            <a:ext cx="3200400" cy="6647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t>Spannungen zwischen Kooperation und Wettbewerb </a:t>
            </a:r>
          </a:p>
        </p:txBody>
      </p:sp>
      <p:sp>
        <p:nvSpPr>
          <p:cNvPr id="39" name="Rechteck 38">
            <a:extLst>
              <a:ext uri="{FF2B5EF4-FFF2-40B4-BE49-F238E27FC236}">
                <a16:creationId xmlns:a16="http://schemas.microsoft.com/office/drawing/2014/main" id="{B163C87D-7ACD-9BC4-E7B3-D34F5326F883}"/>
              </a:ext>
            </a:extLst>
          </p:cNvPr>
          <p:cNvSpPr/>
          <p:nvPr/>
        </p:nvSpPr>
        <p:spPr>
          <a:xfrm>
            <a:off x="5194745" y="2001094"/>
            <a:ext cx="3200400" cy="6647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t>Verschwimmende Unternehmensgrenzen</a:t>
            </a:r>
          </a:p>
        </p:txBody>
      </p:sp>
      <p:sp>
        <p:nvSpPr>
          <p:cNvPr id="40" name="Rechteck 39">
            <a:extLst>
              <a:ext uri="{FF2B5EF4-FFF2-40B4-BE49-F238E27FC236}">
                <a16:creationId xmlns:a16="http://schemas.microsoft.com/office/drawing/2014/main" id="{475F77D5-CC66-E0A0-4F38-82EDA08F095B}"/>
              </a:ext>
            </a:extLst>
          </p:cNvPr>
          <p:cNvSpPr/>
          <p:nvPr/>
        </p:nvSpPr>
        <p:spPr>
          <a:xfrm>
            <a:off x="490071" y="2264730"/>
            <a:ext cx="3200400" cy="7937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t>Strategisches Management als ein Pendel</a:t>
            </a:r>
          </a:p>
        </p:txBody>
      </p:sp>
      <p:cxnSp>
        <p:nvCxnSpPr>
          <p:cNvPr id="44" name="Gerade Verbindung mit Pfeil 43">
            <a:extLst>
              <a:ext uri="{FF2B5EF4-FFF2-40B4-BE49-F238E27FC236}">
                <a16:creationId xmlns:a16="http://schemas.microsoft.com/office/drawing/2014/main" id="{D5DB021F-CA27-3471-862F-7EFC09AA8E9B}"/>
              </a:ext>
            </a:extLst>
          </p:cNvPr>
          <p:cNvCxnSpPr>
            <a:cxnSpLocks/>
          </p:cNvCxnSpPr>
          <p:nvPr/>
        </p:nvCxnSpPr>
        <p:spPr>
          <a:xfrm flipH="1">
            <a:off x="479888" y="5354320"/>
            <a:ext cx="370603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Gerade Verbindung mit Pfeil 44">
            <a:extLst>
              <a:ext uri="{FF2B5EF4-FFF2-40B4-BE49-F238E27FC236}">
                <a16:creationId xmlns:a16="http://schemas.microsoft.com/office/drawing/2014/main" id="{EB2788DD-69D2-0453-16EC-93A2C6A17FEB}"/>
              </a:ext>
            </a:extLst>
          </p:cNvPr>
          <p:cNvCxnSpPr>
            <a:cxnSpLocks/>
          </p:cNvCxnSpPr>
          <p:nvPr/>
        </p:nvCxnSpPr>
        <p:spPr>
          <a:xfrm>
            <a:off x="5352795" y="5345138"/>
            <a:ext cx="563703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echteck 46">
            <a:extLst>
              <a:ext uri="{FF2B5EF4-FFF2-40B4-BE49-F238E27FC236}">
                <a16:creationId xmlns:a16="http://schemas.microsoft.com/office/drawing/2014/main" id="{A62BED75-8559-239D-A83A-24550414D394}"/>
              </a:ext>
            </a:extLst>
          </p:cNvPr>
          <p:cNvSpPr/>
          <p:nvPr/>
        </p:nvSpPr>
        <p:spPr>
          <a:xfrm>
            <a:off x="3869933" y="5357480"/>
            <a:ext cx="2048400" cy="433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err="1">
                <a:solidFill>
                  <a:schemeClr val="tx1"/>
                </a:solidFill>
              </a:rPr>
              <a:t>Hoskisson</a:t>
            </a:r>
            <a:r>
              <a:rPr lang="de-DE" sz="1400" b="1" dirty="0">
                <a:solidFill>
                  <a:schemeClr val="tx1"/>
                </a:solidFill>
              </a:rPr>
              <a:t> et al., 1999</a:t>
            </a:r>
          </a:p>
        </p:txBody>
      </p:sp>
      <p:sp>
        <p:nvSpPr>
          <p:cNvPr id="50" name="Rechteck 49">
            <a:extLst>
              <a:ext uri="{FF2B5EF4-FFF2-40B4-BE49-F238E27FC236}">
                <a16:creationId xmlns:a16="http://schemas.microsoft.com/office/drawing/2014/main" id="{5D067798-BF84-EF46-13AF-DB9CDAED4672}"/>
              </a:ext>
            </a:extLst>
          </p:cNvPr>
          <p:cNvSpPr/>
          <p:nvPr/>
        </p:nvSpPr>
        <p:spPr>
          <a:xfrm>
            <a:off x="5680690" y="2803957"/>
            <a:ext cx="3200400" cy="6647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t>Stärker vernetzt</a:t>
            </a:r>
          </a:p>
        </p:txBody>
      </p:sp>
      <p:sp>
        <p:nvSpPr>
          <p:cNvPr id="51" name="Rechteck 50">
            <a:extLst>
              <a:ext uri="{FF2B5EF4-FFF2-40B4-BE49-F238E27FC236}">
                <a16:creationId xmlns:a16="http://schemas.microsoft.com/office/drawing/2014/main" id="{007CB943-8757-7E93-8DC2-FE7780376FDA}"/>
              </a:ext>
            </a:extLst>
          </p:cNvPr>
          <p:cNvSpPr/>
          <p:nvPr/>
        </p:nvSpPr>
        <p:spPr>
          <a:xfrm>
            <a:off x="6816701" y="3842300"/>
            <a:ext cx="3200400" cy="6647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dirty="0"/>
              <a:t>Das Netzwerkparadigma</a:t>
            </a:r>
          </a:p>
        </p:txBody>
      </p:sp>
      <p:sp>
        <p:nvSpPr>
          <p:cNvPr id="52" name="Rechteck 51">
            <a:extLst>
              <a:ext uri="{FF2B5EF4-FFF2-40B4-BE49-F238E27FC236}">
                <a16:creationId xmlns:a16="http://schemas.microsoft.com/office/drawing/2014/main" id="{5538A5AF-C86F-5635-BB17-BC8D6CE4D065}"/>
              </a:ext>
            </a:extLst>
          </p:cNvPr>
          <p:cNvSpPr/>
          <p:nvPr/>
        </p:nvSpPr>
        <p:spPr>
          <a:xfrm>
            <a:off x="479888" y="5357480"/>
            <a:ext cx="2048400" cy="433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b="1" dirty="0">
                <a:solidFill>
                  <a:schemeClr val="tx1"/>
                </a:solidFill>
              </a:rPr>
              <a:t>1950</a:t>
            </a:r>
          </a:p>
        </p:txBody>
      </p:sp>
      <p:sp>
        <p:nvSpPr>
          <p:cNvPr id="53" name="Rechteck 52">
            <a:extLst>
              <a:ext uri="{FF2B5EF4-FFF2-40B4-BE49-F238E27FC236}">
                <a16:creationId xmlns:a16="http://schemas.microsoft.com/office/drawing/2014/main" id="{40052DC7-3EC1-586A-A022-E9F864ED1242}"/>
              </a:ext>
            </a:extLst>
          </p:cNvPr>
          <p:cNvSpPr/>
          <p:nvPr/>
        </p:nvSpPr>
        <p:spPr>
          <a:xfrm>
            <a:off x="8511262" y="5357480"/>
            <a:ext cx="2478564" cy="433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1400" b="1" dirty="0">
                <a:solidFill>
                  <a:schemeClr val="tx1"/>
                </a:solidFill>
              </a:rPr>
              <a:t>Heute</a:t>
            </a:r>
          </a:p>
        </p:txBody>
      </p:sp>
      <p:sp>
        <p:nvSpPr>
          <p:cNvPr id="41" name="Rechteck 40">
            <a:extLst>
              <a:ext uri="{FF2B5EF4-FFF2-40B4-BE49-F238E27FC236}">
                <a16:creationId xmlns:a16="http://schemas.microsoft.com/office/drawing/2014/main" id="{CCF57827-4A82-6214-69D2-EAAFA727CFA0}"/>
              </a:ext>
            </a:extLst>
          </p:cNvPr>
          <p:cNvSpPr/>
          <p:nvPr/>
        </p:nvSpPr>
        <p:spPr>
          <a:xfrm>
            <a:off x="94960" y="548978"/>
            <a:ext cx="3595511" cy="175542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de-DE" dirty="0" err="1"/>
              <a:t>Hoskisson</a:t>
            </a:r>
            <a:r>
              <a:rPr lang="de-DE" dirty="0"/>
              <a:t> et al Studie vorstellen</a:t>
            </a:r>
          </a:p>
        </p:txBody>
      </p:sp>
      <p:sp>
        <p:nvSpPr>
          <p:cNvPr id="42" name="Rechteck 41">
            <a:extLst>
              <a:ext uri="{FF2B5EF4-FFF2-40B4-BE49-F238E27FC236}">
                <a16:creationId xmlns:a16="http://schemas.microsoft.com/office/drawing/2014/main" id="{07BF1C55-9B0C-446B-C1D1-DF56F5303030}"/>
              </a:ext>
            </a:extLst>
          </p:cNvPr>
          <p:cNvSpPr/>
          <p:nvPr/>
        </p:nvSpPr>
        <p:spPr>
          <a:xfrm>
            <a:off x="8664955" y="753714"/>
            <a:ext cx="3595511" cy="175542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de-DE" dirty="0"/>
              <a:t>Mit aktuellen Reviews validieren</a:t>
            </a:r>
          </a:p>
        </p:txBody>
      </p:sp>
    </p:spTree>
    <p:extLst>
      <p:ext uri="{BB962C8B-B14F-4D97-AF65-F5344CB8AC3E}">
        <p14:creationId xmlns:p14="http://schemas.microsoft.com/office/powerpoint/2010/main" val="33974230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288000" y="511175"/>
            <a:ext cx="10945149" cy="664797"/>
          </a:xfrm>
        </p:spPr>
        <p:txBody>
          <a:bodyPr/>
          <a:lstStyle/>
          <a:p>
            <a:r>
              <a:rPr lang="de-DE" dirty="0">
                <a:cs typeface="Arial"/>
              </a:rPr>
              <a:t>Kulturdaten werden via </a:t>
            </a:r>
            <a:r>
              <a:rPr lang="de-DE" dirty="0" err="1">
                <a:solidFill>
                  <a:schemeClr val="accent4"/>
                </a:solidFill>
                <a:cs typeface="Arial"/>
              </a:rPr>
              <a:t>Webscraping</a:t>
            </a:r>
            <a:r>
              <a:rPr lang="de-DE" dirty="0">
                <a:cs typeface="Arial"/>
              </a:rPr>
              <a:t> von </a:t>
            </a:r>
            <a:r>
              <a:rPr lang="de-DE" dirty="0">
                <a:solidFill>
                  <a:schemeClr val="accent1"/>
                </a:solidFill>
                <a:cs typeface="Arial"/>
              </a:rPr>
              <a:t>Glassdoor</a:t>
            </a:r>
            <a:r>
              <a:rPr lang="de-DE" dirty="0">
                <a:cs typeface="Arial"/>
              </a:rPr>
              <a:t> bezogen</a:t>
            </a:r>
            <a:endParaRPr lang="de-DE" dirty="0"/>
          </a:p>
        </p:txBody>
      </p:sp>
      <p:sp>
        <p:nvSpPr>
          <p:cNvPr id="5" name="Fußzeilenplatzhalter 4"/>
          <p:cNvSpPr>
            <a:spLocks noGrp="1"/>
          </p:cNvSpPr>
          <p:nvPr>
            <p:ph type="ftr" sz="quarter" idx="3"/>
          </p:nvPr>
        </p:nvSpPr>
        <p:spPr/>
        <p:txBody>
          <a:bodyPr/>
          <a:lstStyle/>
          <a:p>
            <a:r>
              <a:rPr lang="de-DE" dirty="0"/>
              <a:t>Artikel 3: Mergers &amp; Acquisitions</a:t>
            </a:r>
          </a:p>
        </p:txBody>
      </p:sp>
      <p:pic>
        <p:nvPicPr>
          <p:cNvPr id="4" name="Grafik 3">
            <a:extLst>
              <a:ext uri="{FF2B5EF4-FFF2-40B4-BE49-F238E27FC236}">
                <a16:creationId xmlns:a16="http://schemas.microsoft.com/office/drawing/2014/main" id="{8C5E0D2F-77B3-7A7D-6988-22EDF3C82236}"/>
              </a:ext>
            </a:extLst>
          </p:cNvPr>
          <p:cNvPicPr>
            <a:picLocks noChangeAspect="1"/>
          </p:cNvPicPr>
          <p:nvPr/>
        </p:nvPicPr>
        <p:blipFill>
          <a:blip r:embed="rId3"/>
          <a:stretch>
            <a:fillRect/>
          </a:stretch>
        </p:blipFill>
        <p:spPr>
          <a:xfrm>
            <a:off x="5040000" y="1080000"/>
            <a:ext cx="6365821" cy="5040000"/>
          </a:xfrm>
          <a:prstGeom prst="rect">
            <a:avLst/>
          </a:prstGeom>
        </p:spPr>
      </p:pic>
      <p:sp>
        <p:nvSpPr>
          <p:cNvPr id="9" name="TextBox 16">
            <a:extLst>
              <a:ext uri="{FF2B5EF4-FFF2-40B4-BE49-F238E27FC236}">
                <a16:creationId xmlns:a16="http://schemas.microsoft.com/office/drawing/2014/main" id="{11267204-F64C-3381-2E67-D7D0298111D9}"/>
              </a:ext>
            </a:extLst>
          </p:cNvPr>
          <p:cNvSpPr txBox="1">
            <a:spLocks/>
          </p:cNvSpPr>
          <p:nvPr/>
        </p:nvSpPr>
        <p:spPr>
          <a:xfrm>
            <a:off x="288000" y="1080000"/>
            <a:ext cx="4946940" cy="5040000"/>
          </a:xfrm>
          <a:prstGeom prst="rect">
            <a:avLst/>
          </a:prstGeom>
        </p:spPr>
        <p:txBody>
          <a:bodyPr vert="horz" lIns="0" tIns="72000" rIns="72000" bIns="72000" rtlCol="0">
            <a:noAutofit/>
          </a:bodyPr>
          <a:lstStyle>
            <a:lvl1pPr marL="0" indent="0" algn="l" defTabSz="457200" rtl="0" eaLnBrk="1" latinLnBrk="0" hangingPunct="1">
              <a:lnSpc>
                <a:spcPct val="104000"/>
              </a:lnSpc>
              <a:spcBef>
                <a:spcPts val="1200"/>
              </a:spcBef>
              <a:buFont typeface="Arial" panose="020B0604020202020204" pitchFamily="34" charset="0"/>
              <a:buNone/>
              <a:defRPr sz="1400" kern="1200">
                <a:solidFill>
                  <a:srgbClr val="4B4B4B"/>
                </a:solidFill>
                <a:latin typeface="+mn-lt"/>
                <a:ea typeface="+mn-ea"/>
                <a:cs typeface="+mn-cs"/>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baseline="0">
                <a:solidFill>
                  <a:srgbClr val="4B4B4B"/>
                </a:solidFill>
                <a:latin typeface="+mn-lt"/>
                <a:ea typeface="+mn-ea"/>
                <a:cs typeface="+mn-cs"/>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9pPr>
          </a:lstStyle>
          <a:p>
            <a:pPr lvl="1">
              <a:lnSpc>
                <a:spcPct val="150000"/>
              </a:lnSpc>
            </a:pPr>
            <a:r>
              <a:rPr lang="en-US" dirty="0"/>
              <a:t>2,2 </a:t>
            </a:r>
            <a:r>
              <a:rPr lang="en-US" dirty="0" err="1"/>
              <a:t>Millionen</a:t>
            </a:r>
            <a:r>
              <a:rPr lang="en-US" dirty="0"/>
              <a:t> </a:t>
            </a:r>
            <a:r>
              <a:rPr lang="en-US" dirty="0" err="1"/>
              <a:t>Unternehmen</a:t>
            </a:r>
            <a:endParaRPr lang="en-US" dirty="0"/>
          </a:p>
          <a:p>
            <a:pPr lvl="1">
              <a:lnSpc>
                <a:spcPct val="150000"/>
              </a:lnSpc>
            </a:pPr>
            <a:r>
              <a:rPr lang="en-US" dirty="0" err="1"/>
              <a:t>Hohe</a:t>
            </a:r>
            <a:r>
              <a:rPr lang="en-US" dirty="0"/>
              <a:t> </a:t>
            </a:r>
            <a:r>
              <a:rPr lang="en-US" dirty="0" err="1"/>
              <a:t>Anzahl</a:t>
            </a:r>
            <a:r>
              <a:rPr lang="en-US" dirty="0"/>
              <a:t> an (</a:t>
            </a:r>
            <a:r>
              <a:rPr lang="en-US" dirty="0" err="1"/>
              <a:t>freiwilligen</a:t>
            </a:r>
            <a:r>
              <a:rPr lang="en-US" dirty="0"/>
              <a:t>) </a:t>
            </a:r>
            <a:r>
              <a:rPr lang="en-US" dirty="0" err="1"/>
              <a:t>Bewertungen</a:t>
            </a:r>
            <a:endParaRPr lang="en-US" dirty="0"/>
          </a:p>
          <a:p>
            <a:pPr lvl="1">
              <a:lnSpc>
                <a:spcPct val="150000"/>
              </a:lnSpc>
            </a:pPr>
            <a:r>
              <a:rPr lang="en-US" dirty="0"/>
              <a:t>Fast alle </a:t>
            </a:r>
            <a:r>
              <a:rPr lang="en-US" dirty="0" err="1"/>
              <a:t>Unternehemen</a:t>
            </a:r>
            <a:r>
              <a:rPr lang="en-US" dirty="0"/>
              <a:t> </a:t>
            </a:r>
            <a:r>
              <a:rPr lang="en-US" dirty="0" err="1"/>
              <a:t>sind</a:t>
            </a:r>
            <a:r>
              <a:rPr lang="en-US" dirty="0"/>
              <a:t> auf Glassdoor </a:t>
            </a:r>
            <a:r>
              <a:rPr lang="en-US" dirty="0" err="1"/>
              <a:t>vertreten</a:t>
            </a:r>
            <a:endParaRPr lang="en-US" dirty="0"/>
          </a:p>
          <a:p>
            <a:pPr lvl="1">
              <a:lnSpc>
                <a:spcPct val="150000"/>
              </a:lnSpc>
            </a:pPr>
            <a:r>
              <a:rPr lang="de-DE" dirty="0"/>
              <a:t>Glassdoor wurde bereits für Studien in hochwertigen Zeitschriften (A &amp; A+) verwendet:</a:t>
            </a:r>
          </a:p>
          <a:p>
            <a:pPr lvl="2">
              <a:lnSpc>
                <a:spcPct val="150000"/>
              </a:lnSpc>
            </a:pPr>
            <a:r>
              <a:rPr lang="en-US" sz="1200" dirty="0">
                <a:solidFill>
                  <a:schemeClr val="accent1"/>
                </a:solidFill>
              </a:rPr>
              <a:t>Employees’ 6-month outlook </a:t>
            </a:r>
            <a:r>
              <a:rPr lang="en-US" sz="1200" dirty="0"/>
              <a:t>predicts future </a:t>
            </a:r>
            <a:r>
              <a:rPr lang="en-US" sz="1200" dirty="0">
                <a:solidFill>
                  <a:schemeClr val="accent4"/>
                </a:solidFill>
              </a:rPr>
              <a:t>firm performance </a:t>
            </a:r>
            <a:r>
              <a:rPr lang="en-US" sz="1050" dirty="0"/>
              <a:t>(Hales et al., 2018)</a:t>
            </a:r>
          </a:p>
          <a:p>
            <a:pPr lvl="2">
              <a:lnSpc>
                <a:spcPct val="150000"/>
              </a:lnSpc>
            </a:pPr>
            <a:r>
              <a:rPr lang="en-US" sz="1200" dirty="0">
                <a:solidFill>
                  <a:schemeClr val="accent1"/>
                </a:solidFill>
              </a:rPr>
              <a:t>Employee satisfaction </a:t>
            </a:r>
            <a:r>
              <a:rPr lang="en-US" sz="1200" dirty="0"/>
              <a:t>predict future fraudulent </a:t>
            </a:r>
            <a:r>
              <a:rPr lang="en-US" sz="1200" dirty="0">
                <a:solidFill>
                  <a:schemeClr val="accent4"/>
                </a:solidFill>
              </a:rPr>
              <a:t>financial reporting </a:t>
            </a:r>
            <a:r>
              <a:rPr lang="en-US" sz="1050" dirty="0"/>
              <a:t>(Ji et al., 2017)</a:t>
            </a:r>
          </a:p>
          <a:p>
            <a:pPr lvl="2">
              <a:lnSpc>
                <a:spcPct val="150000"/>
              </a:lnSpc>
            </a:pPr>
            <a:r>
              <a:rPr lang="en-US" sz="1200" dirty="0">
                <a:solidFill>
                  <a:schemeClr val="accent1"/>
                </a:solidFill>
              </a:rPr>
              <a:t>Tax avoidance </a:t>
            </a:r>
            <a:r>
              <a:rPr lang="en-US" sz="1200" dirty="0"/>
              <a:t>news reduce </a:t>
            </a:r>
            <a:r>
              <a:rPr lang="en-US" sz="1200" dirty="0">
                <a:solidFill>
                  <a:schemeClr val="accent4"/>
                </a:solidFill>
              </a:rPr>
              <a:t>employee satisfaction </a:t>
            </a:r>
            <a:r>
              <a:rPr lang="en-US" sz="1050" dirty="0"/>
              <a:t>(Lee et al., 2021)</a:t>
            </a:r>
          </a:p>
          <a:p>
            <a:pPr lvl="2">
              <a:lnSpc>
                <a:spcPct val="150000"/>
              </a:lnSpc>
            </a:pPr>
            <a:r>
              <a:rPr lang="en-US" sz="1200" dirty="0">
                <a:solidFill>
                  <a:schemeClr val="accent1"/>
                </a:solidFill>
              </a:rPr>
              <a:t>Employee approval </a:t>
            </a:r>
            <a:r>
              <a:rPr lang="en-US" sz="1200" dirty="0"/>
              <a:t>and </a:t>
            </a:r>
            <a:r>
              <a:rPr lang="en-US" sz="1200" dirty="0">
                <a:solidFill>
                  <a:schemeClr val="accent4"/>
                </a:solidFill>
              </a:rPr>
              <a:t>CEO dismissal </a:t>
            </a:r>
            <a:r>
              <a:rPr lang="en-US" sz="1000" dirty="0"/>
              <a:t>(Wang, et al., 2022)</a:t>
            </a:r>
          </a:p>
          <a:p>
            <a:pPr lvl="2">
              <a:lnSpc>
                <a:spcPct val="150000"/>
              </a:lnSpc>
            </a:pPr>
            <a:endParaRPr lang="en-US" dirty="0"/>
          </a:p>
        </p:txBody>
      </p:sp>
      <p:sp>
        <p:nvSpPr>
          <p:cNvPr id="2" name="Ellipse 1">
            <a:extLst>
              <a:ext uri="{FF2B5EF4-FFF2-40B4-BE49-F238E27FC236}">
                <a16:creationId xmlns:a16="http://schemas.microsoft.com/office/drawing/2014/main" id="{74EDD4C3-C5F9-EA28-81D3-95B808AAC2C3}"/>
              </a:ext>
            </a:extLst>
          </p:cNvPr>
          <p:cNvSpPr/>
          <p:nvPr/>
        </p:nvSpPr>
        <p:spPr>
          <a:xfrm>
            <a:off x="5904086" y="3409949"/>
            <a:ext cx="601490" cy="545207"/>
          </a:xfrm>
          <a:prstGeom prst="ellipse">
            <a:avLst/>
          </a:prstGeom>
          <a:noFill/>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Tree>
    <p:custDataLst>
      <p:tags r:id="rId1"/>
    </p:custDataLst>
    <p:extLst>
      <p:ext uri="{BB962C8B-B14F-4D97-AF65-F5344CB8AC3E}">
        <p14:creationId xmlns:p14="http://schemas.microsoft.com/office/powerpoint/2010/main" val="28725459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p:txBody>
          <a:bodyPr/>
          <a:lstStyle/>
          <a:p>
            <a:r>
              <a:rPr lang="de-DE" dirty="0">
                <a:solidFill>
                  <a:schemeClr val="accent1"/>
                </a:solidFill>
                <a:cs typeface="Arial"/>
              </a:rPr>
              <a:t>Glassdoor</a:t>
            </a:r>
            <a:r>
              <a:rPr lang="de-DE" dirty="0">
                <a:cs typeface="Arial"/>
              </a:rPr>
              <a:t> bietet einen Einblick in die Organisationskultur</a:t>
            </a:r>
            <a:endParaRPr lang="de-DE" dirty="0"/>
          </a:p>
        </p:txBody>
      </p:sp>
      <p:sp>
        <p:nvSpPr>
          <p:cNvPr id="5" name="Fußzeilenplatzhalter 4"/>
          <p:cNvSpPr>
            <a:spLocks noGrp="1"/>
          </p:cNvSpPr>
          <p:nvPr>
            <p:ph type="ftr" sz="quarter" idx="3"/>
          </p:nvPr>
        </p:nvSpPr>
        <p:spPr/>
        <p:txBody>
          <a:bodyPr/>
          <a:lstStyle/>
          <a:p>
            <a:r>
              <a:rPr lang="de-DE" dirty="0"/>
              <a:t>Artikel 3: Mergers &amp; Acquisitions</a:t>
            </a:r>
          </a:p>
        </p:txBody>
      </p:sp>
      <p:pic>
        <p:nvPicPr>
          <p:cNvPr id="6" name="Grafik 5">
            <a:extLst>
              <a:ext uri="{FF2B5EF4-FFF2-40B4-BE49-F238E27FC236}">
                <a16:creationId xmlns:a16="http://schemas.microsoft.com/office/drawing/2014/main" id="{E5935309-ADBD-9AFC-DC51-055C869FF0B9}"/>
              </a:ext>
            </a:extLst>
          </p:cNvPr>
          <p:cNvPicPr>
            <a:picLocks noChangeAspect="1"/>
          </p:cNvPicPr>
          <p:nvPr/>
        </p:nvPicPr>
        <p:blipFill>
          <a:blip r:embed="rId3"/>
          <a:stretch>
            <a:fillRect/>
          </a:stretch>
        </p:blipFill>
        <p:spPr>
          <a:xfrm>
            <a:off x="5040000" y="1080000"/>
            <a:ext cx="6365821" cy="5040000"/>
          </a:xfrm>
          <a:prstGeom prst="rect">
            <a:avLst/>
          </a:prstGeom>
        </p:spPr>
      </p:pic>
      <p:sp>
        <p:nvSpPr>
          <p:cNvPr id="7" name="Rechteck 6">
            <a:extLst>
              <a:ext uri="{FF2B5EF4-FFF2-40B4-BE49-F238E27FC236}">
                <a16:creationId xmlns:a16="http://schemas.microsoft.com/office/drawing/2014/main" id="{CABC760D-2385-04A9-25F5-EBACF2A52193}"/>
              </a:ext>
            </a:extLst>
          </p:cNvPr>
          <p:cNvSpPr/>
          <p:nvPr/>
        </p:nvSpPr>
        <p:spPr>
          <a:xfrm>
            <a:off x="5429249" y="2698750"/>
            <a:ext cx="2314575" cy="171450"/>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BD0F06F6-EEF9-F034-4F6A-7E0E45F3F241}"/>
              </a:ext>
            </a:extLst>
          </p:cNvPr>
          <p:cNvSpPr/>
          <p:nvPr/>
        </p:nvSpPr>
        <p:spPr>
          <a:xfrm>
            <a:off x="5429249" y="2882900"/>
            <a:ext cx="2314575" cy="171450"/>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a:extLst>
              <a:ext uri="{FF2B5EF4-FFF2-40B4-BE49-F238E27FC236}">
                <a16:creationId xmlns:a16="http://schemas.microsoft.com/office/drawing/2014/main" id="{A5E3C033-0EFF-8DB7-4B7A-BCBCA5D018C0}"/>
              </a:ext>
            </a:extLst>
          </p:cNvPr>
          <p:cNvSpPr/>
          <p:nvPr/>
        </p:nvSpPr>
        <p:spPr>
          <a:xfrm>
            <a:off x="5429248" y="3054350"/>
            <a:ext cx="2314575" cy="171450"/>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36519823-1663-A755-BC85-1118780BA834}"/>
              </a:ext>
            </a:extLst>
          </p:cNvPr>
          <p:cNvSpPr/>
          <p:nvPr/>
        </p:nvSpPr>
        <p:spPr>
          <a:xfrm>
            <a:off x="5429249" y="3265488"/>
            <a:ext cx="2314575" cy="284161"/>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a:extLst>
              <a:ext uri="{FF2B5EF4-FFF2-40B4-BE49-F238E27FC236}">
                <a16:creationId xmlns:a16="http://schemas.microsoft.com/office/drawing/2014/main" id="{31383253-EA0F-F492-B4C7-E23734838CC2}"/>
              </a:ext>
            </a:extLst>
          </p:cNvPr>
          <p:cNvSpPr/>
          <p:nvPr/>
        </p:nvSpPr>
        <p:spPr>
          <a:xfrm>
            <a:off x="5429249" y="3606349"/>
            <a:ext cx="2314575" cy="284161"/>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6">
            <a:extLst>
              <a:ext uri="{FF2B5EF4-FFF2-40B4-BE49-F238E27FC236}">
                <a16:creationId xmlns:a16="http://schemas.microsoft.com/office/drawing/2014/main" id="{44B18A28-5C08-0665-99F1-B831A2798FBC}"/>
              </a:ext>
            </a:extLst>
          </p:cNvPr>
          <p:cNvSpPr txBox="1">
            <a:spLocks/>
          </p:cNvSpPr>
          <p:nvPr/>
        </p:nvSpPr>
        <p:spPr>
          <a:xfrm>
            <a:off x="288000" y="1080000"/>
            <a:ext cx="4845975" cy="5040000"/>
          </a:xfrm>
          <a:prstGeom prst="rect">
            <a:avLst/>
          </a:prstGeom>
        </p:spPr>
        <p:txBody>
          <a:bodyPr vert="horz" lIns="0" tIns="72000" rIns="72000" bIns="72000" rtlCol="0">
            <a:noAutofit/>
          </a:bodyPr>
          <a:lstStyle>
            <a:lvl1pPr marL="0" indent="0" algn="l" defTabSz="457200" rtl="0" eaLnBrk="1" latinLnBrk="0" hangingPunct="1">
              <a:lnSpc>
                <a:spcPct val="104000"/>
              </a:lnSpc>
              <a:spcBef>
                <a:spcPts val="1200"/>
              </a:spcBef>
              <a:buFont typeface="Arial" panose="020B0604020202020204" pitchFamily="34" charset="0"/>
              <a:buNone/>
              <a:defRPr sz="1400" kern="1200">
                <a:solidFill>
                  <a:srgbClr val="4B4B4B"/>
                </a:solidFill>
                <a:latin typeface="+mn-lt"/>
                <a:ea typeface="+mn-ea"/>
                <a:cs typeface="+mn-cs"/>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baseline="0">
                <a:solidFill>
                  <a:srgbClr val="4B4B4B"/>
                </a:solidFill>
                <a:latin typeface="+mn-lt"/>
                <a:ea typeface="+mn-ea"/>
                <a:cs typeface="+mn-cs"/>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9pPr>
          </a:lstStyle>
          <a:p>
            <a:pPr lvl="1">
              <a:lnSpc>
                <a:spcPct val="150000"/>
              </a:lnSpc>
            </a:pPr>
            <a:r>
              <a:rPr lang="en-US" b="1" dirty="0" err="1"/>
              <a:t>Verfügbare</a:t>
            </a:r>
            <a:r>
              <a:rPr lang="en-US" b="1" dirty="0"/>
              <a:t> </a:t>
            </a:r>
            <a:r>
              <a:rPr lang="en-US" b="1" dirty="0" err="1"/>
              <a:t>Daten</a:t>
            </a:r>
            <a:endParaRPr lang="en-US" b="1" dirty="0"/>
          </a:p>
          <a:p>
            <a:pPr lvl="2">
              <a:lnSpc>
                <a:spcPct val="150000"/>
              </a:lnSpc>
            </a:pPr>
            <a:r>
              <a:rPr lang="en-US" dirty="0" err="1"/>
              <a:t>Gesamtbewertung</a:t>
            </a:r>
            <a:r>
              <a:rPr lang="en-US" dirty="0"/>
              <a:t> des </a:t>
            </a:r>
            <a:r>
              <a:rPr lang="en-US" dirty="0" err="1"/>
              <a:t>Unternehmens</a:t>
            </a:r>
            <a:r>
              <a:rPr lang="en-US" dirty="0"/>
              <a:t> (Likert-Skala)</a:t>
            </a:r>
          </a:p>
          <a:p>
            <a:pPr lvl="2">
              <a:lnSpc>
                <a:spcPct val="150000"/>
              </a:lnSpc>
            </a:pPr>
            <a:r>
              <a:rPr lang="en-US" dirty="0"/>
              <a:t>Status des </a:t>
            </a:r>
            <a:r>
              <a:rPr lang="en-US" dirty="0" err="1"/>
              <a:t>Mitarbeiters</a:t>
            </a:r>
            <a:r>
              <a:rPr lang="en-US" dirty="0"/>
              <a:t> / Reviewers</a:t>
            </a:r>
          </a:p>
          <a:p>
            <a:pPr lvl="2">
              <a:lnSpc>
                <a:spcPct val="150000"/>
              </a:lnSpc>
            </a:pPr>
            <a:r>
              <a:rPr lang="en-US" dirty="0" err="1"/>
              <a:t>Titel</a:t>
            </a:r>
            <a:endParaRPr lang="en-US" dirty="0"/>
          </a:p>
          <a:p>
            <a:pPr lvl="2">
              <a:lnSpc>
                <a:spcPct val="150000"/>
              </a:lnSpc>
            </a:pPr>
            <a:r>
              <a:rPr lang="en-US" dirty="0"/>
              <a:t>Datum </a:t>
            </a:r>
          </a:p>
          <a:p>
            <a:pPr lvl="2">
              <a:lnSpc>
                <a:spcPct val="150000"/>
              </a:lnSpc>
            </a:pPr>
            <a:r>
              <a:rPr lang="en-US" dirty="0"/>
              <a:t>Position</a:t>
            </a:r>
          </a:p>
          <a:p>
            <a:pPr lvl="2">
              <a:lnSpc>
                <a:spcPct val="150000"/>
              </a:lnSpc>
            </a:pPr>
            <a:r>
              <a:rPr lang="en-US" dirty="0" err="1"/>
              <a:t>Empfehlungen</a:t>
            </a:r>
            <a:r>
              <a:rPr lang="en-US" dirty="0"/>
              <a:t> (</a:t>
            </a:r>
            <a:r>
              <a:rPr lang="en-US" dirty="0" err="1"/>
              <a:t>Binär</a:t>
            </a:r>
            <a:r>
              <a:rPr lang="en-US" dirty="0"/>
              <a:t>)</a:t>
            </a:r>
          </a:p>
          <a:p>
            <a:pPr lvl="2">
              <a:lnSpc>
                <a:spcPct val="150000"/>
              </a:lnSpc>
            </a:pPr>
            <a:r>
              <a:rPr lang="en-US" dirty="0" err="1"/>
              <a:t>Freitext</a:t>
            </a:r>
            <a:r>
              <a:rPr lang="en-US" dirty="0"/>
              <a:t> Pros</a:t>
            </a:r>
          </a:p>
          <a:p>
            <a:pPr lvl="2">
              <a:lnSpc>
                <a:spcPct val="150000"/>
              </a:lnSpc>
            </a:pPr>
            <a:r>
              <a:rPr lang="en-US" dirty="0" err="1"/>
              <a:t>Freitext</a:t>
            </a:r>
            <a:r>
              <a:rPr lang="en-US" dirty="0"/>
              <a:t> Contras</a:t>
            </a:r>
          </a:p>
          <a:p>
            <a:pPr lvl="2">
              <a:lnSpc>
                <a:spcPct val="150000"/>
              </a:lnSpc>
            </a:pPr>
            <a:r>
              <a:rPr lang="en-US" dirty="0" err="1"/>
              <a:t>Verfügbare</a:t>
            </a:r>
            <a:r>
              <a:rPr lang="en-US" dirty="0"/>
              <a:t> </a:t>
            </a:r>
            <a:r>
              <a:rPr lang="en-US" dirty="0" err="1"/>
              <a:t>Jobtitel</a:t>
            </a:r>
            <a:endParaRPr lang="en-US" dirty="0"/>
          </a:p>
        </p:txBody>
      </p:sp>
      <p:sp>
        <p:nvSpPr>
          <p:cNvPr id="13" name="Rechteck 12">
            <a:extLst>
              <a:ext uri="{FF2B5EF4-FFF2-40B4-BE49-F238E27FC236}">
                <a16:creationId xmlns:a16="http://schemas.microsoft.com/office/drawing/2014/main" id="{C7709912-CD30-D561-D3A2-4BE29D5DDC48}"/>
              </a:ext>
            </a:extLst>
          </p:cNvPr>
          <p:cNvSpPr/>
          <p:nvPr/>
        </p:nvSpPr>
        <p:spPr>
          <a:xfrm>
            <a:off x="5429249" y="2349500"/>
            <a:ext cx="2314575" cy="171450"/>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a:extLst>
              <a:ext uri="{FF2B5EF4-FFF2-40B4-BE49-F238E27FC236}">
                <a16:creationId xmlns:a16="http://schemas.microsoft.com/office/drawing/2014/main" id="{4F83F0C7-CC16-18E9-3046-DE3BB3B1EC6D}"/>
              </a:ext>
            </a:extLst>
          </p:cNvPr>
          <p:cNvSpPr/>
          <p:nvPr/>
        </p:nvSpPr>
        <p:spPr>
          <a:xfrm>
            <a:off x="5429249" y="2527212"/>
            <a:ext cx="2314575" cy="171450"/>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4" name="Gerade Verbindung mit Pfeil 3">
            <a:extLst>
              <a:ext uri="{FF2B5EF4-FFF2-40B4-BE49-F238E27FC236}">
                <a16:creationId xmlns:a16="http://schemas.microsoft.com/office/drawing/2014/main" id="{EEF5A536-30FA-9467-CDDE-EA1DF81A5955}"/>
              </a:ext>
            </a:extLst>
          </p:cNvPr>
          <p:cNvCxnSpPr>
            <a:cxnSpLocks/>
          </p:cNvCxnSpPr>
          <p:nvPr/>
        </p:nvCxnSpPr>
        <p:spPr>
          <a:xfrm>
            <a:off x="4648200" y="1844040"/>
            <a:ext cx="736600" cy="505460"/>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84F3F355-03B0-9B0F-A1FD-75B40842AF5F}"/>
              </a:ext>
            </a:extLst>
          </p:cNvPr>
          <p:cNvCxnSpPr>
            <a:cxnSpLocks/>
          </p:cNvCxnSpPr>
          <p:nvPr/>
        </p:nvCxnSpPr>
        <p:spPr>
          <a:xfrm>
            <a:off x="3584222" y="2060222"/>
            <a:ext cx="1800578" cy="536222"/>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9413BB86-B1E4-E6A3-BADB-6F82D1C1FDAE}"/>
              </a:ext>
            </a:extLst>
          </p:cNvPr>
          <p:cNvCxnSpPr>
            <a:cxnSpLocks/>
          </p:cNvCxnSpPr>
          <p:nvPr/>
        </p:nvCxnSpPr>
        <p:spPr>
          <a:xfrm flipV="1">
            <a:off x="1439333" y="2957689"/>
            <a:ext cx="3945467" cy="96661"/>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29E012E7-6F41-73E8-9B3C-A478C650701F}"/>
              </a:ext>
            </a:extLst>
          </p:cNvPr>
          <p:cNvCxnSpPr>
            <a:cxnSpLocks/>
          </p:cNvCxnSpPr>
          <p:nvPr/>
        </p:nvCxnSpPr>
        <p:spPr>
          <a:xfrm>
            <a:off x="1439333" y="2728736"/>
            <a:ext cx="3945466" cy="239889"/>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a:extLst>
              <a:ext uri="{FF2B5EF4-FFF2-40B4-BE49-F238E27FC236}">
                <a16:creationId xmlns:a16="http://schemas.microsoft.com/office/drawing/2014/main" id="{2FD89755-C104-F476-CDA3-E4148ADA585F}"/>
              </a:ext>
            </a:extLst>
          </p:cNvPr>
          <p:cNvCxnSpPr>
            <a:cxnSpLocks/>
          </p:cNvCxnSpPr>
          <p:nvPr/>
        </p:nvCxnSpPr>
        <p:spPr>
          <a:xfrm>
            <a:off x="1439333" y="2453189"/>
            <a:ext cx="3945467" cy="331286"/>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a:extLst>
              <a:ext uri="{FF2B5EF4-FFF2-40B4-BE49-F238E27FC236}">
                <a16:creationId xmlns:a16="http://schemas.microsoft.com/office/drawing/2014/main" id="{9BFE7443-2DE9-7520-B956-96438657A51B}"/>
              </a:ext>
            </a:extLst>
          </p:cNvPr>
          <p:cNvCxnSpPr>
            <a:cxnSpLocks/>
          </p:cNvCxnSpPr>
          <p:nvPr/>
        </p:nvCxnSpPr>
        <p:spPr>
          <a:xfrm flipV="1">
            <a:off x="2494600" y="3145747"/>
            <a:ext cx="2890200" cy="334947"/>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Gerade Verbindung mit Pfeil 27">
            <a:extLst>
              <a:ext uri="{FF2B5EF4-FFF2-40B4-BE49-F238E27FC236}">
                <a16:creationId xmlns:a16="http://schemas.microsoft.com/office/drawing/2014/main" id="{2E227E1A-1F1D-519B-2D52-A7CC3E697698}"/>
              </a:ext>
            </a:extLst>
          </p:cNvPr>
          <p:cNvCxnSpPr>
            <a:cxnSpLocks/>
          </p:cNvCxnSpPr>
          <p:nvPr/>
        </p:nvCxnSpPr>
        <p:spPr>
          <a:xfrm flipV="1">
            <a:off x="1845733" y="3388324"/>
            <a:ext cx="3539066" cy="429147"/>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Gerade Verbindung mit Pfeil 30">
            <a:extLst>
              <a:ext uri="{FF2B5EF4-FFF2-40B4-BE49-F238E27FC236}">
                <a16:creationId xmlns:a16="http://schemas.microsoft.com/office/drawing/2014/main" id="{44AAF3C5-8A64-FF43-3F24-23F247CD6FC2}"/>
              </a:ext>
            </a:extLst>
          </p:cNvPr>
          <p:cNvCxnSpPr>
            <a:cxnSpLocks/>
          </p:cNvCxnSpPr>
          <p:nvPr/>
        </p:nvCxnSpPr>
        <p:spPr>
          <a:xfrm flipV="1">
            <a:off x="1997767" y="3759200"/>
            <a:ext cx="3387033" cy="464572"/>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Gerade Verbindung mit Pfeil 32">
            <a:extLst>
              <a:ext uri="{FF2B5EF4-FFF2-40B4-BE49-F238E27FC236}">
                <a16:creationId xmlns:a16="http://schemas.microsoft.com/office/drawing/2014/main" id="{C2678CA2-15AC-6A95-D8E1-CAA03D88A27B}"/>
              </a:ext>
            </a:extLst>
          </p:cNvPr>
          <p:cNvCxnSpPr>
            <a:cxnSpLocks/>
          </p:cNvCxnSpPr>
          <p:nvPr/>
        </p:nvCxnSpPr>
        <p:spPr>
          <a:xfrm flipV="1">
            <a:off x="2247900" y="3606349"/>
            <a:ext cx="7338060" cy="953191"/>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Rechteck 35">
            <a:extLst>
              <a:ext uri="{FF2B5EF4-FFF2-40B4-BE49-F238E27FC236}">
                <a16:creationId xmlns:a16="http://schemas.microsoft.com/office/drawing/2014/main" id="{92A22AAF-1ED3-7A36-F8C4-0D4A784CEE7C}"/>
              </a:ext>
            </a:extLst>
          </p:cNvPr>
          <p:cNvSpPr/>
          <p:nvPr/>
        </p:nvSpPr>
        <p:spPr>
          <a:xfrm>
            <a:off x="9585960" y="2066947"/>
            <a:ext cx="1409637" cy="1482702"/>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ustDataLst>
      <p:tags r:id="rId1"/>
    </p:custDataLst>
    <p:extLst>
      <p:ext uri="{BB962C8B-B14F-4D97-AF65-F5344CB8AC3E}">
        <p14:creationId xmlns:p14="http://schemas.microsoft.com/office/powerpoint/2010/main" val="32824778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p:txBody>
          <a:bodyPr/>
          <a:lstStyle/>
          <a:p>
            <a:r>
              <a:rPr lang="de-DE" dirty="0">
                <a:solidFill>
                  <a:schemeClr val="accent1"/>
                </a:solidFill>
                <a:cs typeface="Arial"/>
              </a:rPr>
              <a:t>Glassdoor</a:t>
            </a:r>
            <a:r>
              <a:rPr lang="de-DE" dirty="0">
                <a:cs typeface="Arial"/>
              </a:rPr>
              <a:t> bietet einen Einblick in die Organisationskultur</a:t>
            </a:r>
            <a:endParaRPr lang="de-DE" dirty="0"/>
          </a:p>
          <a:p>
            <a:endParaRPr lang="de-DE" dirty="0"/>
          </a:p>
        </p:txBody>
      </p:sp>
      <p:sp>
        <p:nvSpPr>
          <p:cNvPr id="5" name="Fußzeilenplatzhalter 4"/>
          <p:cNvSpPr>
            <a:spLocks noGrp="1"/>
          </p:cNvSpPr>
          <p:nvPr>
            <p:ph type="ftr" sz="quarter" idx="3"/>
          </p:nvPr>
        </p:nvSpPr>
        <p:spPr/>
        <p:txBody>
          <a:bodyPr/>
          <a:lstStyle/>
          <a:p>
            <a:r>
              <a:rPr lang="de-DE" dirty="0"/>
              <a:t>Artikel 3: Mergers &amp; Acquisitions</a:t>
            </a:r>
          </a:p>
        </p:txBody>
      </p:sp>
      <p:pic>
        <p:nvPicPr>
          <p:cNvPr id="6" name="Grafik 5">
            <a:extLst>
              <a:ext uri="{FF2B5EF4-FFF2-40B4-BE49-F238E27FC236}">
                <a16:creationId xmlns:a16="http://schemas.microsoft.com/office/drawing/2014/main" id="{02294995-35E7-8CEA-E25D-2FCC8EB961D1}"/>
              </a:ext>
            </a:extLst>
          </p:cNvPr>
          <p:cNvPicPr>
            <a:picLocks noChangeAspect="1"/>
          </p:cNvPicPr>
          <p:nvPr/>
        </p:nvPicPr>
        <p:blipFill>
          <a:blip r:embed="rId3"/>
          <a:stretch>
            <a:fillRect/>
          </a:stretch>
        </p:blipFill>
        <p:spPr>
          <a:xfrm>
            <a:off x="5040000" y="1080000"/>
            <a:ext cx="6365822" cy="5040000"/>
          </a:xfrm>
          <a:prstGeom prst="rect">
            <a:avLst/>
          </a:prstGeom>
        </p:spPr>
      </p:pic>
      <p:sp>
        <p:nvSpPr>
          <p:cNvPr id="7" name="TextBox 16">
            <a:extLst>
              <a:ext uri="{FF2B5EF4-FFF2-40B4-BE49-F238E27FC236}">
                <a16:creationId xmlns:a16="http://schemas.microsoft.com/office/drawing/2014/main" id="{067E5769-5746-DF9F-9797-C25166BE30B4}"/>
              </a:ext>
            </a:extLst>
          </p:cNvPr>
          <p:cNvSpPr txBox="1">
            <a:spLocks/>
          </p:cNvSpPr>
          <p:nvPr/>
        </p:nvSpPr>
        <p:spPr>
          <a:xfrm>
            <a:off x="288000" y="1080000"/>
            <a:ext cx="4845975" cy="5040000"/>
          </a:xfrm>
          <a:prstGeom prst="rect">
            <a:avLst/>
          </a:prstGeom>
        </p:spPr>
        <p:txBody>
          <a:bodyPr vert="horz" lIns="0" tIns="72000" rIns="72000" bIns="72000" rtlCol="0">
            <a:noAutofit/>
          </a:bodyPr>
          <a:lstStyle>
            <a:lvl1pPr marL="0" indent="0" algn="l" defTabSz="457200" rtl="0" eaLnBrk="1" latinLnBrk="0" hangingPunct="1">
              <a:lnSpc>
                <a:spcPct val="104000"/>
              </a:lnSpc>
              <a:spcBef>
                <a:spcPts val="1200"/>
              </a:spcBef>
              <a:buFont typeface="Arial" panose="020B0604020202020204" pitchFamily="34" charset="0"/>
              <a:buNone/>
              <a:defRPr sz="1400" kern="1200">
                <a:solidFill>
                  <a:srgbClr val="4B4B4B"/>
                </a:solidFill>
                <a:latin typeface="+mn-lt"/>
                <a:ea typeface="+mn-ea"/>
                <a:cs typeface="+mn-cs"/>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baseline="0">
                <a:solidFill>
                  <a:srgbClr val="4B4B4B"/>
                </a:solidFill>
                <a:latin typeface="+mn-lt"/>
                <a:ea typeface="+mn-ea"/>
                <a:cs typeface="+mn-cs"/>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9pPr>
          </a:lstStyle>
          <a:p>
            <a:pPr lvl="1">
              <a:lnSpc>
                <a:spcPct val="150000"/>
              </a:lnSpc>
            </a:pPr>
            <a:r>
              <a:rPr lang="en-US" b="1" dirty="0" err="1"/>
              <a:t>Verfügbare</a:t>
            </a:r>
            <a:r>
              <a:rPr lang="en-US" b="1" dirty="0"/>
              <a:t> </a:t>
            </a:r>
            <a:r>
              <a:rPr lang="en-US" b="1" dirty="0" err="1"/>
              <a:t>Daten</a:t>
            </a:r>
            <a:endParaRPr lang="en-US" b="1" dirty="0"/>
          </a:p>
          <a:p>
            <a:pPr lvl="2">
              <a:lnSpc>
                <a:spcPct val="150000"/>
              </a:lnSpc>
            </a:pPr>
            <a:r>
              <a:rPr lang="en-US" dirty="0"/>
              <a:t>Work-Life-Balance (Likert-Skala)</a:t>
            </a:r>
          </a:p>
          <a:p>
            <a:pPr lvl="2">
              <a:lnSpc>
                <a:spcPct val="150000"/>
              </a:lnSpc>
            </a:pPr>
            <a:r>
              <a:rPr lang="en-US" dirty="0"/>
              <a:t>Kultur &amp; </a:t>
            </a:r>
            <a:r>
              <a:rPr lang="en-US" dirty="0" err="1"/>
              <a:t>Werte</a:t>
            </a:r>
            <a:r>
              <a:rPr lang="en-US" dirty="0"/>
              <a:t> (Likert-Skala)</a:t>
            </a:r>
          </a:p>
          <a:p>
            <a:pPr lvl="2">
              <a:lnSpc>
                <a:spcPct val="150000"/>
              </a:lnSpc>
            </a:pPr>
            <a:r>
              <a:rPr lang="en-US" dirty="0" err="1"/>
              <a:t>Vielfalt</a:t>
            </a:r>
            <a:r>
              <a:rPr lang="en-US" dirty="0"/>
              <a:t> &amp; </a:t>
            </a:r>
            <a:r>
              <a:rPr lang="en-US" dirty="0" err="1"/>
              <a:t>Inklusion</a:t>
            </a:r>
            <a:r>
              <a:rPr lang="en-US" dirty="0"/>
              <a:t> (Likert-Skala)</a:t>
            </a:r>
          </a:p>
          <a:p>
            <a:pPr lvl="2">
              <a:lnSpc>
                <a:spcPct val="150000"/>
              </a:lnSpc>
            </a:pPr>
            <a:r>
              <a:rPr lang="en-US" dirty="0" err="1"/>
              <a:t>Karrierechancen</a:t>
            </a:r>
            <a:r>
              <a:rPr lang="en-US" dirty="0"/>
              <a:t> (Likert-Skala)</a:t>
            </a:r>
          </a:p>
          <a:p>
            <a:pPr lvl="2">
              <a:lnSpc>
                <a:spcPct val="150000"/>
              </a:lnSpc>
            </a:pPr>
            <a:r>
              <a:rPr lang="en-US" dirty="0" err="1"/>
              <a:t>Vergütung</a:t>
            </a:r>
            <a:r>
              <a:rPr lang="en-US" dirty="0"/>
              <a:t> und </a:t>
            </a:r>
            <a:r>
              <a:rPr lang="en-US" dirty="0" err="1"/>
              <a:t>Zusatzleistungen</a:t>
            </a:r>
            <a:r>
              <a:rPr lang="en-US" dirty="0"/>
              <a:t> (Likert-Skala)</a:t>
            </a:r>
          </a:p>
          <a:p>
            <a:pPr lvl="2">
              <a:lnSpc>
                <a:spcPct val="150000"/>
              </a:lnSpc>
            </a:pPr>
            <a:r>
              <a:rPr lang="en-US" dirty="0" err="1"/>
              <a:t>Führungsebene</a:t>
            </a:r>
            <a:r>
              <a:rPr lang="en-US" dirty="0"/>
              <a:t> (Likert-Skala)</a:t>
            </a:r>
          </a:p>
        </p:txBody>
      </p:sp>
      <p:sp>
        <p:nvSpPr>
          <p:cNvPr id="8" name="Rechteck 7">
            <a:extLst>
              <a:ext uri="{FF2B5EF4-FFF2-40B4-BE49-F238E27FC236}">
                <a16:creationId xmlns:a16="http://schemas.microsoft.com/office/drawing/2014/main" id="{6E2FD087-0F03-2E52-2A6E-F93DED6F801D}"/>
              </a:ext>
            </a:extLst>
          </p:cNvPr>
          <p:cNvSpPr/>
          <p:nvPr/>
        </p:nvSpPr>
        <p:spPr>
          <a:xfrm>
            <a:off x="5356860" y="2356506"/>
            <a:ext cx="1409637" cy="1804013"/>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ustDataLst>
      <p:tags r:id="rId1"/>
    </p:custDataLst>
    <p:extLst>
      <p:ext uri="{BB962C8B-B14F-4D97-AF65-F5344CB8AC3E}">
        <p14:creationId xmlns:p14="http://schemas.microsoft.com/office/powerpoint/2010/main" val="16446257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D59DDDD9-A14F-1E45-9B9B-8C5803749615}"/>
              </a:ext>
            </a:extLst>
          </p:cNvPr>
          <p:cNvSpPr>
            <a:spLocks noGrp="1"/>
          </p:cNvSpPr>
          <p:nvPr>
            <p:ph type="ftr" sz="quarter" idx="3"/>
          </p:nvPr>
        </p:nvSpPr>
        <p:spPr/>
        <p:txBody>
          <a:bodyPr/>
          <a:lstStyle/>
          <a:p>
            <a:r>
              <a:rPr lang="de-DE" dirty="0"/>
              <a:t>Artikel 3: Mergers &amp; Acquisitions</a:t>
            </a:r>
          </a:p>
        </p:txBody>
      </p:sp>
      <p:sp>
        <p:nvSpPr>
          <p:cNvPr id="3" name="Textplatzhalter 2">
            <a:extLst>
              <a:ext uri="{FF2B5EF4-FFF2-40B4-BE49-F238E27FC236}">
                <a16:creationId xmlns:a16="http://schemas.microsoft.com/office/drawing/2014/main" id="{46E36A10-6984-1F20-D546-67589218457A}"/>
              </a:ext>
            </a:extLst>
          </p:cNvPr>
          <p:cNvSpPr>
            <a:spLocks noGrp="1"/>
          </p:cNvSpPr>
          <p:nvPr>
            <p:ph type="body" sz="quarter" idx="10"/>
          </p:nvPr>
        </p:nvSpPr>
        <p:spPr/>
        <p:txBody>
          <a:bodyPr/>
          <a:lstStyle/>
          <a:p>
            <a:r>
              <a:rPr lang="de-DE" dirty="0"/>
              <a:t>Forschungsmodell</a:t>
            </a:r>
          </a:p>
        </p:txBody>
      </p:sp>
      <p:sp>
        <p:nvSpPr>
          <p:cNvPr id="5" name="Rechteck 4">
            <a:extLst>
              <a:ext uri="{FF2B5EF4-FFF2-40B4-BE49-F238E27FC236}">
                <a16:creationId xmlns:a16="http://schemas.microsoft.com/office/drawing/2014/main" id="{53B0D80C-D7B2-9AF6-5396-577115496E76}"/>
              </a:ext>
            </a:extLst>
          </p:cNvPr>
          <p:cNvSpPr/>
          <p:nvPr/>
        </p:nvSpPr>
        <p:spPr>
          <a:xfrm>
            <a:off x="1561488" y="2523168"/>
            <a:ext cx="1879624" cy="7193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err="1">
                <a:solidFill>
                  <a:schemeClr val="bg1"/>
                </a:solidFill>
                <a:cs typeface="Arial" panose="020B0604020202020204" pitchFamily="34" charset="0"/>
              </a:rPr>
              <a:t>Homogenität</a:t>
            </a:r>
            <a:r>
              <a:rPr lang="en-AU" sz="1400" b="1" dirty="0">
                <a:solidFill>
                  <a:schemeClr val="bg1"/>
                </a:solidFill>
                <a:cs typeface="Arial" panose="020B0604020202020204" pitchFamily="34" charset="0"/>
              </a:rPr>
              <a:t> der </a:t>
            </a:r>
            <a:r>
              <a:rPr lang="en-AU" sz="1400" b="1" dirty="0" err="1">
                <a:solidFill>
                  <a:schemeClr val="bg1"/>
                </a:solidFill>
                <a:cs typeface="Arial" panose="020B0604020202020204" pitchFamily="34" charset="0"/>
              </a:rPr>
              <a:t>Organisationskultur</a:t>
            </a:r>
            <a:endParaRPr lang="en-AU" sz="1400" b="1" dirty="0">
              <a:solidFill>
                <a:schemeClr val="bg1"/>
              </a:solidFill>
              <a:cs typeface="Arial" panose="020B0604020202020204" pitchFamily="34" charset="0"/>
            </a:endParaRPr>
          </a:p>
        </p:txBody>
      </p:sp>
      <p:sp>
        <p:nvSpPr>
          <p:cNvPr id="6" name="Rechteck 5">
            <a:extLst>
              <a:ext uri="{FF2B5EF4-FFF2-40B4-BE49-F238E27FC236}">
                <a16:creationId xmlns:a16="http://schemas.microsoft.com/office/drawing/2014/main" id="{4F5078DF-65BB-BA59-391E-C215E86051CE}"/>
              </a:ext>
            </a:extLst>
          </p:cNvPr>
          <p:cNvSpPr/>
          <p:nvPr/>
        </p:nvSpPr>
        <p:spPr>
          <a:xfrm>
            <a:off x="7909511" y="2523168"/>
            <a:ext cx="1879625" cy="7193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bg1"/>
                </a:solidFill>
                <a:cs typeface="Arial" panose="020B0604020202020204" pitchFamily="34" charset="0"/>
              </a:rPr>
              <a:t>M&amp;A-Performance</a:t>
            </a:r>
          </a:p>
        </p:txBody>
      </p:sp>
      <p:sp>
        <p:nvSpPr>
          <p:cNvPr id="7" name="Rechteck 6">
            <a:extLst>
              <a:ext uri="{FF2B5EF4-FFF2-40B4-BE49-F238E27FC236}">
                <a16:creationId xmlns:a16="http://schemas.microsoft.com/office/drawing/2014/main" id="{499F0445-AF11-ED27-5742-38E971D7D50D}"/>
              </a:ext>
            </a:extLst>
          </p:cNvPr>
          <p:cNvSpPr/>
          <p:nvPr/>
        </p:nvSpPr>
        <p:spPr>
          <a:xfrm>
            <a:off x="3872259" y="3578388"/>
            <a:ext cx="1879624" cy="71930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AU" sz="1400" b="1" dirty="0" err="1">
                <a:solidFill>
                  <a:schemeClr val="tx1"/>
                </a:solidFill>
                <a:cs typeface="Arial" panose="020B0604020202020204" pitchFamily="34" charset="0"/>
              </a:rPr>
              <a:t>Integrationsgrad</a:t>
            </a:r>
            <a:endParaRPr lang="en-AU" sz="1400" b="1" dirty="0">
              <a:solidFill>
                <a:schemeClr val="tx1"/>
              </a:solidFill>
              <a:cs typeface="Arial" panose="020B0604020202020204" pitchFamily="34" charset="0"/>
            </a:endParaRPr>
          </a:p>
        </p:txBody>
      </p:sp>
      <p:cxnSp>
        <p:nvCxnSpPr>
          <p:cNvPr id="9" name="Gerade Verbindung mit Pfeil 8">
            <a:extLst>
              <a:ext uri="{FF2B5EF4-FFF2-40B4-BE49-F238E27FC236}">
                <a16:creationId xmlns:a16="http://schemas.microsoft.com/office/drawing/2014/main" id="{A2D460B1-96E3-DBB4-A3C7-2BCAB6B3C7C0}"/>
              </a:ext>
            </a:extLst>
          </p:cNvPr>
          <p:cNvCxnSpPr>
            <a:cxnSpLocks/>
            <a:stCxn id="7" idx="0"/>
          </p:cNvCxnSpPr>
          <p:nvPr/>
        </p:nvCxnSpPr>
        <p:spPr>
          <a:xfrm flipV="1">
            <a:off x="4812071" y="2960769"/>
            <a:ext cx="0" cy="61761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0" name="Gerade Verbindung mit Pfeil 9">
            <a:extLst>
              <a:ext uri="{FF2B5EF4-FFF2-40B4-BE49-F238E27FC236}">
                <a16:creationId xmlns:a16="http://schemas.microsoft.com/office/drawing/2014/main" id="{A595C925-6270-AE6F-6BE7-11E1FD358A37}"/>
              </a:ext>
            </a:extLst>
          </p:cNvPr>
          <p:cNvCxnSpPr>
            <a:cxnSpLocks/>
            <a:stCxn id="5" idx="3"/>
            <a:endCxn id="6" idx="1"/>
          </p:cNvCxnSpPr>
          <p:nvPr/>
        </p:nvCxnSpPr>
        <p:spPr>
          <a:xfrm>
            <a:off x="3441112" y="2882819"/>
            <a:ext cx="4468399"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41" name="Rechteck 40">
            <a:extLst>
              <a:ext uri="{FF2B5EF4-FFF2-40B4-BE49-F238E27FC236}">
                <a16:creationId xmlns:a16="http://schemas.microsoft.com/office/drawing/2014/main" id="{22E0EDF1-10E5-7C72-66CF-A88D960EE676}"/>
              </a:ext>
            </a:extLst>
          </p:cNvPr>
          <p:cNvSpPr/>
          <p:nvPr/>
        </p:nvSpPr>
        <p:spPr>
          <a:xfrm>
            <a:off x="5288938" y="4435681"/>
            <a:ext cx="1879624" cy="71930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AU" sz="1400" b="1">
                <a:solidFill>
                  <a:schemeClr val="tx1"/>
                </a:solidFill>
                <a:cs typeface="Arial" panose="020B0604020202020204" pitchFamily="34" charset="0"/>
              </a:rPr>
              <a:t>Industrie</a:t>
            </a:r>
            <a:r>
              <a:rPr lang="en-AU" sz="1400" b="1" dirty="0">
                <a:solidFill>
                  <a:schemeClr val="tx1"/>
                </a:solidFill>
                <a:cs typeface="Arial" panose="020B0604020202020204" pitchFamily="34" charset="0"/>
              </a:rPr>
              <a:t>-</a:t>
            </a:r>
          </a:p>
          <a:p>
            <a:pPr algn="ctr"/>
            <a:r>
              <a:rPr lang="en-AU" sz="1400" b="1">
                <a:solidFill>
                  <a:schemeClr val="tx1"/>
                </a:solidFill>
                <a:cs typeface="Arial" panose="020B0604020202020204" pitchFamily="34" charset="0"/>
              </a:rPr>
              <a:t>Effekte</a:t>
            </a:r>
            <a:endParaRPr lang="en-AU" sz="1400" b="1" dirty="0">
              <a:solidFill>
                <a:schemeClr val="tx1"/>
              </a:solidFill>
              <a:cs typeface="Arial" panose="020B0604020202020204" pitchFamily="34" charset="0"/>
            </a:endParaRPr>
          </a:p>
        </p:txBody>
      </p:sp>
      <p:cxnSp>
        <p:nvCxnSpPr>
          <p:cNvPr id="42" name="Gerade Verbindung mit Pfeil 41">
            <a:extLst>
              <a:ext uri="{FF2B5EF4-FFF2-40B4-BE49-F238E27FC236}">
                <a16:creationId xmlns:a16="http://schemas.microsoft.com/office/drawing/2014/main" id="{894C06C5-5012-45AE-3BDC-E4CD7618AAD7}"/>
              </a:ext>
            </a:extLst>
          </p:cNvPr>
          <p:cNvCxnSpPr>
            <a:cxnSpLocks/>
            <a:stCxn id="41" idx="0"/>
          </p:cNvCxnSpPr>
          <p:nvPr/>
        </p:nvCxnSpPr>
        <p:spPr>
          <a:xfrm flipV="1">
            <a:off x="6228750" y="2984500"/>
            <a:ext cx="0" cy="145118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8260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p:txBody>
          <a:bodyPr/>
          <a:lstStyle/>
          <a:p>
            <a:r>
              <a:rPr lang="en-US" dirty="0" err="1">
                <a:cs typeface="Arial"/>
              </a:rPr>
              <a:t>Überblick</a:t>
            </a:r>
            <a:r>
              <a:rPr lang="en-US" dirty="0">
                <a:cs typeface="Arial"/>
              </a:rPr>
              <a:t> </a:t>
            </a:r>
            <a:r>
              <a:rPr lang="en-US" dirty="0" err="1">
                <a:cs typeface="Arial"/>
              </a:rPr>
              <a:t>über</a:t>
            </a:r>
            <a:r>
              <a:rPr lang="en-US" dirty="0">
                <a:cs typeface="Arial"/>
              </a:rPr>
              <a:t> das </a:t>
            </a:r>
            <a:r>
              <a:rPr lang="en-US" dirty="0" err="1">
                <a:cs typeface="Arial"/>
              </a:rPr>
              <a:t>Studiendesign</a:t>
            </a:r>
            <a:endParaRPr lang="en-US" dirty="0"/>
          </a:p>
        </p:txBody>
      </p:sp>
      <p:sp>
        <p:nvSpPr>
          <p:cNvPr id="4" name="Fußzeilenplatzhalter 3"/>
          <p:cNvSpPr>
            <a:spLocks noGrp="1"/>
          </p:cNvSpPr>
          <p:nvPr>
            <p:ph type="ftr" sz="quarter" idx="3"/>
          </p:nvPr>
        </p:nvSpPr>
        <p:spPr/>
        <p:txBody>
          <a:bodyPr/>
          <a:lstStyle/>
          <a:p>
            <a:r>
              <a:rPr lang="de-DE" dirty="0"/>
              <a:t>Artikel 3: Mergers &amp; Acquisitions</a:t>
            </a:r>
          </a:p>
        </p:txBody>
      </p:sp>
      <p:sp>
        <p:nvSpPr>
          <p:cNvPr id="7" name="Rectangle 5">
            <a:extLst>
              <a:ext uri="{FF2B5EF4-FFF2-40B4-BE49-F238E27FC236}">
                <a16:creationId xmlns:a16="http://schemas.microsoft.com/office/drawing/2014/main" id="{ED68F7E4-A373-99C1-9B91-0E024DD61727}"/>
              </a:ext>
            </a:extLst>
          </p:cNvPr>
          <p:cNvSpPr>
            <a:spLocks noChangeArrowheads="1"/>
          </p:cNvSpPr>
          <p:nvPr/>
        </p:nvSpPr>
        <p:spPr bwMode="auto">
          <a:xfrm>
            <a:off x="289865" y="1603077"/>
            <a:ext cx="10944000" cy="360000"/>
          </a:xfrm>
          <a:prstGeom prst="rect">
            <a:avLst/>
          </a:prstGeom>
          <a:solidFill>
            <a:schemeClr val="tx1"/>
          </a:solidFill>
          <a:ln w="12700" algn="ctr">
            <a:noFill/>
            <a:miter lim="800000"/>
            <a:headEnd/>
            <a:tailEnd/>
          </a:ln>
          <a:effectLst/>
        </p:spPr>
        <p:txBody>
          <a:bodyPr wrap="square" lIns="108000" tIns="72000" rIns="72000" bIns="72000" anchor="ctr">
            <a:noAutofit/>
          </a:bodyPr>
          <a:lstStyle/>
          <a:p>
            <a:pPr>
              <a:lnSpc>
                <a:spcPct val="104000"/>
              </a:lnSpc>
              <a:buClrTx/>
              <a:buSzTx/>
              <a:buFontTx/>
              <a:buNone/>
            </a:pPr>
            <a:r>
              <a:rPr lang="en-US" sz="1600" b="1" dirty="0" err="1">
                <a:solidFill>
                  <a:schemeClr val="bg1"/>
                </a:solidFill>
                <a:cs typeface="Arial"/>
              </a:rPr>
              <a:t>Stichprobe</a:t>
            </a:r>
            <a:endParaRPr lang="en-US" sz="1600" b="1" dirty="0">
              <a:solidFill>
                <a:schemeClr val="bg1"/>
              </a:solidFill>
              <a:cs typeface="Arial"/>
            </a:endParaRPr>
          </a:p>
        </p:txBody>
      </p:sp>
      <p:sp>
        <p:nvSpPr>
          <p:cNvPr id="2" name="TextBox 16">
            <a:extLst>
              <a:ext uri="{FF2B5EF4-FFF2-40B4-BE49-F238E27FC236}">
                <a16:creationId xmlns:a16="http://schemas.microsoft.com/office/drawing/2014/main" id="{106690B3-0ABA-036E-01B2-50A5204FC168}"/>
              </a:ext>
            </a:extLst>
          </p:cNvPr>
          <p:cNvSpPr txBox="1">
            <a:spLocks/>
          </p:cNvSpPr>
          <p:nvPr/>
        </p:nvSpPr>
        <p:spPr>
          <a:xfrm>
            <a:off x="288000" y="1971826"/>
            <a:ext cx="10945150" cy="1154022"/>
          </a:xfrm>
          <a:prstGeom prst="rect">
            <a:avLst/>
          </a:prstGeom>
        </p:spPr>
        <p:txBody>
          <a:bodyPr vert="horz" lIns="0" tIns="72000" rIns="72000" bIns="72000" rtlCol="0">
            <a:noAutofit/>
          </a:bodyPr>
          <a:lstStyle>
            <a:lvl1pPr marL="0" indent="0" algn="l" defTabSz="457200" rtl="0" eaLnBrk="1" latinLnBrk="0" hangingPunct="1">
              <a:lnSpc>
                <a:spcPct val="104000"/>
              </a:lnSpc>
              <a:spcBef>
                <a:spcPts val="1200"/>
              </a:spcBef>
              <a:buFont typeface="Arial" panose="020B0604020202020204" pitchFamily="34" charset="0"/>
              <a:buNone/>
              <a:defRPr sz="1400" kern="1200">
                <a:solidFill>
                  <a:srgbClr val="4B4B4B"/>
                </a:solidFill>
                <a:latin typeface="+mn-lt"/>
                <a:ea typeface="+mn-ea"/>
                <a:cs typeface="+mn-cs"/>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baseline="0">
                <a:solidFill>
                  <a:srgbClr val="4B4B4B"/>
                </a:solidFill>
                <a:latin typeface="+mn-lt"/>
                <a:ea typeface="+mn-ea"/>
                <a:cs typeface="+mn-cs"/>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9pPr>
          </a:lstStyle>
          <a:p>
            <a:pPr marL="465750" lvl="1" indent="-285750">
              <a:lnSpc>
                <a:spcPct val="150000"/>
              </a:lnSpc>
              <a:buFont typeface="Arial" panose="020B0604020202020204" pitchFamily="34" charset="0"/>
              <a:buChar char="•"/>
            </a:pPr>
            <a:r>
              <a:rPr lang="de-DE" dirty="0"/>
              <a:t>Stichprobe: &gt;400 Akquisitionen von US-Aktiengesellschaften</a:t>
            </a:r>
          </a:p>
          <a:p>
            <a:pPr marL="465750" lvl="1" indent="-285750">
              <a:lnSpc>
                <a:spcPct val="150000"/>
              </a:lnSpc>
              <a:buFont typeface="Arial" panose="020B0604020202020204" pitchFamily="34" charset="0"/>
              <a:buChar char="•"/>
            </a:pPr>
            <a:r>
              <a:rPr lang="de-DE" dirty="0"/>
              <a:t>Zeitraum: 2008 – 2022</a:t>
            </a:r>
          </a:p>
          <a:p>
            <a:pPr marL="465750" lvl="1" indent="-285750">
              <a:lnSpc>
                <a:spcPct val="150000"/>
              </a:lnSpc>
              <a:buFont typeface="Arial" panose="020B0604020202020204" pitchFamily="34" charset="0"/>
              <a:buChar char="•"/>
            </a:pPr>
            <a:r>
              <a:rPr lang="de-DE" dirty="0"/>
              <a:t>Mehr als 1 Mio. Glassdoor-Reviews für Kulturdaten</a:t>
            </a:r>
          </a:p>
          <a:p>
            <a:pPr marL="465750" lvl="1" indent="-285750">
              <a:lnSpc>
                <a:spcPct val="150000"/>
              </a:lnSpc>
              <a:buFont typeface="Arial" panose="020B0604020202020204" pitchFamily="34" charset="0"/>
              <a:buChar char="•"/>
            </a:pPr>
            <a:endParaRPr lang="de-DE" dirty="0"/>
          </a:p>
        </p:txBody>
      </p:sp>
      <p:sp>
        <p:nvSpPr>
          <p:cNvPr id="5" name="Rechteck 4">
            <a:extLst>
              <a:ext uri="{FF2B5EF4-FFF2-40B4-BE49-F238E27FC236}">
                <a16:creationId xmlns:a16="http://schemas.microsoft.com/office/drawing/2014/main" id="{4706584E-9AB8-CD71-D75E-48B68A63D0CD}"/>
              </a:ext>
            </a:extLst>
          </p:cNvPr>
          <p:cNvSpPr/>
          <p:nvPr/>
        </p:nvSpPr>
        <p:spPr>
          <a:xfrm>
            <a:off x="903041" y="4120233"/>
            <a:ext cx="1703850" cy="5344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bg1"/>
                </a:solidFill>
                <a:cs typeface="Arial" panose="020B0604020202020204" pitchFamily="34" charset="0"/>
              </a:rPr>
              <a:t>Akquirierendes Unternehmen</a:t>
            </a:r>
          </a:p>
        </p:txBody>
      </p:sp>
      <p:sp>
        <p:nvSpPr>
          <p:cNvPr id="6" name="Rechteck 5">
            <a:extLst>
              <a:ext uri="{FF2B5EF4-FFF2-40B4-BE49-F238E27FC236}">
                <a16:creationId xmlns:a16="http://schemas.microsoft.com/office/drawing/2014/main" id="{89F4DDBC-D35C-7058-173A-D6C5D79BA261}"/>
              </a:ext>
            </a:extLst>
          </p:cNvPr>
          <p:cNvSpPr/>
          <p:nvPr/>
        </p:nvSpPr>
        <p:spPr>
          <a:xfrm>
            <a:off x="903041" y="5274676"/>
            <a:ext cx="1703850" cy="5344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bg1"/>
                </a:solidFill>
                <a:cs typeface="Arial" panose="020B0604020202020204" pitchFamily="34" charset="0"/>
              </a:rPr>
              <a:t>Akquiriertes Unternehmen</a:t>
            </a:r>
          </a:p>
        </p:txBody>
      </p:sp>
      <p:sp>
        <p:nvSpPr>
          <p:cNvPr id="8" name="TextBox 16">
            <a:extLst>
              <a:ext uri="{FF2B5EF4-FFF2-40B4-BE49-F238E27FC236}">
                <a16:creationId xmlns:a16="http://schemas.microsoft.com/office/drawing/2014/main" id="{6F8449F5-C0F7-DCAD-D22C-ACE75F3C316F}"/>
              </a:ext>
            </a:extLst>
          </p:cNvPr>
          <p:cNvSpPr txBox="1">
            <a:spLocks/>
          </p:cNvSpPr>
          <p:nvPr/>
        </p:nvSpPr>
        <p:spPr>
          <a:xfrm>
            <a:off x="287999" y="3555568"/>
            <a:ext cx="11108749" cy="430781"/>
          </a:xfrm>
          <a:prstGeom prst="rect">
            <a:avLst/>
          </a:prstGeom>
        </p:spPr>
        <p:txBody>
          <a:bodyPr vert="horz" lIns="0" tIns="72000" rIns="72000" bIns="72000" rtlCol="0">
            <a:noAutofit/>
          </a:bodyPr>
          <a:lstStyle>
            <a:lvl1pPr marL="0" indent="0" algn="l" defTabSz="457200" rtl="0" eaLnBrk="1" latinLnBrk="0" hangingPunct="1">
              <a:lnSpc>
                <a:spcPct val="104000"/>
              </a:lnSpc>
              <a:spcBef>
                <a:spcPts val="1200"/>
              </a:spcBef>
              <a:buFont typeface="Arial" panose="020B0604020202020204" pitchFamily="34" charset="0"/>
              <a:buNone/>
              <a:defRPr sz="1400" kern="1200">
                <a:solidFill>
                  <a:srgbClr val="4B4B4B"/>
                </a:solidFill>
                <a:latin typeface="+mn-lt"/>
                <a:ea typeface="+mn-ea"/>
                <a:cs typeface="+mn-cs"/>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baseline="0">
                <a:solidFill>
                  <a:srgbClr val="4B4B4B"/>
                </a:solidFill>
                <a:latin typeface="+mn-lt"/>
                <a:ea typeface="+mn-ea"/>
                <a:cs typeface="+mn-cs"/>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9pPr>
          </a:lstStyle>
          <a:p>
            <a:pPr marL="465750" lvl="1" indent="-285750">
              <a:lnSpc>
                <a:spcPct val="150000"/>
              </a:lnSpc>
              <a:buFont typeface="Arial" panose="020B0604020202020204" pitchFamily="34" charset="0"/>
              <a:buChar char="•"/>
            </a:pPr>
            <a:r>
              <a:rPr lang="de-DE" sz="1400" dirty="0"/>
              <a:t>Topic Modeling mittels Latent </a:t>
            </a:r>
            <a:r>
              <a:rPr lang="de-DE" sz="1400" dirty="0" err="1"/>
              <a:t>Dirichlet</a:t>
            </a:r>
            <a:r>
              <a:rPr lang="de-DE" sz="1400" dirty="0"/>
              <a:t> </a:t>
            </a:r>
            <a:r>
              <a:rPr lang="de-DE" sz="1400" dirty="0" err="1"/>
              <a:t>Allocation</a:t>
            </a:r>
            <a:r>
              <a:rPr lang="de-DE" sz="1400" dirty="0"/>
              <a:t> (LDA)</a:t>
            </a:r>
          </a:p>
        </p:txBody>
      </p:sp>
      <p:sp>
        <p:nvSpPr>
          <p:cNvPr id="9" name="Rectangle 5">
            <a:extLst>
              <a:ext uri="{FF2B5EF4-FFF2-40B4-BE49-F238E27FC236}">
                <a16:creationId xmlns:a16="http://schemas.microsoft.com/office/drawing/2014/main" id="{CCF2B277-4EBD-CD02-E4D7-56120CB2BAED}"/>
              </a:ext>
            </a:extLst>
          </p:cNvPr>
          <p:cNvSpPr>
            <a:spLocks noChangeArrowheads="1"/>
          </p:cNvSpPr>
          <p:nvPr/>
        </p:nvSpPr>
        <p:spPr bwMode="auto">
          <a:xfrm>
            <a:off x="289865" y="3186563"/>
            <a:ext cx="10944000" cy="360000"/>
          </a:xfrm>
          <a:prstGeom prst="rect">
            <a:avLst/>
          </a:prstGeom>
          <a:solidFill>
            <a:srgbClr val="122769"/>
          </a:solidFill>
          <a:ln w="12700" algn="ctr">
            <a:noFill/>
            <a:miter lim="800000"/>
            <a:headEnd/>
            <a:tailEnd/>
          </a:ln>
          <a:effectLst/>
        </p:spPr>
        <p:txBody>
          <a:bodyPr wrap="square" lIns="108000" tIns="72000" rIns="72000" bIns="72000" anchor="ctr">
            <a:noAutofit/>
          </a:bodyPr>
          <a:lstStyle/>
          <a:p>
            <a:pPr>
              <a:lnSpc>
                <a:spcPct val="104000"/>
              </a:lnSpc>
              <a:buClrTx/>
              <a:buSzTx/>
              <a:buFontTx/>
              <a:buNone/>
            </a:pPr>
            <a:r>
              <a:rPr lang="en-US" sz="1600" b="1" dirty="0" err="1">
                <a:solidFill>
                  <a:schemeClr val="bg1"/>
                </a:solidFill>
                <a:cs typeface="Arial"/>
              </a:rPr>
              <a:t>Methode</a:t>
            </a:r>
            <a:endParaRPr lang="en-US" sz="1600" b="1" dirty="0">
              <a:solidFill>
                <a:schemeClr val="bg1"/>
              </a:solidFill>
              <a:cs typeface="Arial"/>
            </a:endParaRPr>
          </a:p>
        </p:txBody>
      </p:sp>
      <p:pic>
        <p:nvPicPr>
          <p:cNvPr id="11" name="Grafik 10">
            <a:extLst>
              <a:ext uri="{FF2B5EF4-FFF2-40B4-BE49-F238E27FC236}">
                <a16:creationId xmlns:a16="http://schemas.microsoft.com/office/drawing/2014/main" id="{A5D626B1-8E9C-EEFF-6AD6-2FB5E7F10ED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020798" y="4113099"/>
            <a:ext cx="1131292" cy="565646"/>
          </a:xfrm>
          <a:prstGeom prst="rect">
            <a:avLst/>
          </a:prstGeom>
        </p:spPr>
      </p:pic>
      <p:pic>
        <p:nvPicPr>
          <p:cNvPr id="12" name="Grafik 11">
            <a:extLst>
              <a:ext uri="{FF2B5EF4-FFF2-40B4-BE49-F238E27FC236}">
                <a16:creationId xmlns:a16="http://schemas.microsoft.com/office/drawing/2014/main" id="{BD3AA852-EB3D-96AD-D95A-9B1657EC935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020798" y="5289170"/>
            <a:ext cx="1131292" cy="565646"/>
          </a:xfrm>
          <a:prstGeom prst="rect">
            <a:avLst/>
          </a:prstGeom>
        </p:spPr>
      </p:pic>
      <p:sp>
        <p:nvSpPr>
          <p:cNvPr id="18" name="Wolke 17">
            <a:extLst>
              <a:ext uri="{FF2B5EF4-FFF2-40B4-BE49-F238E27FC236}">
                <a16:creationId xmlns:a16="http://schemas.microsoft.com/office/drawing/2014/main" id="{1898FF5E-D47A-849C-3D53-E5003B57D1F4}"/>
              </a:ext>
            </a:extLst>
          </p:cNvPr>
          <p:cNvSpPr/>
          <p:nvPr/>
        </p:nvSpPr>
        <p:spPr>
          <a:xfrm>
            <a:off x="5760574" y="4416069"/>
            <a:ext cx="1853076" cy="1098476"/>
          </a:xfrm>
          <a:prstGeom prst="cloud">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Homogenitäts-Score</a:t>
            </a:r>
          </a:p>
        </p:txBody>
      </p:sp>
      <p:cxnSp>
        <p:nvCxnSpPr>
          <p:cNvPr id="25" name="Gerade Verbindung mit Pfeil 24">
            <a:extLst>
              <a:ext uri="{FF2B5EF4-FFF2-40B4-BE49-F238E27FC236}">
                <a16:creationId xmlns:a16="http://schemas.microsoft.com/office/drawing/2014/main" id="{E21731EE-2DF6-EF5E-C886-2011636CFC3F}"/>
              </a:ext>
            </a:extLst>
          </p:cNvPr>
          <p:cNvCxnSpPr>
            <a:cxnSpLocks/>
          </p:cNvCxnSpPr>
          <p:nvPr/>
        </p:nvCxnSpPr>
        <p:spPr>
          <a:xfrm>
            <a:off x="7613650" y="4965307"/>
            <a:ext cx="1007836"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27" name="Rechteck 26">
            <a:extLst>
              <a:ext uri="{FF2B5EF4-FFF2-40B4-BE49-F238E27FC236}">
                <a16:creationId xmlns:a16="http://schemas.microsoft.com/office/drawing/2014/main" id="{99F6FDAD-7A24-CB27-955B-C646AB7A75BF}"/>
              </a:ext>
            </a:extLst>
          </p:cNvPr>
          <p:cNvSpPr/>
          <p:nvPr/>
        </p:nvSpPr>
        <p:spPr>
          <a:xfrm>
            <a:off x="8842040" y="4688858"/>
            <a:ext cx="1703850" cy="53443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bg1"/>
                </a:solidFill>
                <a:cs typeface="Arial" panose="020B0604020202020204" pitchFamily="34" charset="0"/>
              </a:rPr>
              <a:t>M&amp;A-Performance</a:t>
            </a:r>
          </a:p>
        </p:txBody>
      </p:sp>
      <p:sp>
        <p:nvSpPr>
          <p:cNvPr id="28" name="Rechteck 27">
            <a:extLst>
              <a:ext uri="{FF2B5EF4-FFF2-40B4-BE49-F238E27FC236}">
                <a16:creationId xmlns:a16="http://schemas.microsoft.com/office/drawing/2014/main" id="{6507ED8C-C9DF-4224-7E42-3703CABD852C}"/>
              </a:ext>
            </a:extLst>
          </p:cNvPr>
          <p:cNvSpPr/>
          <p:nvPr/>
        </p:nvSpPr>
        <p:spPr>
          <a:xfrm>
            <a:off x="4537457" y="4126853"/>
            <a:ext cx="864410" cy="53813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AU" sz="1200" b="1" dirty="0">
                <a:solidFill>
                  <a:schemeClr val="tx1"/>
                </a:solidFill>
                <a:cs typeface="Arial" panose="020B0604020202020204" pitchFamily="34" charset="0"/>
              </a:rPr>
              <a:t>Topic Analysis</a:t>
            </a:r>
          </a:p>
        </p:txBody>
      </p:sp>
      <p:cxnSp>
        <p:nvCxnSpPr>
          <p:cNvPr id="29" name="Gerade Verbindung mit Pfeil 28">
            <a:extLst>
              <a:ext uri="{FF2B5EF4-FFF2-40B4-BE49-F238E27FC236}">
                <a16:creationId xmlns:a16="http://schemas.microsoft.com/office/drawing/2014/main" id="{CAA9C763-B781-56B1-D3F7-A9AEF39069A4}"/>
              </a:ext>
            </a:extLst>
          </p:cNvPr>
          <p:cNvCxnSpPr>
            <a:cxnSpLocks/>
          </p:cNvCxnSpPr>
          <p:nvPr/>
        </p:nvCxnSpPr>
        <p:spPr>
          <a:xfrm>
            <a:off x="2722445" y="4400418"/>
            <a:ext cx="298353"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2" name="Gerade Verbindung mit Pfeil 31">
            <a:extLst>
              <a:ext uri="{FF2B5EF4-FFF2-40B4-BE49-F238E27FC236}">
                <a16:creationId xmlns:a16="http://schemas.microsoft.com/office/drawing/2014/main" id="{26D57AFC-1E3A-20A2-B249-76BCC3687150}"/>
              </a:ext>
            </a:extLst>
          </p:cNvPr>
          <p:cNvCxnSpPr>
            <a:cxnSpLocks/>
          </p:cNvCxnSpPr>
          <p:nvPr/>
        </p:nvCxnSpPr>
        <p:spPr>
          <a:xfrm>
            <a:off x="2722445" y="5571993"/>
            <a:ext cx="298353"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4" name="Gerade Verbindung mit Pfeil 33">
            <a:extLst>
              <a:ext uri="{FF2B5EF4-FFF2-40B4-BE49-F238E27FC236}">
                <a16:creationId xmlns:a16="http://schemas.microsoft.com/office/drawing/2014/main" id="{2785333F-56D0-684A-4A53-C34BA5E584BC}"/>
              </a:ext>
            </a:extLst>
          </p:cNvPr>
          <p:cNvCxnSpPr>
            <a:cxnSpLocks/>
          </p:cNvCxnSpPr>
          <p:nvPr/>
        </p:nvCxnSpPr>
        <p:spPr>
          <a:xfrm>
            <a:off x="4193959" y="4403147"/>
            <a:ext cx="298353"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5" name="Rechteck 34">
            <a:extLst>
              <a:ext uri="{FF2B5EF4-FFF2-40B4-BE49-F238E27FC236}">
                <a16:creationId xmlns:a16="http://schemas.microsoft.com/office/drawing/2014/main" id="{C74D0635-DC2D-E1C1-67A9-7BC78E3702D5}"/>
              </a:ext>
            </a:extLst>
          </p:cNvPr>
          <p:cNvSpPr/>
          <p:nvPr/>
        </p:nvSpPr>
        <p:spPr>
          <a:xfrm>
            <a:off x="4537457" y="5302924"/>
            <a:ext cx="864410" cy="538137"/>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en-AU" sz="1200" b="1" dirty="0">
                <a:solidFill>
                  <a:schemeClr val="tx1"/>
                </a:solidFill>
                <a:cs typeface="Arial" panose="020B0604020202020204" pitchFamily="34" charset="0"/>
              </a:rPr>
              <a:t>Topic Analysis</a:t>
            </a:r>
          </a:p>
        </p:txBody>
      </p:sp>
      <p:cxnSp>
        <p:nvCxnSpPr>
          <p:cNvPr id="36" name="Gerade Verbindung mit Pfeil 35">
            <a:extLst>
              <a:ext uri="{FF2B5EF4-FFF2-40B4-BE49-F238E27FC236}">
                <a16:creationId xmlns:a16="http://schemas.microsoft.com/office/drawing/2014/main" id="{2C5F6DF3-B6F3-176D-4DDE-073140DC77A1}"/>
              </a:ext>
            </a:extLst>
          </p:cNvPr>
          <p:cNvCxnSpPr>
            <a:cxnSpLocks/>
          </p:cNvCxnSpPr>
          <p:nvPr/>
        </p:nvCxnSpPr>
        <p:spPr>
          <a:xfrm>
            <a:off x="4193959" y="5571992"/>
            <a:ext cx="298353"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8" name="Verbinder: gewinkelt 37">
            <a:extLst>
              <a:ext uri="{FF2B5EF4-FFF2-40B4-BE49-F238E27FC236}">
                <a16:creationId xmlns:a16="http://schemas.microsoft.com/office/drawing/2014/main" id="{EEC4AF0D-0423-452F-601F-3BF6AD9FC7C4}"/>
              </a:ext>
            </a:extLst>
          </p:cNvPr>
          <p:cNvCxnSpPr>
            <a:stCxn id="35" idx="0"/>
          </p:cNvCxnSpPr>
          <p:nvPr/>
        </p:nvCxnSpPr>
        <p:spPr>
          <a:xfrm rot="5400000" flipH="1" flipV="1">
            <a:off x="5282231" y="4824581"/>
            <a:ext cx="165774" cy="79091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Verbinder: gewinkelt 38">
            <a:extLst>
              <a:ext uri="{FF2B5EF4-FFF2-40B4-BE49-F238E27FC236}">
                <a16:creationId xmlns:a16="http://schemas.microsoft.com/office/drawing/2014/main" id="{F37D6218-4467-8AA0-18A7-D506D929B8AE}"/>
              </a:ext>
            </a:extLst>
          </p:cNvPr>
          <p:cNvCxnSpPr>
            <a:cxnSpLocks/>
            <a:stCxn id="28" idx="2"/>
          </p:cNvCxnSpPr>
          <p:nvPr/>
        </p:nvCxnSpPr>
        <p:spPr>
          <a:xfrm rot="16200000" flipH="1">
            <a:off x="5282231" y="4352421"/>
            <a:ext cx="165774" cy="79091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68147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p:txBody>
          <a:bodyPr/>
          <a:lstStyle/>
          <a:p>
            <a:r>
              <a:rPr lang="en-US"/>
              <a:t>Agenda</a:t>
            </a:r>
          </a:p>
        </p:txBody>
      </p:sp>
      <p:graphicFrame>
        <p:nvGraphicFramePr>
          <p:cNvPr id="5" name="Tabelle 4"/>
          <p:cNvGraphicFramePr>
            <a:graphicFrameLocks noGrp="1"/>
          </p:cNvGraphicFramePr>
          <p:nvPr>
            <p:extLst>
              <p:ext uri="{D42A27DB-BD31-4B8C-83A1-F6EECF244321}">
                <p14:modId xmlns:p14="http://schemas.microsoft.com/office/powerpoint/2010/main" val="785841546"/>
              </p:ext>
            </p:extLst>
          </p:nvPr>
        </p:nvGraphicFramePr>
        <p:xfrm>
          <a:off x="2597433" y="1609200"/>
          <a:ext cx="6327209" cy="2991888"/>
        </p:xfrm>
        <a:graphic>
          <a:graphicData uri="http://schemas.openxmlformats.org/drawingml/2006/table">
            <a:tbl>
              <a:tblPr bandRow="1">
                <a:tableStyleId>{8EC20E35-A176-4012-BC5E-935CFFF8708E}</a:tableStyleId>
              </a:tblPr>
              <a:tblGrid>
                <a:gridCol w="604620">
                  <a:extLst>
                    <a:ext uri="{9D8B030D-6E8A-4147-A177-3AD203B41FA5}">
                      <a16:colId xmlns:a16="http://schemas.microsoft.com/office/drawing/2014/main" val="20000"/>
                    </a:ext>
                  </a:extLst>
                </a:gridCol>
                <a:gridCol w="5722589">
                  <a:extLst>
                    <a:ext uri="{9D8B030D-6E8A-4147-A177-3AD203B41FA5}">
                      <a16:colId xmlns:a16="http://schemas.microsoft.com/office/drawing/2014/main" val="20001"/>
                    </a:ext>
                  </a:extLst>
                </a:gridCol>
              </a:tblGrid>
              <a:tr h="487067">
                <a:tc>
                  <a:txBody>
                    <a:bodyPr/>
                    <a:lstStyle/>
                    <a:p>
                      <a:pPr>
                        <a:lnSpc>
                          <a:spcPct val="104000"/>
                        </a:lnSpc>
                      </a:pPr>
                      <a:r>
                        <a:rPr lang="de-DE" sz="2400" b="1" noProof="0">
                          <a:solidFill>
                            <a:schemeClr val="tx1"/>
                          </a:solidFill>
                          <a:latin typeface="+mj-lt"/>
                        </a:rPr>
                        <a:t>01</a:t>
                      </a:r>
                    </a:p>
                  </a:txBody>
                  <a:tcPr marL="108000" marR="72000" marT="72000" marB="72000" anchor="ct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indent="0">
                        <a:lnSpc>
                          <a:spcPct val="104000"/>
                        </a:lnSpc>
                        <a:spcBef>
                          <a:spcPts val="2400"/>
                        </a:spcBef>
                        <a:buSzPct val="150000"/>
                        <a:buFont typeface="+mj-lt"/>
                        <a:buNone/>
                      </a:pPr>
                      <a:r>
                        <a:rPr lang="de-DE" sz="1400" noProof="0" dirty="0">
                          <a:solidFill>
                            <a:srgbClr val="4B4B4B"/>
                          </a:solidFill>
                          <a:latin typeface="+mn-lt"/>
                        </a:rPr>
                        <a:t>Überblick über das Dissertationsprojekt</a:t>
                      </a:r>
                    </a:p>
                  </a:txBody>
                  <a:tcPr marL="108000" marR="72000" marT="72000" marB="72000" anchor="ct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87067">
                <a:tc>
                  <a:txBody>
                    <a:bodyPr/>
                    <a:lstStyle/>
                    <a:p>
                      <a:pPr>
                        <a:lnSpc>
                          <a:spcPct val="104000"/>
                        </a:lnSpc>
                      </a:pPr>
                      <a:r>
                        <a:rPr lang="de-DE" sz="2400" b="1" noProof="0">
                          <a:solidFill>
                            <a:srgbClr val="122769"/>
                          </a:solidFill>
                          <a:latin typeface="+mj-lt"/>
                        </a:rPr>
                        <a:t>02</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indent="0">
                        <a:lnSpc>
                          <a:spcPct val="104000"/>
                        </a:lnSpc>
                        <a:spcBef>
                          <a:spcPts val="2400"/>
                        </a:spcBef>
                        <a:buSzPct val="150000"/>
                        <a:buFont typeface="+mj-lt"/>
                        <a:buNone/>
                      </a:pPr>
                      <a:r>
                        <a:rPr lang="de-DE" sz="1400" noProof="0" dirty="0">
                          <a:solidFill>
                            <a:srgbClr val="4B4B4B"/>
                          </a:solidFill>
                          <a:latin typeface="+mn-lt"/>
                        </a:rPr>
                        <a:t>Artikel 1: Corporate Networks</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80395">
                <a:tc>
                  <a:txBody>
                    <a:bodyPr/>
                    <a:lstStyle/>
                    <a:p>
                      <a:pPr>
                        <a:lnSpc>
                          <a:spcPct val="104000"/>
                        </a:lnSpc>
                      </a:pPr>
                      <a:r>
                        <a:rPr lang="de-DE" sz="2400" b="1" noProof="0">
                          <a:solidFill>
                            <a:srgbClr val="122769"/>
                          </a:solidFill>
                          <a:latin typeface="+mj-lt"/>
                        </a:rPr>
                        <a:t>03</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indent="0">
                        <a:lnSpc>
                          <a:spcPct val="104000"/>
                        </a:lnSpc>
                        <a:spcBef>
                          <a:spcPts val="2400"/>
                        </a:spcBef>
                        <a:buSzPct val="150000"/>
                        <a:buFont typeface="+mj-lt"/>
                        <a:buNone/>
                      </a:pPr>
                      <a:r>
                        <a:rPr lang="de-DE" sz="1400" noProof="0" dirty="0">
                          <a:solidFill>
                            <a:srgbClr val="4B4B4B"/>
                          </a:solidFill>
                          <a:latin typeface="+mn-lt"/>
                        </a:rPr>
                        <a:t>Artikel 2: Strategic </a:t>
                      </a:r>
                      <a:r>
                        <a:rPr lang="de-DE" sz="1400" noProof="0" dirty="0" err="1">
                          <a:solidFill>
                            <a:srgbClr val="4B4B4B"/>
                          </a:solidFill>
                          <a:latin typeface="+mn-lt"/>
                        </a:rPr>
                        <a:t>Alliances</a:t>
                      </a:r>
                      <a:endParaRPr lang="de-DE" sz="1400" noProof="0" dirty="0">
                        <a:solidFill>
                          <a:srgbClr val="4B4B4B"/>
                        </a:solidFill>
                        <a:latin typeface="+mn-lt"/>
                      </a:endParaRP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87067">
                <a:tc>
                  <a:txBody>
                    <a:bodyPr/>
                    <a:lstStyle/>
                    <a:p>
                      <a:pPr>
                        <a:lnSpc>
                          <a:spcPct val="104000"/>
                        </a:lnSpc>
                      </a:pPr>
                      <a:r>
                        <a:rPr lang="de-DE" sz="2400" b="1" noProof="0">
                          <a:solidFill>
                            <a:srgbClr val="122769"/>
                          </a:solidFill>
                          <a:latin typeface="+mj-lt"/>
                        </a:rPr>
                        <a:t>04</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indent="0">
                        <a:lnSpc>
                          <a:spcPct val="104000"/>
                        </a:lnSpc>
                        <a:spcBef>
                          <a:spcPts val="2400"/>
                        </a:spcBef>
                        <a:buSzPct val="150000"/>
                        <a:buFont typeface="+mj-lt"/>
                        <a:buNone/>
                      </a:pPr>
                      <a:r>
                        <a:rPr lang="de-DE" sz="1400" noProof="0" dirty="0">
                          <a:solidFill>
                            <a:srgbClr val="4B4B4B"/>
                          </a:solidFill>
                          <a:latin typeface="+mn-lt"/>
                        </a:rPr>
                        <a:t>Artikel 3: Mergers &amp; Acquisitions</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87067">
                <a:tc>
                  <a:txBody>
                    <a:bodyPr/>
                    <a:lstStyle/>
                    <a:p>
                      <a:pPr>
                        <a:lnSpc>
                          <a:spcPct val="104000"/>
                        </a:lnSpc>
                      </a:pPr>
                      <a:r>
                        <a:rPr lang="de-DE" sz="2400" b="1" noProof="0">
                          <a:solidFill>
                            <a:srgbClr val="122769"/>
                          </a:solidFill>
                          <a:latin typeface="+mj-lt"/>
                        </a:rPr>
                        <a:t>05</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E6E6E6"/>
                    </a:solidFill>
                  </a:tcPr>
                </a:tc>
                <a:tc>
                  <a:txBody>
                    <a:bodyPr/>
                    <a:lstStyle/>
                    <a:p>
                      <a:pPr marL="0" indent="0">
                        <a:lnSpc>
                          <a:spcPct val="104000"/>
                        </a:lnSpc>
                        <a:spcBef>
                          <a:spcPts val="2400"/>
                        </a:spcBef>
                        <a:buSzPct val="150000"/>
                        <a:buFont typeface="+mj-lt"/>
                        <a:buNone/>
                      </a:pPr>
                      <a:r>
                        <a:rPr lang="de-DE" sz="1400" noProof="0" dirty="0">
                          <a:solidFill>
                            <a:srgbClr val="4B4B4B"/>
                          </a:solidFill>
                          <a:latin typeface="+mn-lt"/>
                        </a:rPr>
                        <a:t>Ausblick und weiteres Vorgehen</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E6E6E6"/>
                    </a:solidFill>
                  </a:tcPr>
                </a:tc>
                <a:extLst>
                  <a:ext uri="{0D108BD9-81ED-4DB2-BD59-A6C34878D82A}">
                    <a16:rowId xmlns:a16="http://schemas.microsoft.com/office/drawing/2014/main" val="2574602507"/>
                  </a:ext>
                </a:extLst>
              </a:tr>
              <a:tr h="487067">
                <a:tc>
                  <a:txBody>
                    <a:bodyPr/>
                    <a:lstStyle/>
                    <a:p>
                      <a:pPr>
                        <a:lnSpc>
                          <a:spcPct val="104000"/>
                        </a:lnSpc>
                      </a:pPr>
                      <a:r>
                        <a:rPr lang="de-DE" sz="2400" b="1" noProof="0">
                          <a:solidFill>
                            <a:srgbClr val="122769"/>
                          </a:solidFill>
                          <a:latin typeface="+mj-lt"/>
                        </a:rPr>
                        <a:t>06</a:t>
                      </a:r>
                    </a:p>
                  </a:txBody>
                  <a:tcPr marL="108000" marR="72000" marT="72000" marB="72000" anchor="ctr">
                    <a:lnT w="952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indent="0">
                        <a:lnSpc>
                          <a:spcPct val="104000"/>
                        </a:lnSpc>
                        <a:spcBef>
                          <a:spcPts val="2400"/>
                        </a:spcBef>
                        <a:buSzPct val="150000"/>
                        <a:buFont typeface="+mj-lt"/>
                        <a:buNone/>
                      </a:pPr>
                      <a:r>
                        <a:rPr lang="de-DE" sz="1400" noProof="0" dirty="0">
                          <a:solidFill>
                            <a:srgbClr val="4B4B4B"/>
                          </a:solidFill>
                          <a:latin typeface="+mn-lt"/>
                        </a:rPr>
                        <a:t>Q&amp;A Session</a:t>
                      </a:r>
                    </a:p>
                  </a:txBody>
                  <a:tcPr marL="108000" marR="72000" marT="72000" marB="72000" anchor="ctr">
                    <a:lnT w="952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Tree>
    <p:custDataLst>
      <p:tags r:id="rId1"/>
    </p:custDataLst>
    <p:extLst>
      <p:ext uri="{BB962C8B-B14F-4D97-AF65-F5344CB8AC3E}">
        <p14:creationId xmlns:p14="http://schemas.microsoft.com/office/powerpoint/2010/main" val="17724670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p:txBody>
          <a:bodyPr/>
          <a:lstStyle/>
          <a:p>
            <a:r>
              <a:rPr lang="en-US" dirty="0" err="1">
                <a:cs typeface="Arial"/>
              </a:rPr>
              <a:t>Fortschritt</a:t>
            </a:r>
            <a:r>
              <a:rPr lang="en-US" dirty="0">
                <a:cs typeface="Arial"/>
              </a:rPr>
              <a:t> &amp; </a:t>
            </a:r>
            <a:r>
              <a:rPr lang="en-US" dirty="0" err="1">
                <a:cs typeface="Arial"/>
              </a:rPr>
              <a:t>nächste</a:t>
            </a:r>
            <a:r>
              <a:rPr lang="en-US" dirty="0">
                <a:cs typeface="Arial"/>
              </a:rPr>
              <a:t> </a:t>
            </a:r>
            <a:r>
              <a:rPr lang="en-US" dirty="0" err="1">
                <a:cs typeface="Arial"/>
              </a:rPr>
              <a:t>Schritte</a:t>
            </a:r>
            <a:endParaRPr lang="en-US" dirty="0"/>
          </a:p>
        </p:txBody>
      </p:sp>
      <p:sp>
        <p:nvSpPr>
          <p:cNvPr id="5" name="Fußzeilenplatzhalter 4"/>
          <p:cNvSpPr>
            <a:spLocks noGrp="1"/>
          </p:cNvSpPr>
          <p:nvPr>
            <p:ph type="ftr" sz="quarter" idx="3"/>
          </p:nvPr>
        </p:nvSpPr>
        <p:spPr/>
        <p:txBody>
          <a:bodyPr/>
          <a:lstStyle/>
          <a:p>
            <a:r>
              <a:rPr lang="de-DE" dirty="0"/>
              <a:t>Überblick über das Dissertationsprojekt</a:t>
            </a:r>
          </a:p>
        </p:txBody>
      </p:sp>
      <p:grpSp>
        <p:nvGrpSpPr>
          <p:cNvPr id="2" name="Gruppieren 1">
            <a:extLst>
              <a:ext uri="{FF2B5EF4-FFF2-40B4-BE49-F238E27FC236}">
                <a16:creationId xmlns:a16="http://schemas.microsoft.com/office/drawing/2014/main" id="{B4F78037-DED6-B630-330F-64196A3C389A}"/>
              </a:ext>
            </a:extLst>
          </p:cNvPr>
          <p:cNvGrpSpPr/>
          <p:nvPr/>
        </p:nvGrpSpPr>
        <p:grpSpPr>
          <a:xfrm>
            <a:off x="971813" y="2058984"/>
            <a:ext cx="9578447" cy="3062120"/>
            <a:chOff x="286850" y="2005603"/>
            <a:chExt cx="10947225" cy="3499703"/>
          </a:xfrm>
        </p:grpSpPr>
        <p:sp>
          <p:nvSpPr>
            <p:cNvPr id="40" name="AutoShape 6">
              <a:extLst>
                <a:ext uri="{FF2B5EF4-FFF2-40B4-BE49-F238E27FC236}">
                  <a16:creationId xmlns:a16="http://schemas.microsoft.com/office/drawing/2014/main" id="{BF268D55-C2B1-103F-45FC-65D21534DCAF}"/>
                </a:ext>
              </a:extLst>
            </p:cNvPr>
            <p:cNvSpPr>
              <a:spLocks noChangeArrowheads="1"/>
            </p:cNvSpPr>
            <p:nvPr/>
          </p:nvSpPr>
          <p:spPr bwMode="auto">
            <a:xfrm>
              <a:off x="286850" y="4884965"/>
              <a:ext cx="1946405" cy="610367"/>
            </a:xfrm>
            <a:prstGeom prst="homePlate">
              <a:avLst>
                <a:gd name="adj" fmla="val 40468"/>
              </a:avLst>
            </a:prstGeom>
            <a:solidFill>
              <a:schemeClr val="accent1"/>
            </a:solidFill>
            <a:ln>
              <a:noFill/>
            </a:ln>
            <a:effectLst/>
          </p:spPr>
          <p:txBody>
            <a:bodyPr wrap="none" anchor="ctr"/>
            <a:lstStyle/>
            <a:p>
              <a:pPr algn="ctr"/>
              <a:r>
                <a:rPr lang="en-US" sz="1400" dirty="0">
                  <a:solidFill>
                    <a:schemeClr val="bg1"/>
                  </a:solidFill>
                  <a:latin typeface="Arial"/>
                  <a:cs typeface="Arial"/>
                </a:rPr>
                <a:t>Artikel 3</a:t>
              </a:r>
            </a:p>
          </p:txBody>
        </p:sp>
        <p:sp>
          <p:nvSpPr>
            <p:cNvPr id="49" name="AutoShape 6">
              <a:extLst>
                <a:ext uri="{FF2B5EF4-FFF2-40B4-BE49-F238E27FC236}">
                  <a16:creationId xmlns:a16="http://schemas.microsoft.com/office/drawing/2014/main" id="{E101243C-47A7-E329-41EA-CD390E093E2A}"/>
                </a:ext>
              </a:extLst>
            </p:cNvPr>
            <p:cNvSpPr>
              <a:spLocks noChangeArrowheads="1"/>
            </p:cNvSpPr>
            <p:nvPr/>
          </p:nvSpPr>
          <p:spPr bwMode="auto">
            <a:xfrm>
              <a:off x="286850" y="2014352"/>
              <a:ext cx="1946405" cy="610367"/>
            </a:xfrm>
            <a:prstGeom prst="homePlate">
              <a:avLst>
                <a:gd name="adj" fmla="val 40468"/>
              </a:avLst>
            </a:prstGeom>
            <a:solidFill>
              <a:schemeClr val="accent4"/>
            </a:solidFill>
            <a:ln>
              <a:noFill/>
            </a:ln>
            <a:effectLst/>
          </p:spPr>
          <p:txBody>
            <a:bodyPr wrap="none" anchor="ctr"/>
            <a:lstStyle/>
            <a:p>
              <a:pPr algn="ctr"/>
              <a:r>
                <a:rPr lang="en-US" sz="1400" dirty="0">
                  <a:solidFill>
                    <a:schemeClr val="bg1"/>
                  </a:solidFill>
                  <a:latin typeface="Arial"/>
                  <a:cs typeface="Arial"/>
                </a:rPr>
                <a:t>Artikel 1</a:t>
              </a:r>
            </a:p>
          </p:txBody>
        </p:sp>
        <p:sp>
          <p:nvSpPr>
            <p:cNvPr id="55" name="AutoShape 6">
              <a:extLst>
                <a:ext uri="{FF2B5EF4-FFF2-40B4-BE49-F238E27FC236}">
                  <a16:creationId xmlns:a16="http://schemas.microsoft.com/office/drawing/2014/main" id="{CF755398-0644-4091-80EA-2C9A2CC6EEA5}"/>
                </a:ext>
              </a:extLst>
            </p:cNvPr>
            <p:cNvSpPr>
              <a:spLocks noChangeArrowheads="1"/>
            </p:cNvSpPr>
            <p:nvPr/>
          </p:nvSpPr>
          <p:spPr bwMode="auto">
            <a:xfrm>
              <a:off x="286850" y="3445284"/>
              <a:ext cx="1946405" cy="610367"/>
            </a:xfrm>
            <a:prstGeom prst="homePlate">
              <a:avLst>
                <a:gd name="adj" fmla="val 40468"/>
              </a:avLst>
            </a:prstGeom>
            <a:solidFill>
              <a:schemeClr val="accent3"/>
            </a:solidFill>
            <a:ln>
              <a:noFill/>
            </a:ln>
            <a:effectLst/>
          </p:spPr>
          <p:txBody>
            <a:bodyPr wrap="none" anchor="ctr"/>
            <a:lstStyle/>
            <a:p>
              <a:pPr algn="ctr"/>
              <a:r>
                <a:rPr lang="en-US" sz="1400" dirty="0">
                  <a:solidFill>
                    <a:schemeClr val="bg1"/>
                  </a:solidFill>
                  <a:latin typeface="Arial"/>
                  <a:cs typeface="Arial"/>
                </a:rPr>
                <a:t>Artikel 2</a:t>
              </a:r>
            </a:p>
          </p:txBody>
        </p:sp>
        <p:sp>
          <p:nvSpPr>
            <p:cNvPr id="41" name="AutoShape 7">
              <a:extLst>
                <a:ext uri="{FF2B5EF4-FFF2-40B4-BE49-F238E27FC236}">
                  <a16:creationId xmlns:a16="http://schemas.microsoft.com/office/drawing/2014/main" id="{3AAE743E-5C3F-5382-E42E-474E82450EE3}"/>
                </a:ext>
              </a:extLst>
            </p:cNvPr>
            <p:cNvSpPr>
              <a:spLocks noChangeArrowheads="1"/>
            </p:cNvSpPr>
            <p:nvPr/>
          </p:nvSpPr>
          <p:spPr bwMode="auto">
            <a:xfrm>
              <a:off x="3607344" y="4884965"/>
              <a:ext cx="1627568" cy="610367"/>
            </a:xfrm>
            <a:prstGeom prst="chevron">
              <a:avLst>
                <a:gd name="adj" fmla="val 38333"/>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400" dirty="0" err="1">
                  <a:solidFill>
                    <a:schemeClr val="bg1"/>
                  </a:solidFill>
                  <a:latin typeface="Arial"/>
                  <a:cs typeface="Arial"/>
                </a:rPr>
                <a:t>Stichprobe</a:t>
              </a:r>
              <a:endParaRPr lang="en-US" sz="1400" dirty="0">
                <a:solidFill>
                  <a:schemeClr val="bg1"/>
                </a:solidFill>
                <a:latin typeface="Arial"/>
                <a:cs typeface="Arial"/>
              </a:endParaRPr>
            </a:p>
          </p:txBody>
        </p:sp>
        <p:sp>
          <p:nvSpPr>
            <p:cNvPr id="42" name="AutoShape 8">
              <a:extLst>
                <a:ext uri="{FF2B5EF4-FFF2-40B4-BE49-F238E27FC236}">
                  <a16:creationId xmlns:a16="http://schemas.microsoft.com/office/drawing/2014/main" id="{7FF60C71-0910-170E-1B8A-E09CBC71BF08}"/>
                </a:ext>
              </a:extLst>
            </p:cNvPr>
            <p:cNvSpPr>
              <a:spLocks noChangeArrowheads="1"/>
            </p:cNvSpPr>
            <p:nvPr/>
          </p:nvSpPr>
          <p:spPr bwMode="auto">
            <a:xfrm>
              <a:off x="5107135" y="4884965"/>
              <a:ext cx="1627568" cy="610367"/>
            </a:xfrm>
            <a:prstGeom prst="chevron">
              <a:avLst>
                <a:gd name="adj" fmla="val 38333"/>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400" dirty="0" err="1">
                  <a:solidFill>
                    <a:schemeClr val="bg1"/>
                  </a:solidFill>
                  <a:latin typeface="Arial"/>
                  <a:cs typeface="Arial"/>
                </a:rPr>
                <a:t>Analyse</a:t>
              </a:r>
              <a:endParaRPr lang="en-US" sz="1400" dirty="0">
                <a:solidFill>
                  <a:schemeClr val="bg1"/>
                </a:solidFill>
                <a:latin typeface="Arial"/>
                <a:cs typeface="Arial"/>
              </a:endParaRPr>
            </a:p>
          </p:txBody>
        </p:sp>
        <p:sp>
          <p:nvSpPr>
            <p:cNvPr id="43" name="AutoShape 8">
              <a:extLst>
                <a:ext uri="{FF2B5EF4-FFF2-40B4-BE49-F238E27FC236}">
                  <a16:creationId xmlns:a16="http://schemas.microsoft.com/office/drawing/2014/main" id="{750CA106-7774-B33F-AAE9-641644299D01}"/>
                </a:ext>
              </a:extLst>
            </p:cNvPr>
            <p:cNvSpPr>
              <a:spLocks noChangeArrowheads="1"/>
            </p:cNvSpPr>
            <p:nvPr/>
          </p:nvSpPr>
          <p:spPr bwMode="auto">
            <a:xfrm>
              <a:off x="6606926" y="4884965"/>
              <a:ext cx="1627568" cy="610367"/>
            </a:xfrm>
            <a:prstGeom prst="chevron">
              <a:avLst>
                <a:gd name="adj" fmla="val 38333"/>
              </a:avLst>
            </a:prstGeom>
            <a:solidFill>
              <a:schemeClr val="bg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400" dirty="0" err="1">
                  <a:solidFill>
                    <a:schemeClr val="bg1"/>
                  </a:solidFill>
                  <a:latin typeface="Arial"/>
                  <a:cs typeface="Arial"/>
                </a:rPr>
                <a:t>Ergebnisse</a:t>
              </a:r>
              <a:endParaRPr lang="en-US" sz="1400" dirty="0">
                <a:solidFill>
                  <a:schemeClr val="bg1"/>
                </a:solidFill>
                <a:latin typeface="Arial"/>
                <a:cs typeface="Arial"/>
              </a:endParaRPr>
            </a:p>
          </p:txBody>
        </p:sp>
        <p:sp>
          <p:nvSpPr>
            <p:cNvPr id="44" name="AutoShape 8">
              <a:extLst>
                <a:ext uri="{FF2B5EF4-FFF2-40B4-BE49-F238E27FC236}">
                  <a16:creationId xmlns:a16="http://schemas.microsoft.com/office/drawing/2014/main" id="{09B95D18-900E-299A-EFCF-7F1227A3FB33}"/>
                </a:ext>
              </a:extLst>
            </p:cNvPr>
            <p:cNvSpPr>
              <a:spLocks noChangeArrowheads="1"/>
            </p:cNvSpPr>
            <p:nvPr/>
          </p:nvSpPr>
          <p:spPr bwMode="auto">
            <a:xfrm>
              <a:off x="8106717" y="4884965"/>
              <a:ext cx="1627568" cy="610367"/>
            </a:xfrm>
            <a:prstGeom prst="chevron">
              <a:avLst>
                <a:gd name="adj" fmla="val 38333"/>
              </a:avLst>
            </a:prstGeom>
            <a:solidFill>
              <a:schemeClr val="bg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400" dirty="0" err="1">
                  <a:solidFill>
                    <a:schemeClr val="bg1"/>
                  </a:solidFill>
                  <a:latin typeface="Arial"/>
                  <a:cs typeface="Arial"/>
                </a:rPr>
                <a:t>Konferenz</a:t>
              </a:r>
              <a:endParaRPr lang="en-US" sz="1400" dirty="0">
                <a:solidFill>
                  <a:schemeClr val="bg1"/>
                </a:solidFill>
                <a:latin typeface="Arial"/>
                <a:cs typeface="Arial"/>
              </a:endParaRPr>
            </a:p>
          </p:txBody>
        </p:sp>
        <p:sp>
          <p:nvSpPr>
            <p:cNvPr id="48" name="AutoShape 8">
              <a:extLst>
                <a:ext uri="{FF2B5EF4-FFF2-40B4-BE49-F238E27FC236}">
                  <a16:creationId xmlns:a16="http://schemas.microsoft.com/office/drawing/2014/main" id="{E13B4725-3D62-797D-CF71-2B70F80164B0}"/>
                </a:ext>
              </a:extLst>
            </p:cNvPr>
            <p:cNvSpPr>
              <a:spLocks noChangeArrowheads="1"/>
            </p:cNvSpPr>
            <p:nvPr/>
          </p:nvSpPr>
          <p:spPr bwMode="auto">
            <a:xfrm>
              <a:off x="9606507" y="4876216"/>
              <a:ext cx="1627568" cy="610367"/>
            </a:xfrm>
            <a:prstGeom prst="chevron">
              <a:avLst>
                <a:gd name="adj" fmla="val 38333"/>
              </a:avLst>
            </a:prstGeom>
            <a:solidFill>
              <a:schemeClr val="bg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400" dirty="0">
                  <a:solidFill>
                    <a:schemeClr val="bg1"/>
                  </a:solidFill>
                  <a:latin typeface="Arial"/>
                  <a:cs typeface="Arial"/>
                </a:rPr>
                <a:t>Review-</a:t>
              </a:r>
            </a:p>
            <a:p>
              <a:pPr algn="ctr"/>
              <a:r>
                <a:rPr lang="en-US" sz="1400" dirty="0" err="1">
                  <a:solidFill>
                    <a:schemeClr val="bg1"/>
                  </a:solidFill>
                  <a:latin typeface="Arial"/>
                  <a:cs typeface="Arial"/>
                </a:rPr>
                <a:t>Prozess</a:t>
              </a:r>
              <a:endParaRPr lang="en-US" sz="1400" dirty="0">
                <a:solidFill>
                  <a:schemeClr val="bg1"/>
                </a:solidFill>
                <a:latin typeface="Arial"/>
                <a:cs typeface="Arial"/>
              </a:endParaRPr>
            </a:p>
          </p:txBody>
        </p:sp>
        <p:sp>
          <p:nvSpPr>
            <p:cNvPr id="50" name="AutoShape 7">
              <a:extLst>
                <a:ext uri="{FF2B5EF4-FFF2-40B4-BE49-F238E27FC236}">
                  <a16:creationId xmlns:a16="http://schemas.microsoft.com/office/drawing/2014/main" id="{989260DF-D7B2-D4FF-7E13-E5DD97CBD19A}"/>
                </a:ext>
              </a:extLst>
            </p:cNvPr>
            <p:cNvSpPr>
              <a:spLocks noChangeArrowheads="1"/>
            </p:cNvSpPr>
            <p:nvPr/>
          </p:nvSpPr>
          <p:spPr bwMode="auto">
            <a:xfrm>
              <a:off x="3605961" y="2014352"/>
              <a:ext cx="1627568" cy="610367"/>
            </a:xfrm>
            <a:prstGeom prst="chevron">
              <a:avLst>
                <a:gd name="adj" fmla="val 38333"/>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400" dirty="0" err="1">
                  <a:solidFill>
                    <a:schemeClr val="bg1"/>
                  </a:solidFill>
                  <a:latin typeface="Arial"/>
                  <a:cs typeface="Arial"/>
                </a:rPr>
                <a:t>Stichprobe</a:t>
              </a:r>
              <a:endParaRPr lang="en-US" sz="1400" dirty="0">
                <a:solidFill>
                  <a:schemeClr val="bg1"/>
                </a:solidFill>
                <a:latin typeface="Arial"/>
                <a:cs typeface="Arial"/>
              </a:endParaRPr>
            </a:p>
          </p:txBody>
        </p:sp>
        <p:sp>
          <p:nvSpPr>
            <p:cNvPr id="51" name="AutoShape 8">
              <a:extLst>
                <a:ext uri="{FF2B5EF4-FFF2-40B4-BE49-F238E27FC236}">
                  <a16:creationId xmlns:a16="http://schemas.microsoft.com/office/drawing/2014/main" id="{36CC9892-F65B-D3D0-19E1-BDDBC4A7EF17}"/>
                </a:ext>
              </a:extLst>
            </p:cNvPr>
            <p:cNvSpPr>
              <a:spLocks noChangeArrowheads="1"/>
            </p:cNvSpPr>
            <p:nvPr/>
          </p:nvSpPr>
          <p:spPr bwMode="auto">
            <a:xfrm>
              <a:off x="5106098" y="2014352"/>
              <a:ext cx="1627568" cy="610367"/>
            </a:xfrm>
            <a:prstGeom prst="chevron">
              <a:avLst>
                <a:gd name="adj" fmla="val 38333"/>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400" dirty="0" err="1">
                  <a:solidFill>
                    <a:schemeClr val="bg1"/>
                  </a:solidFill>
                  <a:latin typeface="Arial"/>
                  <a:cs typeface="Arial"/>
                </a:rPr>
                <a:t>Analyse</a:t>
              </a:r>
              <a:endParaRPr lang="en-US" sz="1400" dirty="0">
                <a:solidFill>
                  <a:schemeClr val="bg1"/>
                </a:solidFill>
                <a:latin typeface="Arial"/>
                <a:cs typeface="Arial"/>
              </a:endParaRPr>
            </a:p>
          </p:txBody>
        </p:sp>
        <p:sp>
          <p:nvSpPr>
            <p:cNvPr id="52" name="AutoShape 8">
              <a:extLst>
                <a:ext uri="{FF2B5EF4-FFF2-40B4-BE49-F238E27FC236}">
                  <a16:creationId xmlns:a16="http://schemas.microsoft.com/office/drawing/2014/main" id="{D91125A9-2DF0-4410-EA4D-8A719CA964B7}"/>
                </a:ext>
              </a:extLst>
            </p:cNvPr>
            <p:cNvSpPr>
              <a:spLocks noChangeArrowheads="1"/>
            </p:cNvSpPr>
            <p:nvPr/>
          </p:nvSpPr>
          <p:spPr bwMode="auto">
            <a:xfrm>
              <a:off x="6606235" y="2014352"/>
              <a:ext cx="1627568" cy="610367"/>
            </a:xfrm>
            <a:prstGeom prst="chevron">
              <a:avLst>
                <a:gd name="adj" fmla="val 38333"/>
              </a:avLst>
            </a:prstGeom>
            <a:solidFill>
              <a:schemeClr val="tx1"/>
            </a:solidFill>
            <a:ln>
              <a:noFill/>
            </a:ln>
            <a:effectLst/>
          </p:spPr>
          <p:txBody>
            <a:bodyPr wrap="none" anchor="ctr"/>
            <a:lstStyle/>
            <a:p>
              <a:pPr algn="ctr"/>
              <a:r>
                <a:rPr lang="en-US" sz="1400" dirty="0" err="1">
                  <a:solidFill>
                    <a:schemeClr val="bg1"/>
                  </a:solidFill>
                  <a:latin typeface="Arial"/>
                  <a:cs typeface="Arial"/>
                </a:rPr>
                <a:t>Ergebnisse</a:t>
              </a:r>
              <a:endParaRPr lang="en-US" sz="1400" dirty="0">
                <a:solidFill>
                  <a:schemeClr val="bg1"/>
                </a:solidFill>
                <a:latin typeface="Arial"/>
                <a:cs typeface="Arial"/>
              </a:endParaRPr>
            </a:p>
          </p:txBody>
        </p:sp>
        <p:sp>
          <p:nvSpPr>
            <p:cNvPr id="53" name="AutoShape 8">
              <a:extLst>
                <a:ext uri="{FF2B5EF4-FFF2-40B4-BE49-F238E27FC236}">
                  <a16:creationId xmlns:a16="http://schemas.microsoft.com/office/drawing/2014/main" id="{05009DAC-17F9-D5A7-FA50-D72B09F654E5}"/>
                </a:ext>
              </a:extLst>
            </p:cNvPr>
            <p:cNvSpPr>
              <a:spLocks noChangeArrowheads="1"/>
            </p:cNvSpPr>
            <p:nvPr/>
          </p:nvSpPr>
          <p:spPr bwMode="auto">
            <a:xfrm>
              <a:off x="8106372" y="2014352"/>
              <a:ext cx="1627568" cy="610367"/>
            </a:xfrm>
            <a:prstGeom prst="chevron">
              <a:avLst>
                <a:gd name="adj" fmla="val 38333"/>
              </a:avLst>
            </a:prstGeom>
            <a:solidFill>
              <a:schemeClr val="tx1"/>
            </a:solidFill>
            <a:ln>
              <a:noFill/>
            </a:ln>
            <a:effectLst/>
          </p:spPr>
          <p:txBody>
            <a:bodyPr wrap="none" anchor="ctr"/>
            <a:lstStyle/>
            <a:p>
              <a:pPr algn="ctr"/>
              <a:r>
                <a:rPr lang="en-US" sz="1400" dirty="0" err="1">
                  <a:solidFill>
                    <a:schemeClr val="bg1"/>
                  </a:solidFill>
                  <a:latin typeface="Arial"/>
                  <a:cs typeface="Arial"/>
                </a:rPr>
                <a:t>Konferenz</a:t>
              </a:r>
              <a:endParaRPr lang="en-US" sz="1400" dirty="0">
                <a:solidFill>
                  <a:schemeClr val="bg1"/>
                </a:solidFill>
                <a:latin typeface="Arial"/>
                <a:cs typeface="Arial"/>
              </a:endParaRPr>
            </a:p>
          </p:txBody>
        </p:sp>
        <p:sp>
          <p:nvSpPr>
            <p:cNvPr id="54" name="AutoShape 8">
              <a:extLst>
                <a:ext uri="{FF2B5EF4-FFF2-40B4-BE49-F238E27FC236}">
                  <a16:creationId xmlns:a16="http://schemas.microsoft.com/office/drawing/2014/main" id="{1BB37666-9338-896D-5765-0391BF0A35CF}"/>
                </a:ext>
              </a:extLst>
            </p:cNvPr>
            <p:cNvSpPr>
              <a:spLocks noChangeArrowheads="1"/>
            </p:cNvSpPr>
            <p:nvPr/>
          </p:nvSpPr>
          <p:spPr bwMode="auto">
            <a:xfrm>
              <a:off x="9606507" y="2005603"/>
              <a:ext cx="1627568" cy="610367"/>
            </a:xfrm>
            <a:prstGeom prst="chevron">
              <a:avLst>
                <a:gd name="adj" fmla="val 38333"/>
              </a:avLst>
            </a:prstGeom>
            <a:solidFill>
              <a:schemeClr val="bg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400" dirty="0">
                  <a:solidFill>
                    <a:schemeClr val="bg1"/>
                  </a:solidFill>
                  <a:latin typeface="Arial"/>
                  <a:cs typeface="Arial"/>
                </a:rPr>
                <a:t>Review-</a:t>
              </a:r>
              <a:br>
                <a:rPr lang="en-US" sz="1400" dirty="0">
                  <a:solidFill>
                    <a:schemeClr val="bg1"/>
                  </a:solidFill>
                  <a:latin typeface="Arial"/>
                  <a:cs typeface="Arial"/>
                </a:rPr>
              </a:br>
              <a:r>
                <a:rPr lang="en-US" sz="1400" dirty="0" err="1">
                  <a:solidFill>
                    <a:schemeClr val="bg1"/>
                  </a:solidFill>
                  <a:latin typeface="Arial"/>
                  <a:cs typeface="Arial"/>
                </a:rPr>
                <a:t>Prozess</a:t>
              </a:r>
              <a:endParaRPr lang="en-US" sz="1400" dirty="0">
                <a:solidFill>
                  <a:schemeClr val="bg1"/>
                </a:solidFill>
                <a:latin typeface="Arial"/>
                <a:cs typeface="Arial"/>
              </a:endParaRPr>
            </a:p>
          </p:txBody>
        </p:sp>
        <p:sp>
          <p:nvSpPr>
            <p:cNvPr id="56" name="AutoShape 7">
              <a:extLst>
                <a:ext uri="{FF2B5EF4-FFF2-40B4-BE49-F238E27FC236}">
                  <a16:creationId xmlns:a16="http://schemas.microsoft.com/office/drawing/2014/main" id="{083691ED-3F30-DE15-AB25-B9B8180113DD}"/>
                </a:ext>
              </a:extLst>
            </p:cNvPr>
            <p:cNvSpPr>
              <a:spLocks noChangeArrowheads="1"/>
            </p:cNvSpPr>
            <p:nvPr/>
          </p:nvSpPr>
          <p:spPr bwMode="auto">
            <a:xfrm>
              <a:off x="3605961" y="3445284"/>
              <a:ext cx="1627568" cy="610367"/>
            </a:xfrm>
            <a:prstGeom prst="chevron">
              <a:avLst>
                <a:gd name="adj" fmla="val 38333"/>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400" dirty="0" err="1">
                  <a:solidFill>
                    <a:schemeClr val="bg1"/>
                  </a:solidFill>
                  <a:latin typeface="Arial"/>
                  <a:cs typeface="Arial"/>
                </a:rPr>
                <a:t>Stichprobe</a:t>
              </a:r>
              <a:endParaRPr lang="en-US" sz="1400" dirty="0">
                <a:solidFill>
                  <a:schemeClr val="bg1"/>
                </a:solidFill>
                <a:latin typeface="Arial"/>
                <a:cs typeface="Arial"/>
              </a:endParaRPr>
            </a:p>
          </p:txBody>
        </p:sp>
        <p:sp>
          <p:nvSpPr>
            <p:cNvPr id="57" name="AutoShape 8">
              <a:extLst>
                <a:ext uri="{FF2B5EF4-FFF2-40B4-BE49-F238E27FC236}">
                  <a16:creationId xmlns:a16="http://schemas.microsoft.com/office/drawing/2014/main" id="{09DE94D6-DA38-33D8-DABA-DEC38E981BA1}"/>
                </a:ext>
              </a:extLst>
            </p:cNvPr>
            <p:cNvSpPr>
              <a:spLocks noChangeArrowheads="1"/>
            </p:cNvSpPr>
            <p:nvPr/>
          </p:nvSpPr>
          <p:spPr bwMode="auto">
            <a:xfrm>
              <a:off x="5106098" y="3445284"/>
              <a:ext cx="1627568" cy="610367"/>
            </a:xfrm>
            <a:prstGeom prst="chevron">
              <a:avLst>
                <a:gd name="adj" fmla="val 38333"/>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400" dirty="0" err="1">
                  <a:solidFill>
                    <a:schemeClr val="bg1"/>
                  </a:solidFill>
                  <a:latin typeface="Arial"/>
                  <a:cs typeface="Arial"/>
                </a:rPr>
                <a:t>Analyse</a:t>
              </a:r>
              <a:endParaRPr lang="en-US" sz="1400" dirty="0">
                <a:solidFill>
                  <a:schemeClr val="bg1"/>
                </a:solidFill>
                <a:latin typeface="Arial"/>
                <a:cs typeface="Arial"/>
              </a:endParaRPr>
            </a:p>
          </p:txBody>
        </p:sp>
        <p:sp>
          <p:nvSpPr>
            <p:cNvPr id="58" name="AutoShape 8">
              <a:extLst>
                <a:ext uri="{FF2B5EF4-FFF2-40B4-BE49-F238E27FC236}">
                  <a16:creationId xmlns:a16="http://schemas.microsoft.com/office/drawing/2014/main" id="{52E94097-44B5-83A8-A03F-B1E3895A750F}"/>
                </a:ext>
              </a:extLst>
            </p:cNvPr>
            <p:cNvSpPr>
              <a:spLocks noChangeArrowheads="1"/>
            </p:cNvSpPr>
            <p:nvPr/>
          </p:nvSpPr>
          <p:spPr bwMode="auto">
            <a:xfrm>
              <a:off x="6606235" y="3445284"/>
              <a:ext cx="1627568" cy="610367"/>
            </a:xfrm>
            <a:prstGeom prst="chevron">
              <a:avLst>
                <a:gd name="adj" fmla="val 38333"/>
              </a:avLst>
            </a:prstGeom>
            <a:solidFill>
              <a:schemeClr val="tx1"/>
            </a:solidFill>
            <a:ln>
              <a:noFill/>
            </a:ln>
            <a:effectLst/>
          </p:spPr>
          <p:txBody>
            <a:bodyPr wrap="none" anchor="ctr"/>
            <a:lstStyle/>
            <a:p>
              <a:pPr algn="ctr"/>
              <a:r>
                <a:rPr lang="en-US" sz="1400" dirty="0" err="1">
                  <a:solidFill>
                    <a:schemeClr val="bg1"/>
                  </a:solidFill>
                  <a:latin typeface="Arial"/>
                  <a:cs typeface="Arial"/>
                </a:rPr>
                <a:t>Ergebnisse</a:t>
              </a:r>
              <a:endParaRPr lang="en-US" sz="1400" dirty="0">
                <a:solidFill>
                  <a:schemeClr val="bg1"/>
                </a:solidFill>
                <a:latin typeface="Arial"/>
                <a:cs typeface="Arial"/>
              </a:endParaRPr>
            </a:p>
          </p:txBody>
        </p:sp>
        <p:sp>
          <p:nvSpPr>
            <p:cNvPr id="59" name="AutoShape 8">
              <a:extLst>
                <a:ext uri="{FF2B5EF4-FFF2-40B4-BE49-F238E27FC236}">
                  <a16:creationId xmlns:a16="http://schemas.microsoft.com/office/drawing/2014/main" id="{2011E71F-0270-C6EE-7872-B490C1F5B8DF}"/>
                </a:ext>
              </a:extLst>
            </p:cNvPr>
            <p:cNvSpPr>
              <a:spLocks noChangeArrowheads="1"/>
            </p:cNvSpPr>
            <p:nvPr/>
          </p:nvSpPr>
          <p:spPr bwMode="auto">
            <a:xfrm>
              <a:off x="8106372" y="3445284"/>
              <a:ext cx="1627568" cy="610367"/>
            </a:xfrm>
            <a:prstGeom prst="chevron">
              <a:avLst>
                <a:gd name="adj" fmla="val 38333"/>
              </a:avLst>
            </a:prstGeom>
            <a:solidFill>
              <a:schemeClr val="tx1"/>
            </a:solidFill>
            <a:ln>
              <a:noFill/>
            </a:ln>
            <a:effectLst/>
          </p:spPr>
          <p:txBody>
            <a:bodyPr wrap="none" anchor="ctr"/>
            <a:lstStyle/>
            <a:p>
              <a:pPr algn="ctr"/>
              <a:r>
                <a:rPr lang="en-US" sz="1400">
                  <a:solidFill>
                    <a:schemeClr val="bg1"/>
                  </a:solidFill>
                  <a:latin typeface="Arial"/>
                  <a:cs typeface="Arial"/>
                </a:rPr>
                <a:t>Konferenz</a:t>
              </a:r>
              <a:endParaRPr lang="en-US" sz="1400" dirty="0">
                <a:solidFill>
                  <a:schemeClr val="bg1"/>
                </a:solidFill>
                <a:latin typeface="Arial"/>
                <a:cs typeface="Arial"/>
              </a:endParaRPr>
            </a:p>
          </p:txBody>
        </p:sp>
        <p:sp>
          <p:nvSpPr>
            <p:cNvPr id="60" name="AutoShape 8">
              <a:extLst>
                <a:ext uri="{FF2B5EF4-FFF2-40B4-BE49-F238E27FC236}">
                  <a16:creationId xmlns:a16="http://schemas.microsoft.com/office/drawing/2014/main" id="{32C1BD46-427A-EF2F-2918-84B207AF82EF}"/>
                </a:ext>
              </a:extLst>
            </p:cNvPr>
            <p:cNvSpPr>
              <a:spLocks noChangeArrowheads="1"/>
            </p:cNvSpPr>
            <p:nvPr/>
          </p:nvSpPr>
          <p:spPr bwMode="auto">
            <a:xfrm>
              <a:off x="9606507" y="3436535"/>
              <a:ext cx="1627568" cy="610367"/>
            </a:xfrm>
            <a:prstGeom prst="chevron">
              <a:avLst>
                <a:gd name="adj" fmla="val 38333"/>
              </a:avLst>
            </a:prstGeom>
            <a:solidFill>
              <a:schemeClr val="bg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400" dirty="0">
                  <a:solidFill>
                    <a:schemeClr val="bg1"/>
                  </a:solidFill>
                  <a:latin typeface="Arial"/>
                  <a:cs typeface="Arial"/>
                </a:rPr>
                <a:t>Review-</a:t>
              </a:r>
              <a:br>
                <a:rPr lang="en-US" sz="1400" dirty="0">
                  <a:solidFill>
                    <a:schemeClr val="bg1"/>
                  </a:solidFill>
                  <a:latin typeface="Arial"/>
                  <a:cs typeface="Arial"/>
                </a:rPr>
              </a:br>
              <a:r>
                <a:rPr lang="en-US" sz="1400" dirty="0" err="1">
                  <a:solidFill>
                    <a:schemeClr val="bg1"/>
                  </a:solidFill>
                  <a:latin typeface="Arial"/>
                  <a:cs typeface="Arial"/>
                </a:rPr>
                <a:t>Prozess</a:t>
              </a:r>
              <a:endParaRPr lang="en-US" sz="1400" dirty="0">
                <a:solidFill>
                  <a:schemeClr val="bg1"/>
                </a:solidFill>
                <a:latin typeface="Arial"/>
                <a:cs typeface="Arial"/>
              </a:endParaRPr>
            </a:p>
          </p:txBody>
        </p:sp>
        <p:sp>
          <p:nvSpPr>
            <p:cNvPr id="63" name="AutoShape 7">
              <a:extLst>
                <a:ext uri="{FF2B5EF4-FFF2-40B4-BE49-F238E27FC236}">
                  <a16:creationId xmlns:a16="http://schemas.microsoft.com/office/drawing/2014/main" id="{8D09B5D6-E277-43B3-56D0-684574AF793F}"/>
                </a:ext>
              </a:extLst>
            </p:cNvPr>
            <p:cNvSpPr>
              <a:spLocks noChangeArrowheads="1"/>
            </p:cNvSpPr>
            <p:nvPr/>
          </p:nvSpPr>
          <p:spPr bwMode="auto">
            <a:xfrm>
              <a:off x="2107553" y="4894939"/>
              <a:ext cx="1627568" cy="610367"/>
            </a:xfrm>
            <a:prstGeom prst="chevron">
              <a:avLst>
                <a:gd name="adj" fmla="val 38333"/>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400" dirty="0" err="1">
                  <a:solidFill>
                    <a:schemeClr val="bg1"/>
                  </a:solidFill>
                  <a:latin typeface="Arial"/>
                  <a:cs typeface="Arial"/>
                </a:rPr>
                <a:t>Konzeption</a:t>
              </a:r>
              <a:endParaRPr lang="en-US" sz="1400" dirty="0">
                <a:solidFill>
                  <a:schemeClr val="bg1"/>
                </a:solidFill>
                <a:latin typeface="Arial"/>
                <a:cs typeface="Arial"/>
              </a:endParaRPr>
            </a:p>
          </p:txBody>
        </p:sp>
        <p:sp>
          <p:nvSpPr>
            <p:cNvPr id="64" name="AutoShape 7">
              <a:extLst>
                <a:ext uri="{FF2B5EF4-FFF2-40B4-BE49-F238E27FC236}">
                  <a16:creationId xmlns:a16="http://schemas.microsoft.com/office/drawing/2014/main" id="{033E0D35-D761-242F-EBAF-FB893BCEB675}"/>
                </a:ext>
              </a:extLst>
            </p:cNvPr>
            <p:cNvSpPr>
              <a:spLocks noChangeArrowheads="1"/>
            </p:cNvSpPr>
            <p:nvPr/>
          </p:nvSpPr>
          <p:spPr bwMode="auto">
            <a:xfrm>
              <a:off x="2105824" y="2014351"/>
              <a:ext cx="1627568" cy="610367"/>
            </a:xfrm>
            <a:prstGeom prst="chevron">
              <a:avLst>
                <a:gd name="adj" fmla="val 38333"/>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400" dirty="0" err="1">
                  <a:solidFill>
                    <a:schemeClr val="bg1"/>
                  </a:solidFill>
                  <a:latin typeface="Arial"/>
                  <a:cs typeface="Arial"/>
                </a:rPr>
                <a:t>Konzeption</a:t>
              </a:r>
              <a:endParaRPr lang="en-US" sz="1400" dirty="0">
                <a:solidFill>
                  <a:schemeClr val="bg1"/>
                </a:solidFill>
                <a:latin typeface="Arial"/>
                <a:cs typeface="Arial"/>
              </a:endParaRPr>
            </a:p>
          </p:txBody>
        </p:sp>
        <p:sp>
          <p:nvSpPr>
            <p:cNvPr id="65" name="AutoShape 7">
              <a:extLst>
                <a:ext uri="{FF2B5EF4-FFF2-40B4-BE49-F238E27FC236}">
                  <a16:creationId xmlns:a16="http://schemas.microsoft.com/office/drawing/2014/main" id="{0A019489-D75F-8F6F-B7CC-B8A6484D260A}"/>
                </a:ext>
              </a:extLst>
            </p:cNvPr>
            <p:cNvSpPr>
              <a:spLocks noChangeArrowheads="1"/>
            </p:cNvSpPr>
            <p:nvPr/>
          </p:nvSpPr>
          <p:spPr bwMode="auto">
            <a:xfrm>
              <a:off x="2105824" y="3435310"/>
              <a:ext cx="1627568" cy="610367"/>
            </a:xfrm>
            <a:prstGeom prst="chevron">
              <a:avLst>
                <a:gd name="adj" fmla="val 38333"/>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400" dirty="0" err="1">
                  <a:solidFill>
                    <a:schemeClr val="bg1"/>
                  </a:solidFill>
                  <a:latin typeface="Arial"/>
                  <a:cs typeface="Arial"/>
                </a:rPr>
                <a:t>Konzeption</a:t>
              </a:r>
              <a:endParaRPr lang="en-US" sz="1400" dirty="0">
                <a:solidFill>
                  <a:schemeClr val="bg1"/>
                </a:solidFill>
                <a:latin typeface="Arial"/>
                <a:cs typeface="Arial"/>
              </a:endParaRPr>
            </a:p>
          </p:txBody>
        </p:sp>
      </p:grpSp>
    </p:spTree>
    <p:custDataLst>
      <p:tags r:id="rId1"/>
    </p:custDataLst>
    <p:extLst>
      <p:ext uri="{BB962C8B-B14F-4D97-AF65-F5344CB8AC3E}">
        <p14:creationId xmlns:p14="http://schemas.microsoft.com/office/powerpoint/2010/main" val="10512641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p:txBody>
          <a:bodyPr/>
          <a:lstStyle/>
          <a:p>
            <a:r>
              <a:rPr lang="en-US"/>
              <a:t>Agenda</a:t>
            </a:r>
          </a:p>
        </p:txBody>
      </p:sp>
      <p:graphicFrame>
        <p:nvGraphicFramePr>
          <p:cNvPr id="5" name="Tabelle 4"/>
          <p:cNvGraphicFramePr>
            <a:graphicFrameLocks noGrp="1"/>
          </p:cNvGraphicFramePr>
          <p:nvPr>
            <p:extLst>
              <p:ext uri="{D42A27DB-BD31-4B8C-83A1-F6EECF244321}">
                <p14:modId xmlns:p14="http://schemas.microsoft.com/office/powerpoint/2010/main" val="1453586059"/>
              </p:ext>
            </p:extLst>
          </p:nvPr>
        </p:nvGraphicFramePr>
        <p:xfrm>
          <a:off x="2597433" y="1609200"/>
          <a:ext cx="6327209" cy="2991888"/>
        </p:xfrm>
        <a:graphic>
          <a:graphicData uri="http://schemas.openxmlformats.org/drawingml/2006/table">
            <a:tbl>
              <a:tblPr bandRow="1">
                <a:tableStyleId>{8EC20E35-A176-4012-BC5E-935CFFF8708E}</a:tableStyleId>
              </a:tblPr>
              <a:tblGrid>
                <a:gridCol w="604620">
                  <a:extLst>
                    <a:ext uri="{9D8B030D-6E8A-4147-A177-3AD203B41FA5}">
                      <a16:colId xmlns:a16="http://schemas.microsoft.com/office/drawing/2014/main" val="20000"/>
                    </a:ext>
                  </a:extLst>
                </a:gridCol>
                <a:gridCol w="5722589">
                  <a:extLst>
                    <a:ext uri="{9D8B030D-6E8A-4147-A177-3AD203B41FA5}">
                      <a16:colId xmlns:a16="http://schemas.microsoft.com/office/drawing/2014/main" val="20001"/>
                    </a:ext>
                  </a:extLst>
                </a:gridCol>
              </a:tblGrid>
              <a:tr h="487067">
                <a:tc>
                  <a:txBody>
                    <a:bodyPr/>
                    <a:lstStyle/>
                    <a:p>
                      <a:pPr>
                        <a:lnSpc>
                          <a:spcPct val="104000"/>
                        </a:lnSpc>
                      </a:pPr>
                      <a:r>
                        <a:rPr lang="de-DE" sz="2400" b="1" noProof="0">
                          <a:solidFill>
                            <a:schemeClr val="tx1"/>
                          </a:solidFill>
                          <a:latin typeface="+mj-lt"/>
                        </a:rPr>
                        <a:t>01</a:t>
                      </a:r>
                    </a:p>
                  </a:txBody>
                  <a:tcPr marL="108000" marR="72000" marT="72000" marB="72000" anchor="ct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indent="0">
                        <a:lnSpc>
                          <a:spcPct val="104000"/>
                        </a:lnSpc>
                        <a:spcBef>
                          <a:spcPts val="2400"/>
                        </a:spcBef>
                        <a:buSzPct val="150000"/>
                        <a:buFont typeface="+mj-lt"/>
                        <a:buNone/>
                      </a:pPr>
                      <a:r>
                        <a:rPr lang="de-DE" sz="1400" noProof="0" dirty="0">
                          <a:solidFill>
                            <a:srgbClr val="4B4B4B"/>
                          </a:solidFill>
                          <a:latin typeface="+mn-lt"/>
                        </a:rPr>
                        <a:t>Überblick über das Dissertationsprojekt</a:t>
                      </a:r>
                    </a:p>
                  </a:txBody>
                  <a:tcPr marL="108000" marR="72000" marT="72000" marB="72000" anchor="ct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87067">
                <a:tc>
                  <a:txBody>
                    <a:bodyPr/>
                    <a:lstStyle/>
                    <a:p>
                      <a:pPr>
                        <a:lnSpc>
                          <a:spcPct val="104000"/>
                        </a:lnSpc>
                      </a:pPr>
                      <a:r>
                        <a:rPr lang="de-DE" sz="2400" b="1" noProof="0">
                          <a:solidFill>
                            <a:srgbClr val="122769"/>
                          </a:solidFill>
                          <a:latin typeface="+mj-lt"/>
                        </a:rPr>
                        <a:t>02</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indent="0">
                        <a:lnSpc>
                          <a:spcPct val="104000"/>
                        </a:lnSpc>
                        <a:spcBef>
                          <a:spcPts val="2400"/>
                        </a:spcBef>
                        <a:buSzPct val="150000"/>
                        <a:buFont typeface="+mj-lt"/>
                        <a:buNone/>
                      </a:pPr>
                      <a:r>
                        <a:rPr lang="de-DE" sz="1400" noProof="0" dirty="0">
                          <a:solidFill>
                            <a:srgbClr val="4B4B4B"/>
                          </a:solidFill>
                          <a:latin typeface="+mn-lt"/>
                        </a:rPr>
                        <a:t>Artikel 1: Corporate Networks</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80395">
                <a:tc>
                  <a:txBody>
                    <a:bodyPr/>
                    <a:lstStyle/>
                    <a:p>
                      <a:pPr>
                        <a:lnSpc>
                          <a:spcPct val="104000"/>
                        </a:lnSpc>
                      </a:pPr>
                      <a:r>
                        <a:rPr lang="de-DE" sz="2400" b="1" noProof="0">
                          <a:solidFill>
                            <a:srgbClr val="122769"/>
                          </a:solidFill>
                          <a:latin typeface="+mj-lt"/>
                        </a:rPr>
                        <a:t>03</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indent="0">
                        <a:lnSpc>
                          <a:spcPct val="104000"/>
                        </a:lnSpc>
                        <a:spcBef>
                          <a:spcPts val="2400"/>
                        </a:spcBef>
                        <a:buSzPct val="150000"/>
                        <a:buFont typeface="+mj-lt"/>
                        <a:buNone/>
                      </a:pPr>
                      <a:r>
                        <a:rPr lang="de-DE" sz="1400" noProof="0" dirty="0">
                          <a:solidFill>
                            <a:srgbClr val="4B4B4B"/>
                          </a:solidFill>
                          <a:latin typeface="+mn-lt"/>
                        </a:rPr>
                        <a:t>Artikel 2: Strategic </a:t>
                      </a:r>
                      <a:r>
                        <a:rPr lang="de-DE" sz="1400" noProof="0" dirty="0" err="1">
                          <a:solidFill>
                            <a:srgbClr val="4B4B4B"/>
                          </a:solidFill>
                          <a:latin typeface="+mn-lt"/>
                        </a:rPr>
                        <a:t>Alliances</a:t>
                      </a:r>
                      <a:endParaRPr lang="de-DE" sz="1400" noProof="0" dirty="0">
                        <a:solidFill>
                          <a:srgbClr val="4B4B4B"/>
                        </a:solidFill>
                        <a:latin typeface="+mn-lt"/>
                      </a:endParaRP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87067">
                <a:tc>
                  <a:txBody>
                    <a:bodyPr/>
                    <a:lstStyle/>
                    <a:p>
                      <a:pPr>
                        <a:lnSpc>
                          <a:spcPct val="104000"/>
                        </a:lnSpc>
                      </a:pPr>
                      <a:r>
                        <a:rPr lang="de-DE" sz="2400" b="1" noProof="0">
                          <a:solidFill>
                            <a:srgbClr val="122769"/>
                          </a:solidFill>
                          <a:latin typeface="+mj-lt"/>
                        </a:rPr>
                        <a:t>04</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indent="0">
                        <a:lnSpc>
                          <a:spcPct val="104000"/>
                        </a:lnSpc>
                        <a:spcBef>
                          <a:spcPts val="2400"/>
                        </a:spcBef>
                        <a:buSzPct val="150000"/>
                        <a:buFont typeface="+mj-lt"/>
                        <a:buNone/>
                      </a:pPr>
                      <a:r>
                        <a:rPr lang="de-DE" sz="1400" noProof="0" dirty="0">
                          <a:solidFill>
                            <a:srgbClr val="4B4B4B"/>
                          </a:solidFill>
                          <a:latin typeface="+mn-lt"/>
                        </a:rPr>
                        <a:t>Artikel 3: Mergers &amp; Acquisitions</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87067">
                <a:tc>
                  <a:txBody>
                    <a:bodyPr/>
                    <a:lstStyle/>
                    <a:p>
                      <a:pPr>
                        <a:lnSpc>
                          <a:spcPct val="104000"/>
                        </a:lnSpc>
                      </a:pPr>
                      <a:r>
                        <a:rPr lang="de-DE" sz="2400" b="1" noProof="0">
                          <a:solidFill>
                            <a:srgbClr val="122769"/>
                          </a:solidFill>
                          <a:latin typeface="+mj-lt"/>
                        </a:rPr>
                        <a:t>05</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indent="0">
                        <a:lnSpc>
                          <a:spcPct val="104000"/>
                        </a:lnSpc>
                        <a:spcBef>
                          <a:spcPts val="2400"/>
                        </a:spcBef>
                        <a:buSzPct val="150000"/>
                        <a:buFont typeface="+mj-lt"/>
                        <a:buNone/>
                      </a:pPr>
                      <a:r>
                        <a:rPr lang="de-DE" sz="1400" noProof="0" dirty="0">
                          <a:solidFill>
                            <a:srgbClr val="4B4B4B"/>
                          </a:solidFill>
                          <a:latin typeface="+mn-lt"/>
                        </a:rPr>
                        <a:t>Ausblick und weiteres Vorgehen</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74602507"/>
                  </a:ext>
                </a:extLst>
              </a:tr>
              <a:tr h="487067">
                <a:tc>
                  <a:txBody>
                    <a:bodyPr/>
                    <a:lstStyle/>
                    <a:p>
                      <a:pPr>
                        <a:lnSpc>
                          <a:spcPct val="104000"/>
                        </a:lnSpc>
                      </a:pPr>
                      <a:r>
                        <a:rPr lang="de-DE" sz="2400" b="1" noProof="0">
                          <a:solidFill>
                            <a:srgbClr val="122769"/>
                          </a:solidFill>
                          <a:latin typeface="+mj-lt"/>
                        </a:rPr>
                        <a:t>06</a:t>
                      </a:r>
                    </a:p>
                  </a:txBody>
                  <a:tcPr marL="108000" marR="72000" marT="72000" marB="72000" anchor="ctr">
                    <a:lnT w="952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E6E6E6"/>
                    </a:solidFill>
                  </a:tcPr>
                </a:tc>
                <a:tc>
                  <a:txBody>
                    <a:bodyPr/>
                    <a:lstStyle/>
                    <a:p>
                      <a:pPr marL="0" indent="0">
                        <a:lnSpc>
                          <a:spcPct val="104000"/>
                        </a:lnSpc>
                        <a:spcBef>
                          <a:spcPts val="2400"/>
                        </a:spcBef>
                        <a:buSzPct val="150000"/>
                        <a:buFont typeface="+mj-lt"/>
                        <a:buNone/>
                      </a:pPr>
                      <a:r>
                        <a:rPr lang="de-DE" sz="1400" noProof="0" dirty="0">
                          <a:solidFill>
                            <a:srgbClr val="4B4B4B"/>
                          </a:solidFill>
                          <a:latin typeface="+mn-lt"/>
                        </a:rPr>
                        <a:t>Q&amp;A Session</a:t>
                      </a:r>
                    </a:p>
                  </a:txBody>
                  <a:tcPr marL="108000" marR="72000" marT="72000" marB="72000" anchor="ctr">
                    <a:lnT w="952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E6E6E6"/>
                    </a:solidFill>
                  </a:tcPr>
                </a:tc>
                <a:extLst>
                  <a:ext uri="{0D108BD9-81ED-4DB2-BD59-A6C34878D82A}">
                    <a16:rowId xmlns:a16="http://schemas.microsoft.com/office/drawing/2014/main" val="10006"/>
                  </a:ext>
                </a:extLst>
              </a:tr>
            </a:tbl>
          </a:graphicData>
        </a:graphic>
      </p:graphicFrame>
    </p:spTree>
    <p:custDataLst>
      <p:tags r:id="rId1"/>
    </p:custDataLst>
    <p:extLst>
      <p:ext uri="{BB962C8B-B14F-4D97-AF65-F5344CB8AC3E}">
        <p14:creationId xmlns:p14="http://schemas.microsoft.com/office/powerpoint/2010/main" val="15482792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4294967295"/>
          </p:nvPr>
        </p:nvSpPr>
        <p:spPr>
          <a:xfrm>
            <a:off x="403860" y="1609725"/>
            <a:ext cx="10541953" cy="2217738"/>
          </a:xfrm>
        </p:spPr>
        <p:txBody>
          <a:bodyPr/>
          <a:lstStyle/>
          <a:p>
            <a:r>
              <a:rPr lang="en-US" sz="4800" b="1" dirty="0" err="1">
                <a:solidFill>
                  <a:schemeClr val="tx1"/>
                </a:solidFill>
                <a:cs typeface="Arial"/>
              </a:rPr>
              <a:t>Danke</a:t>
            </a:r>
            <a:r>
              <a:rPr lang="en-US" sz="4800" b="1" dirty="0">
                <a:solidFill>
                  <a:schemeClr val="tx1"/>
                </a:solidFill>
                <a:cs typeface="Arial"/>
              </a:rPr>
              <a:t> für </a:t>
            </a:r>
            <a:r>
              <a:rPr lang="en-US" sz="4800" b="1" dirty="0" err="1">
                <a:solidFill>
                  <a:schemeClr val="tx1"/>
                </a:solidFill>
                <a:cs typeface="Arial"/>
              </a:rPr>
              <a:t>Ihre</a:t>
            </a:r>
            <a:r>
              <a:rPr lang="en-US" sz="4800" b="1" dirty="0">
                <a:solidFill>
                  <a:schemeClr val="tx1"/>
                </a:solidFill>
                <a:cs typeface="Arial"/>
              </a:rPr>
              <a:t> </a:t>
            </a:r>
            <a:r>
              <a:rPr lang="en-US" sz="4800" b="1" dirty="0" err="1">
                <a:solidFill>
                  <a:schemeClr val="tx1"/>
                </a:solidFill>
                <a:cs typeface="Arial"/>
              </a:rPr>
              <a:t>Aufmerksamkeit</a:t>
            </a:r>
            <a:endParaRPr lang="en-US" sz="4800" b="1" dirty="0">
              <a:solidFill>
                <a:schemeClr val="tx1"/>
              </a:solidFill>
              <a:cs typeface="Arial"/>
            </a:endParaRPr>
          </a:p>
          <a:p>
            <a:endParaRPr lang="en-US" sz="4800" b="1" dirty="0">
              <a:solidFill>
                <a:schemeClr val="tx1"/>
              </a:solidFill>
              <a:cs typeface="Arial"/>
            </a:endParaRPr>
          </a:p>
          <a:p>
            <a:r>
              <a:rPr lang="en-US" sz="4800" b="1" dirty="0" err="1">
                <a:solidFill>
                  <a:schemeClr val="tx1"/>
                </a:solidFill>
                <a:cs typeface="Arial"/>
              </a:rPr>
              <a:t>Fragen</a:t>
            </a:r>
            <a:r>
              <a:rPr lang="en-US" sz="4800" b="1" dirty="0">
                <a:solidFill>
                  <a:schemeClr val="tx1"/>
                </a:solidFill>
                <a:cs typeface="Arial"/>
              </a:rPr>
              <a:t>?</a:t>
            </a:r>
          </a:p>
        </p:txBody>
      </p:sp>
    </p:spTree>
    <p:custDataLst>
      <p:tags r:id="rId1"/>
    </p:custDataLst>
    <p:extLst>
      <p:ext uri="{BB962C8B-B14F-4D97-AF65-F5344CB8AC3E}">
        <p14:creationId xmlns:p14="http://schemas.microsoft.com/office/powerpoint/2010/main" val="31071446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2"/>
          </p:nvPr>
        </p:nvSpPr>
        <p:spPr>
          <a:xfrm>
            <a:off x="288000" y="1609200"/>
            <a:ext cx="10945150" cy="4875738"/>
          </a:xfrm>
        </p:spPr>
        <p:txBody>
          <a:bodyPr anchor="b"/>
          <a:lstStyle/>
          <a:p>
            <a:r>
              <a:rPr lang="en-US" sz="2800" dirty="0" err="1">
                <a:cs typeface="Arial"/>
              </a:rPr>
              <a:t>Kontakt</a:t>
            </a:r>
            <a:br>
              <a:rPr lang="en-US" sz="2800" dirty="0">
                <a:cs typeface="Arial"/>
              </a:rPr>
            </a:br>
            <a:r>
              <a:rPr lang="en-US" sz="2400" b="0" dirty="0">
                <a:cs typeface="Arial"/>
              </a:rPr>
              <a:t>Marius Brede</a:t>
            </a:r>
            <a:br>
              <a:rPr lang="en-US" sz="2400" b="0" dirty="0">
                <a:cs typeface="Arial"/>
              </a:rPr>
            </a:br>
            <a:r>
              <a:rPr lang="en-US" sz="2400" b="0" dirty="0">
                <a:cs typeface="Arial"/>
              </a:rPr>
              <a:t>Marius.Brede@wirtschaft.uni-giessen.de</a:t>
            </a:r>
            <a:br>
              <a:rPr lang="en-US" sz="2400" b="0" dirty="0">
                <a:cs typeface="Arial"/>
              </a:rPr>
            </a:br>
            <a:r>
              <a:rPr lang="en-US" sz="2400" b="0" dirty="0">
                <a:cs typeface="Arial"/>
              </a:rPr>
              <a:t>+49 0641 99 22433</a:t>
            </a:r>
          </a:p>
          <a:p>
            <a:endParaRPr lang="en-US" sz="2400" b="0" dirty="0">
              <a:cs typeface="Arial"/>
            </a:endParaRPr>
          </a:p>
          <a:p>
            <a:endParaRPr lang="en-US" sz="2800" b="0" dirty="0">
              <a:cs typeface="Arial"/>
            </a:endParaRPr>
          </a:p>
        </p:txBody>
      </p:sp>
    </p:spTree>
    <p:custDataLst>
      <p:tags r:id="rId1"/>
    </p:custDataLst>
    <p:extLst>
      <p:ext uri="{BB962C8B-B14F-4D97-AF65-F5344CB8AC3E}">
        <p14:creationId xmlns:p14="http://schemas.microsoft.com/office/powerpoint/2010/main" val="37218762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8F6DBD1A-78F4-33EB-B746-4E517A7E47F7}"/>
              </a:ext>
            </a:extLst>
          </p:cNvPr>
          <p:cNvSpPr>
            <a:spLocks noGrp="1"/>
          </p:cNvSpPr>
          <p:nvPr>
            <p:ph type="ftr" sz="quarter" idx="3"/>
          </p:nvPr>
        </p:nvSpPr>
        <p:spPr/>
        <p:txBody>
          <a:bodyPr/>
          <a:lstStyle/>
          <a:p>
            <a:r>
              <a:rPr lang="de-DE"/>
              <a:t>Headline</a:t>
            </a:r>
            <a:endParaRPr lang="de-DE" dirty="0"/>
          </a:p>
        </p:txBody>
      </p:sp>
      <p:sp>
        <p:nvSpPr>
          <p:cNvPr id="3" name="Textplatzhalter 2">
            <a:extLst>
              <a:ext uri="{FF2B5EF4-FFF2-40B4-BE49-F238E27FC236}">
                <a16:creationId xmlns:a16="http://schemas.microsoft.com/office/drawing/2014/main" id="{D012CC1C-B414-B544-98D2-0574CCD65653}"/>
              </a:ext>
            </a:extLst>
          </p:cNvPr>
          <p:cNvSpPr>
            <a:spLocks noGrp="1"/>
          </p:cNvSpPr>
          <p:nvPr>
            <p:ph type="body" sz="quarter" idx="10"/>
          </p:nvPr>
        </p:nvSpPr>
        <p:spPr/>
        <p:txBody>
          <a:bodyPr/>
          <a:lstStyle/>
          <a:p>
            <a:endParaRPr lang="de-DE"/>
          </a:p>
        </p:txBody>
      </p:sp>
      <p:sp>
        <p:nvSpPr>
          <p:cNvPr id="4" name="Rechteck 3">
            <a:extLst>
              <a:ext uri="{FF2B5EF4-FFF2-40B4-BE49-F238E27FC236}">
                <a16:creationId xmlns:a16="http://schemas.microsoft.com/office/drawing/2014/main" id="{422DE3DD-B3D7-6B77-F8C4-31DE26BB69FA}"/>
              </a:ext>
            </a:extLst>
          </p:cNvPr>
          <p:cNvSpPr/>
          <p:nvPr/>
        </p:nvSpPr>
        <p:spPr>
          <a:xfrm>
            <a:off x="6666089" y="2731911"/>
            <a:ext cx="3595511" cy="17554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de-DE" dirty="0"/>
              <a:t>Übergeordnete </a:t>
            </a:r>
            <a:r>
              <a:rPr lang="de-DE" dirty="0" err="1"/>
              <a:t>Themes</a:t>
            </a:r>
            <a:endParaRPr lang="de-DE" dirty="0"/>
          </a:p>
          <a:p>
            <a:pPr marL="285750" indent="-285750">
              <a:buFont typeface="Arial" panose="020B0604020202020204" pitchFamily="34" charset="0"/>
              <a:buChar char="•"/>
            </a:pPr>
            <a:r>
              <a:rPr lang="de-DE" sz="1400" dirty="0"/>
              <a:t>Netzwerkparadigma</a:t>
            </a:r>
          </a:p>
          <a:p>
            <a:pPr marL="285750" indent="-285750">
              <a:buFont typeface="Arial" panose="020B0604020202020204" pitchFamily="34" charset="0"/>
              <a:buChar char="•"/>
            </a:pPr>
            <a:r>
              <a:rPr lang="de-DE" sz="1400" dirty="0"/>
              <a:t>Interorganisationale Verbindungen</a:t>
            </a:r>
          </a:p>
          <a:p>
            <a:pPr marL="285750" indent="-285750">
              <a:buFont typeface="Arial" panose="020B0604020202020204" pitchFamily="34" charset="0"/>
              <a:buChar char="•"/>
            </a:pPr>
            <a:r>
              <a:rPr lang="de-DE" sz="1400" dirty="0"/>
              <a:t>Soziale Einflüsse</a:t>
            </a:r>
          </a:p>
          <a:p>
            <a:pPr marL="285750" indent="-285750">
              <a:buFont typeface="Arial" panose="020B0604020202020204" pitchFamily="34" charset="0"/>
              <a:buChar char="•"/>
            </a:pPr>
            <a:r>
              <a:rPr lang="de-DE" sz="1400" dirty="0"/>
              <a:t>Corporate </a:t>
            </a:r>
            <a:r>
              <a:rPr lang="de-DE" sz="1400" dirty="0" err="1"/>
              <a:t>Governance</a:t>
            </a:r>
            <a:endParaRPr lang="de-DE" dirty="0"/>
          </a:p>
        </p:txBody>
      </p:sp>
      <p:sp>
        <p:nvSpPr>
          <p:cNvPr id="5" name="Rechteck 4">
            <a:extLst>
              <a:ext uri="{FF2B5EF4-FFF2-40B4-BE49-F238E27FC236}">
                <a16:creationId xmlns:a16="http://schemas.microsoft.com/office/drawing/2014/main" id="{7E55C408-0094-2EED-D07F-219A6D8957CD}"/>
              </a:ext>
            </a:extLst>
          </p:cNvPr>
          <p:cNvSpPr/>
          <p:nvPr/>
        </p:nvSpPr>
        <p:spPr>
          <a:xfrm>
            <a:off x="575733" y="2556933"/>
            <a:ext cx="3595511" cy="17554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de-DE" dirty="0"/>
              <a:t>Allgemeine Fragestellungen die mich interessiert haben</a:t>
            </a:r>
          </a:p>
        </p:txBody>
      </p:sp>
    </p:spTree>
    <p:extLst>
      <p:ext uri="{BB962C8B-B14F-4D97-AF65-F5344CB8AC3E}">
        <p14:creationId xmlns:p14="http://schemas.microsoft.com/office/powerpoint/2010/main" val="8855709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46E36A10-6984-1F20-D546-67589218457A}"/>
              </a:ext>
            </a:extLst>
          </p:cNvPr>
          <p:cNvSpPr>
            <a:spLocks noGrp="1"/>
          </p:cNvSpPr>
          <p:nvPr>
            <p:ph type="body" sz="quarter" idx="10"/>
          </p:nvPr>
        </p:nvSpPr>
        <p:spPr/>
        <p:txBody>
          <a:bodyPr/>
          <a:lstStyle/>
          <a:p>
            <a:r>
              <a:rPr lang="de-DE" dirty="0"/>
              <a:t>Bibliographie (I)</a:t>
            </a:r>
          </a:p>
        </p:txBody>
      </p:sp>
      <p:sp>
        <p:nvSpPr>
          <p:cNvPr id="4" name="Inhaltsplatzhalter 3">
            <a:extLst>
              <a:ext uri="{FF2B5EF4-FFF2-40B4-BE49-F238E27FC236}">
                <a16:creationId xmlns:a16="http://schemas.microsoft.com/office/drawing/2014/main" id="{2C1F1F3B-1FDD-16A0-3B8F-0F1DC721D473}"/>
              </a:ext>
            </a:extLst>
          </p:cNvPr>
          <p:cNvSpPr>
            <a:spLocks noGrp="1"/>
          </p:cNvSpPr>
          <p:nvPr>
            <p:ph sz="quarter" idx="13"/>
          </p:nvPr>
        </p:nvSpPr>
        <p:spPr/>
        <p:txBody>
          <a:bodyPr/>
          <a:lstStyle/>
          <a:p>
            <a:pPr marL="285750" indent="-285750">
              <a:lnSpc>
                <a:spcPct val="100000"/>
              </a:lnSpc>
              <a:spcBef>
                <a:spcPts val="300"/>
              </a:spcBef>
              <a:buFont typeface="Arial" panose="020B0604020202020204" pitchFamily="34" charset="0"/>
              <a:buChar char="•"/>
            </a:pPr>
            <a:r>
              <a:rPr lang="en-US" sz="1100" dirty="0"/>
              <a:t>Arslan, B. (2018). The interplay of competitive and cooperative behavior and differential benefits in alliances. </a:t>
            </a:r>
            <a:r>
              <a:rPr lang="en-US" sz="1100" b="1" i="1" dirty="0"/>
              <a:t>Strategic Management Journal</a:t>
            </a:r>
            <a:r>
              <a:rPr lang="en-US" sz="1100" dirty="0"/>
              <a:t>, 39(12), 3222-3246.</a:t>
            </a:r>
          </a:p>
          <a:p>
            <a:pPr marL="285750" indent="-285750">
              <a:lnSpc>
                <a:spcPct val="100000"/>
              </a:lnSpc>
              <a:spcBef>
                <a:spcPts val="300"/>
              </a:spcBef>
              <a:buFont typeface="Arial" panose="020B0604020202020204" pitchFamily="34" charset="0"/>
              <a:buChar char="•"/>
            </a:pPr>
            <a:r>
              <a:rPr lang="en-US" sz="1100" dirty="0"/>
              <a:t>Beckman, C. M., &amp; </a:t>
            </a:r>
            <a:r>
              <a:rPr lang="en-US" sz="1100" dirty="0" err="1"/>
              <a:t>Haunschild</a:t>
            </a:r>
            <a:r>
              <a:rPr lang="en-US" sz="1100" dirty="0"/>
              <a:t>, P. R. (2002). Network learning: The effects of partners' heterogeneity of experience on corporate acquisitions. </a:t>
            </a:r>
            <a:r>
              <a:rPr lang="en-US" sz="1100" b="1" i="1" dirty="0"/>
              <a:t>Administrative science </a:t>
            </a:r>
            <a:r>
              <a:rPr lang="en-US" sz="1100" b="1" dirty="0"/>
              <a:t>quarterly</a:t>
            </a:r>
            <a:r>
              <a:rPr lang="en-US" sz="1100" dirty="0"/>
              <a:t>, 47(1), 92-124.</a:t>
            </a:r>
          </a:p>
          <a:p>
            <a:pPr marL="285750" indent="-285750">
              <a:lnSpc>
                <a:spcPct val="100000"/>
              </a:lnSpc>
              <a:spcBef>
                <a:spcPts val="300"/>
              </a:spcBef>
              <a:buFont typeface="Arial" panose="020B0604020202020204" pitchFamily="34" charset="0"/>
              <a:buChar char="•"/>
            </a:pPr>
            <a:r>
              <a:rPr lang="en-US" sz="1100" dirty="0"/>
              <a:t>Beckman, C. M., </a:t>
            </a:r>
            <a:r>
              <a:rPr lang="en-US" sz="1100" dirty="0" err="1"/>
              <a:t>Haunschild</a:t>
            </a:r>
            <a:r>
              <a:rPr lang="en-US" sz="1100" dirty="0"/>
              <a:t>, P. R., &amp; Phillips, D. J. (2004). Friends or strangers? Firm-specific uncertainty, market uncertainty, and network partner selection. </a:t>
            </a:r>
            <a:r>
              <a:rPr lang="en-US" sz="1100" b="1" i="1" dirty="0"/>
              <a:t>Organization science</a:t>
            </a:r>
            <a:r>
              <a:rPr lang="en-US" sz="1100" b="1" dirty="0"/>
              <a:t>, </a:t>
            </a:r>
            <a:r>
              <a:rPr lang="en-US" sz="1100" dirty="0"/>
              <a:t>15(3), 259-275.</a:t>
            </a:r>
          </a:p>
          <a:p>
            <a:pPr marL="285750" indent="-285750">
              <a:lnSpc>
                <a:spcPct val="100000"/>
              </a:lnSpc>
              <a:spcBef>
                <a:spcPts val="300"/>
              </a:spcBef>
              <a:buFont typeface="Arial" panose="020B0604020202020204" pitchFamily="34" charset="0"/>
              <a:buChar char="•"/>
            </a:pPr>
            <a:r>
              <a:rPr lang="en-US" sz="1100" dirty="0" err="1"/>
              <a:t>Björkman</a:t>
            </a:r>
            <a:r>
              <a:rPr lang="en-US" sz="1100" dirty="0"/>
              <a:t>, I., Stahl, G. K., &amp; </a:t>
            </a:r>
            <a:r>
              <a:rPr lang="en-US" sz="1100" dirty="0" err="1"/>
              <a:t>Vaara</a:t>
            </a:r>
            <a:r>
              <a:rPr lang="en-US" sz="1100" dirty="0"/>
              <a:t>, E. (2007). Cultural differences and capability transfer in cross-border acquisitions: The mediating roles of capability complementarity, absorptive capacity, and social integration. </a:t>
            </a:r>
            <a:r>
              <a:rPr lang="en-US" sz="1100" b="1" i="1" dirty="0"/>
              <a:t>Journal of international business studies</a:t>
            </a:r>
            <a:r>
              <a:rPr lang="en-US" sz="1100" dirty="0"/>
              <a:t>, 38(4), 658-672.</a:t>
            </a:r>
          </a:p>
          <a:p>
            <a:pPr marL="285750" indent="-285750">
              <a:lnSpc>
                <a:spcPct val="100000"/>
              </a:lnSpc>
              <a:spcBef>
                <a:spcPts val="300"/>
              </a:spcBef>
              <a:buFont typeface="Arial" panose="020B0604020202020204" pitchFamily="34" charset="0"/>
              <a:buChar char="•"/>
            </a:pPr>
            <a:r>
              <a:rPr lang="en-US" sz="1100" dirty="0"/>
              <a:t>Carroll, W. K. (2010). The global corporate elite and the transnational policy-planning network, 1996-2006: A structural analysis. </a:t>
            </a:r>
            <a:r>
              <a:rPr lang="en-US" sz="1100" b="1" i="1" dirty="0"/>
              <a:t>international Sociology</a:t>
            </a:r>
            <a:r>
              <a:rPr lang="en-US" sz="1100" dirty="0"/>
              <a:t>, 25(4), 501-538.</a:t>
            </a:r>
          </a:p>
          <a:p>
            <a:pPr marL="285750" indent="-285750">
              <a:lnSpc>
                <a:spcPct val="100000"/>
              </a:lnSpc>
              <a:spcBef>
                <a:spcPts val="300"/>
              </a:spcBef>
              <a:buFont typeface="Arial" panose="020B0604020202020204" pitchFamily="34" charset="0"/>
              <a:buChar char="•"/>
            </a:pPr>
            <a:r>
              <a:rPr lang="en-US" sz="1100" dirty="0"/>
              <a:t>Cartwright, S., &amp; Cooper, C. L. (2012). Managing mergers acquisitions and strategic alliances. Routledge</a:t>
            </a:r>
          </a:p>
          <a:p>
            <a:pPr marL="285750" indent="-285750">
              <a:lnSpc>
                <a:spcPct val="100000"/>
              </a:lnSpc>
              <a:spcBef>
                <a:spcPts val="300"/>
              </a:spcBef>
              <a:buFont typeface="Arial" panose="020B0604020202020204" pitchFamily="34" charset="0"/>
              <a:buChar char="•"/>
            </a:pPr>
            <a:r>
              <a:rPr lang="en-US" sz="1100" dirty="0"/>
              <a:t>Cartwright S, Schoenberg R. 2006. Thirty Years of Mergers and Acquisitions Research: Recent Advances and Future Opportunities. </a:t>
            </a:r>
            <a:r>
              <a:rPr lang="en-US" sz="1100" b="1" i="1" dirty="0"/>
              <a:t>British Journal of Management </a:t>
            </a:r>
            <a:r>
              <a:rPr lang="en-US" sz="1100" dirty="0"/>
              <a:t>17(S1): S1–S5.</a:t>
            </a:r>
          </a:p>
          <a:p>
            <a:pPr marL="285750" indent="-285750">
              <a:lnSpc>
                <a:spcPct val="100000"/>
              </a:lnSpc>
              <a:spcBef>
                <a:spcPts val="300"/>
              </a:spcBef>
              <a:buFont typeface="Arial" panose="020B0604020202020204" pitchFamily="34" charset="0"/>
              <a:buChar char="•"/>
            </a:pPr>
            <a:r>
              <a:rPr lang="en-US" sz="1100" dirty="0" err="1"/>
              <a:t>Certo</a:t>
            </a:r>
            <a:r>
              <a:rPr lang="en-US" sz="1100" dirty="0"/>
              <a:t>, S. T. (2003). Influencing initial public offering investors with prestige: Signaling with board structures. </a:t>
            </a:r>
            <a:r>
              <a:rPr lang="en-US" sz="1100" b="1" i="1" dirty="0"/>
              <a:t>Academy of management review</a:t>
            </a:r>
            <a:r>
              <a:rPr lang="en-US" sz="1100" dirty="0"/>
              <a:t>, 28(3), 432-446.</a:t>
            </a:r>
          </a:p>
          <a:p>
            <a:pPr marL="285750" indent="-285750">
              <a:lnSpc>
                <a:spcPct val="100000"/>
              </a:lnSpc>
              <a:spcBef>
                <a:spcPts val="300"/>
              </a:spcBef>
              <a:buFont typeface="Arial" panose="020B0604020202020204" pitchFamily="34" charset="0"/>
              <a:buChar char="•"/>
            </a:pPr>
            <a:r>
              <a:rPr lang="en-US" sz="1100" dirty="0"/>
              <a:t>Chatterjee, S., </a:t>
            </a:r>
            <a:r>
              <a:rPr lang="en-US" sz="1100" dirty="0" err="1"/>
              <a:t>Lubatkin</a:t>
            </a:r>
            <a:r>
              <a:rPr lang="en-US" sz="1100" dirty="0"/>
              <a:t>, M. H., Schweiger, D. M., &amp; Weber, Y. (1992). Cultural differences and shareholder value in related mergers: Linking equity and human capital. </a:t>
            </a:r>
            <a:r>
              <a:rPr lang="en-US" sz="1100" b="1" i="1" dirty="0"/>
              <a:t>Strategic management journal</a:t>
            </a:r>
            <a:r>
              <a:rPr lang="en-US" sz="1100" dirty="0"/>
              <a:t>, 13(5), 319-334.</a:t>
            </a:r>
          </a:p>
          <a:p>
            <a:pPr marL="285750" indent="-285750">
              <a:lnSpc>
                <a:spcPct val="100000"/>
              </a:lnSpc>
              <a:spcBef>
                <a:spcPts val="300"/>
              </a:spcBef>
              <a:buFont typeface="Arial" panose="020B0604020202020204" pitchFamily="34" charset="0"/>
              <a:buChar char="•"/>
            </a:pPr>
            <a:r>
              <a:rPr lang="en-US" sz="1100" dirty="0"/>
              <a:t>Connelly, B. L., &amp; Van Slyke, E. J. (2012). The power and peril of board interlocks. </a:t>
            </a:r>
            <a:r>
              <a:rPr lang="en-US" sz="1100" b="1" i="1" dirty="0"/>
              <a:t>Business Horizons</a:t>
            </a:r>
            <a:r>
              <a:rPr lang="en-US" sz="1100" dirty="0"/>
              <a:t>, 55(5), 403-408.</a:t>
            </a:r>
          </a:p>
          <a:p>
            <a:pPr marL="285750" indent="-285750">
              <a:lnSpc>
                <a:spcPct val="100000"/>
              </a:lnSpc>
              <a:spcBef>
                <a:spcPts val="300"/>
              </a:spcBef>
              <a:buFont typeface="Arial" panose="020B0604020202020204" pitchFamily="34" charset="0"/>
              <a:buChar char="•"/>
            </a:pPr>
            <a:r>
              <a:rPr lang="en-US" sz="1100" dirty="0"/>
              <a:t>Core, J. E., </a:t>
            </a:r>
            <a:r>
              <a:rPr lang="en-US" sz="1100" dirty="0" err="1"/>
              <a:t>Holthausen</a:t>
            </a:r>
            <a:r>
              <a:rPr lang="en-US" sz="1100" dirty="0"/>
              <a:t>, R. W., &amp; Larcker, D. F. (1999). Corporate governance, chief executive officer compensation, and firm performance. </a:t>
            </a:r>
            <a:r>
              <a:rPr lang="en-US" sz="1100" b="1" i="1" dirty="0"/>
              <a:t>Journal of financial economics</a:t>
            </a:r>
            <a:r>
              <a:rPr lang="en-US" sz="1100" dirty="0"/>
              <a:t>, 51(3), 371-406.</a:t>
            </a:r>
          </a:p>
          <a:p>
            <a:pPr marL="285750" indent="-285750">
              <a:lnSpc>
                <a:spcPct val="100000"/>
              </a:lnSpc>
              <a:spcBef>
                <a:spcPts val="300"/>
              </a:spcBef>
              <a:buFont typeface="Arial" panose="020B0604020202020204" pitchFamily="34" charset="0"/>
              <a:buChar char="•"/>
            </a:pPr>
            <a:r>
              <a:rPr lang="en-US" sz="1100" dirty="0"/>
              <a:t>Crossland, C., &amp; Hambrick, D. C. (2011). Differences in managerial discretion across countries: how nation‐level institutions affect the degree to which CEOs matter. </a:t>
            </a:r>
            <a:r>
              <a:rPr lang="en-US" sz="1100" b="1" i="1" dirty="0"/>
              <a:t>Strategic Management Journal</a:t>
            </a:r>
            <a:r>
              <a:rPr lang="en-US" sz="1100" dirty="0"/>
              <a:t>, 32(8), 797-819.</a:t>
            </a:r>
          </a:p>
          <a:p>
            <a:pPr marL="285750" indent="-285750">
              <a:lnSpc>
                <a:spcPct val="100000"/>
              </a:lnSpc>
              <a:spcBef>
                <a:spcPts val="300"/>
              </a:spcBef>
              <a:buFont typeface="Arial" panose="020B0604020202020204" pitchFamily="34" charset="0"/>
              <a:buChar char="•"/>
            </a:pPr>
            <a:r>
              <a:rPr lang="en-US" sz="1100" dirty="0"/>
              <a:t>Datta, D. K. (1991). Organizational fit and acquisition performance: Effects of post‐acquisition integration. </a:t>
            </a:r>
            <a:r>
              <a:rPr lang="en-US" sz="1100" b="1" i="1" dirty="0"/>
              <a:t>Strategic management journal</a:t>
            </a:r>
            <a:r>
              <a:rPr lang="en-US" sz="1100" dirty="0"/>
              <a:t>, 12(4), 281-297.</a:t>
            </a:r>
          </a:p>
          <a:p>
            <a:pPr marL="285750" indent="-285750">
              <a:lnSpc>
                <a:spcPct val="100000"/>
              </a:lnSpc>
              <a:spcBef>
                <a:spcPts val="300"/>
              </a:spcBef>
              <a:buFont typeface="Arial" panose="020B0604020202020204" pitchFamily="34" charset="0"/>
              <a:buChar char="•"/>
            </a:pPr>
            <a:r>
              <a:rPr lang="en-US" sz="1100" dirty="0"/>
              <a:t>Davis, G. F., &amp; Cobb, J. A. (2010). Resource dependence theory: Past and future. Stanford's organization theory renaissance, 1970–2000, 28, 21-42.</a:t>
            </a:r>
          </a:p>
          <a:p>
            <a:pPr marL="285750" indent="-285750">
              <a:lnSpc>
                <a:spcPct val="100000"/>
              </a:lnSpc>
              <a:spcBef>
                <a:spcPts val="300"/>
              </a:spcBef>
              <a:buFont typeface="Arial" panose="020B0604020202020204" pitchFamily="34" charset="0"/>
              <a:buChar char="•"/>
            </a:pPr>
            <a:r>
              <a:rPr lang="en-US" sz="1100" dirty="0"/>
              <a:t>Davis, G. F. (1991). Agents without principles? The spread of the poison pill through the intercorporate network. </a:t>
            </a:r>
            <a:r>
              <a:rPr lang="en-US" sz="1100" b="1" i="1" dirty="0"/>
              <a:t>Administrative science quarterly</a:t>
            </a:r>
            <a:r>
              <a:rPr lang="en-US" sz="1100" dirty="0"/>
              <a:t>, 583-613.</a:t>
            </a:r>
          </a:p>
          <a:p>
            <a:pPr marL="285750" indent="-285750">
              <a:lnSpc>
                <a:spcPct val="100000"/>
              </a:lnSpc>
              <a:spcBef>
                <a:spcPts val="300"/>
              </a:spcBef>
              <a:buFont typeface="Arial" panose="020B0604020202020204" pitchFamily="34" charset="0"/>
              <a:buChar char="•"/>
            </a:pPr>
            <a:r>
              <a:rPr lang="en-US" sz="1100" dirty="0"/>
              <a:t>Devos, E., Prevost, A., &amp; </a:t>
            </a:r>
            <a:r>
              <a:rPr lang="en-US" sz="1100" dirty="0" err="1"/>
              <a:t>Puthenpurackal</a:t>
            </a:r>
            <a:r>
              <a:rPr lang="en-US" sz="1100" dirty="0"/>
              <a:t>, J. (2009). Are interlocked directors effective monitors?. </a:t>
            </a:r>
            <a:r>
              <a:rPr lang="en-US" sz="1100" b="1" i="1" dirty="0"/>
              <a:t>Financial Management</a:t>
            </a:r>
            <a:r>
              <a:rPr lang="en-US" sz="1100" dirty="0"/>
              <a:t>, 38(4), 861-887.</a:t>
            </a:r>
          </a:p>
        </p:txBody>
      </p:sp>
      <p:sp>
        <p:nvSpPr>
          <p:cNvPr id="2" name="Fußzeilenplatzhalter 1">
            <a:extLst>
              <a:ext uri="{FF2B5EF4-FFF2-40B4-BE49-F238E27FC236}">
                <a16:creationId xmlns:a16="http://schemas.microsoft.com/office/drawing/2014/main" id="{D59DDDD9-A14F-1E45-9B9B-8C5803749615}"/>
              </a:ext>
            </a:extLst>
          </p:cNvPr>
          <p:cNvSpPr>
            <a:spLocks noGrp="1"/>
          </p:cNvSpPr>
          <p:nvPr>
            <p:ph type="ftr" sz="quarter" idx="3"/>
          </p:nvPr>
        </p:nvSpPr>
        <p:spPr/>
        <p:txBody>
          <a:bodyPr/>
          <a:lstStyle/>
          <a:p>
            <a:r>
              <a:rPr lang="de-DE" dirty="0"/>
              <a:t>Anhang</a:t>
            </a:r>
          </a:p>
        </p:txBody>
      </p:sp>
    </p:spTree>
    <p:extLst>
      <p:ext uri="{BB962C8B-B14F-4D97-AF65-F5344CB8AC3E}">
        <p14:creationId xmlns:p14="http://schemas.microsoft.com/office/powerpoint/2010/main" val="3421123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46E36A10-6984-1F20-D546-67589218457A}"/>
              </a:ext>
            </a:extLst>
          </p:cNvPr>
          <p:cNvSpPr>
            <a:spLocks noGrp="1"/>
          </p:cNvSpPr>
          <p:nvPr>
            <p:ph type="body" sz="quarter" idx="10"/>
          </p:nvPr>
        </p:nvSpPr>
        <p:spPr/>
        <p:txBody>
          <a:bodyPr/>
          <a:lstStyle/>
          <a:p>
            <a:r>
              <a:rPr lang="de-DE" dirty="0"/>
              <a:t>Bibliographie (II)</a:t>
            </a:r>
          </a:p>
        </p:txBody>
      </p:sp>
      <p:sp>
        <p:nvSpPr>
          <p:cNvPr id="4" name="Inhaltsplatzhalter 3">
            <a:extLst>
              <a:ext uri="{FF2B5EF4-FFF2-40B4-BE49-F238E27FC236}">
                <a16:creationId xmlns:a16="http://schemas.microsoft.com/office/drawing/2014/main" id="{2C1F1F3B-1FDD-16A0-3B8F-0F1DC721D473}"/>
              </a:ext>
            </a:extLst>
          </p:cNvPr>
          <p:cNvSpPr>
            <a:spLocks noGrp="1"/>
          </p:cNvSpPr>
          <p:nvPr>
            <p:ph sz="quarter" idx="13"/>
          </p:nvPr>
        </p:nvSpPr>
        <p:spPr>
          <a:xfrm>
            <a:off x="287998" y="1609725"/>
            <a:ext cx="11142001" cy="4225925"/>
          </a:xfrm>
        </p:spPr>
        <p:txBody>
          <a:bodyPr/>
          <a:lstStyle/>
          <a:p>
            <a:pPr marL="285750" indent="-285750">
              <a:lnSpc>
                <a:spcPct val="100000"/>
              </a:lnSpc>
              <a:spcBef>
                <a:spcPts val="300"/>
              </a:spcBef>
              <a:buFont typeface="Arial" panose="020B0604020202020204" pitchFamily="34" charset="0"/>
              <a:buChar char="•"/>
            </a:pPr>
            <a:r>
              <a:rPr lang="en-US" sz="1100" dirty="0"/>
              <a:t>Dyer, J. H., &amp; Singh, H. (1998). The relational view: Cooperative strategy and sources of interorganizational competitive advantage. </a:t>
            </a:r>
            <a:r>
              <a:rPr lang="en-US" sz="1100" b="1" i="1" dirty="0"/>
              <a:t>Academy of management review</a:t>
            </a:r>
            <a:r>
              <a:rPr lang="en-US" sz="1100" dirty="0"/>
              <a:t>, 23(4), 660-679.</a:t>
            </a:r>
          </a:p>
          <a:p>
            <a:pPr marL="285750" indent="-285750">
              <a:lnSpc>
                <a:spcPct val="100000"/>
              </a:lnSpc>
              <a:spcBef>
                <a:spcPts val="300"/>
              </a:spcBef>
              <a:buFont typeface="Arial" panose="020B0604020202020204" pitchFamily="34" charset="0"/>
              <a:buChar char="•"/>
            </a:pPr>
            <a:r>
              <a:rPr lang="en-US" sz="1100" dirty="0" err="1"/>
              <a:t>Fich</a:t>
            </a:r>
            <a:r>
              <a:rPr lang="en-US" sz="1100" dirty="0"/>
              <a:t>, E. M., &amp; </a:t>
            </a:r>
            <a:r>
              <a:rPr lang="en-US" sz="1100" dirty="0" err="1"/>
              <a:t>Shivdasani</a:t>
            </a:r>
            <a:r>
              <a:rPr lang="en-US" sz="1100" dirty="0"/>
              <a:t>, A. (2006). Are busy boards effective monitors?. </a:t>
            </a:r>
            <a:r>
              <a:rPr lang="en-US" sz="1100" b="1" i="1" dirty="0"/>
              <a:t>The Journal of finance</a:t>
            </a:r>
            <a:r>
              <a:rPr lang="en-US" sz="1100" dirty="0"/>
              <a:t>, 61(2), 689-724.</a:t>
            </a:r>
          </a:p>
          <a:p>
            <a:pPr marL="285750" indent="-285750">
              <a:lnSpc>
                <a:spcPct val="100000"/>
              </a:lnSpc>
              <a:spcBef>
                <a:spcPts val="300"/>
              </a:spcBef>
              <a:buFont typeface="Arial" panose="020B0604020202020204" pitchFamily="34" charset="0"/>
              <a:buChar char="•"/>
            </a:pPr>
            <a:r>
              <a:rPr lang="en-US" sz="1100" dirty="0" err="1"/>
              <a:t>Fich</a:t>
            </a:r>
            <a:r>
              <a:rPr lang="en-US" sz="1100" dirty="0"/>
              <a:t>, E. M., &amp; White, L. J. (2005). Why do CEOs reciprocally sit on each other's boards?. </a:t>
            </a:r>
            <a:r>
              <a:rPr lang="en-US" sz="1100" b="1" i="1" dirty="0"/>
              <a:t>Journal of Corporate Finance</a:t>
            </a:r>
            <a:r>
              <a:rPr lang="en-US" sz="1100" dirty="0"/>
              <a:t>, 11(1-2), 175-195.</a:t>
            </a:r>
          </a:p>
          <a:p>
            <a:pPr marL="285750" indent="-285750">
              <a:lnSpc>
                <a:spcPct val="100000"/>
              </a:lnSpc>
              <a:spcBef>
                <a:spcPts val="300"/>
              </a:spcBef>
              <a:buFont typeface="Arial" panose="020B0604020202020204" pitchFamily="34" charset="0"/>
              <a:buChar char="•"/>
            </a:pPr>
            <a:r>
              <a:rPr lang="en-US" sz="1100" dirty="0" err="1"/>
              <a:t>Fligstein</a:t>
            </a:r>
            <a:r>
              <a:rPr lang="en-US" sz="1100" dirty="0"/>
              <a:t>, N., &amp; Brantley, P. (1992). Bank control, owner control, or organizational dynamics: Who controls the large modern corporation?. </a:t>
            </a:r>
            <a:r>
              <a:rPr lang="en-US" sz="1100" b="1" i="1" dirty="0"/>
              <a:t>American Journal of Sociology</a:t>
            </a:r>
            <a:r>
              <a:rPr lang="en-US" sz="1100" dirty="0"/>
              <a:t>, 98(2), 280-307.</a:t>
            </a:r>
          </a:p>
          <a:p>
            <a:pPr marL="285750" indent="-285750">
              <a:lnSpc>
                <a:spcPct val="100000"/>
              </a:lnSpc>
              <a:spcBef>
                <a:spcPts val="300"/>
              </a:spcBef>
              <a:buFont typeface="Arial" panose="020B0604020202020204" pitchFamily="34" charset="0"/>
              <a:buChar char="•"/>
            </a:pPr>
            <a:r>
              <a:rPr lang="en-US" sz="1100" dirty="0"/>
              <a:t>Gulati, R., &amp; Olivia Wang, L. (2003). Size of the pie and share of the pie: Implications of network embeddedness and business relatedness for value creation and value appropriation in joint ventures. In The governance of relations in markets and organizations (pp. 209-242). Emerald Group Publishing Limited.</a:t>
            </a:r>
          </a:p>
          <a:p>
            <a:pPr marL="285750" indent="-285750">
              <a:lnSpc>
                <a:spcPct val="100000"/>
              </a:lnSpc>
              <a:spcBef>
                <a:spcPts val="300"/>
              </a:spcBef>
              <a:buFont typeface="Arial" panose="020B0604020202020204" pitchFamily="34" charset="0"/>
              <a:buChar char="•"/>
            </a:pPr>
            <a:r>
              <a:rPr lang="en-US" sz="1100" dirty="0"/>
              <a:t>Gulati, R. (1998). Alliances and networks. </a:t>
            </a:r>
            <a:r>
              <a:rPr lang="en-US" sz="1100" b="1" i="1" dirty="0"/>
              <a:t>Strategic management journal</a:t>
            </a:r>
            <a:r>
              <a:rPr lang="en-US" sz="1100" dirty="0"/>
              <a:t>, 19(4), 293-317.</a:t>
            </a:r>
          </a:p>
          <a:p>
            <a:pPr marL="285750" indent="-285750">
              <a:lnSpc>
                <a:spcPct val="100000"/>
              </a:lnSpc>
              <a:spcBef>
                <a:spcPts val="300"/>
              </a:spcBef>
              <a:buFont typeface="Arial" panose="020B0604020202020204" pitchFamily="34" charset="0"/>
              <a:buChar char="•"/>
            </a:pPr>
            <a:r>
              <a:rPr lang="en-US" sz="1100" dirty="0"/>
              <a:t>Hamel, G. (1991). Competition for competence and </a:t>
            </a:r>
            <a:r>
              <a:rPr lang="en-US" sz="1100" dirty="0" err="1"/>
              <a:t>interpartner</a:t>
            </a:r>
            <a:r>
              <a:rPr lang="en-US" sz="1100" dirty="0"/>
              <a:t> learning within international strategic alliances. </a:t>
            </a:r>
            <a:r>
              <a:rPr lang="en-US" sz="1100" b="1" i="1" dirty="0"/>
              <a:t>Strategic management journal</a:t>
            </a:r>
            <a:r>
              <a:rPr lang="en-US" sz="1100" dirty="0"/>
              <a:t>, 12(S1), 83-103.</a:t>
            </a:r>
          </a:p>
          <a:p>
            <a:pPr marL="285750" indent="-285750">
              <a:lnSpc>
                <a:spcPct val="100000"/>
              </a:lnSpc>
              <a:spcBef>
                <a:spcPts val="300"/>
              </a:spcBef>
              <a:buFont typeface="Arial" panose="020B0604020202020204" pitchFamily="34" charset="0"/>
              <a:buChar char="•"/>
            </a:pPr>
            <a:r>
              <a:rPr lang="en-US" sz="1100" dirty="0" err="1"/>
              <a:t>Haunschild</a:t>
            </a:r>
            <a:r>
              <a:rPr lang="en-US" sz="1100" dirty="0"/>
              <a:t>, P. R., &amp; Beckman, C. M. (1998). When do interlocks matter?: Alternate sources of information and interlock influence. </a:t>
            </a:r>
            <a:r>
              <a:rPr lang="en-US" sz="1100" b="1" i="1" dirty="0"/>
              <a:t>Administrative science quarterly</a:t>
            </a:r>
            <a:r>
              <a:rPr lang="en-US" sz="1100" dirty="0"/>
              <a:t>, 815-844.</a:t>
            </a:r>
          </a:p>
          <a:p>
            <a:pPr marL="285750" indent="-285750">
              <a:lnSpc>
                <a:spcPct val="100000"/>
              </a:lnSpc>
              <a:spcBef>
                <a:spcPts val="300"/>
              </a:spcBef>
              <a:buFont typeface="Arial" panose="020B0604020202020204" pitchFamily="34" charset="0"/>
              <a:buChar char="•"/>
            </a:pPr>
            <a:r>
              <a:rPr lang="en-US" sz="1100" dirty="0"/>
              <a:t>Haynes, K. T., &amp; Hillman, A. (2010). The effect of board capital and CEO power on strategic change. </a:t>
            </a:r>
            <a:r>
              <a:rPr lang="en-US" sz="1100" b="1" i="1" dirty="0"/>
              <a:t>Strategic management journal</a:t>
            </a:r>
            <a:r>
              <a:rPr lang="en-US" sz="1100" dirty="0"/>
              <a:t>, 31(11), 1145-1163.</a:t>
            </a:r>
          </a:p>
          <a:p>
            <a:pPr marL="285750" indent="-285750">
              <a:lnSpc>
                <a:spcPct val="100000"/>
              </a:lnSpc>
              <a:spcBef>
                <a:spcPts val="300"/>
              </a:spcBef>
              <a:buFont typeface="Arial" panose="020B0604020202020204" pitchFamily="34" charset="0"/>
              <a:buChar char="•"/>
            </a:pPr>
            <a:r>
              <a:rPr lang="en-US" sz="1100" dirty="0"/>
              <a:t>Gulati, R., &amp; Higgins, M. C. (2003). Which ties matter when? The contingent effects of interorganizational partnerships on IPO success. </a:t>
            </a:r>
            <a:r>
              <a:rPr lang="en-US" sz="1100" b="1" i="1" dirty="0"/>
              <a:t>Strategic management journal</a:t>
            </a:r>
            <a:r>
              <a:rPr lang="en-US" sz="1100" dirty="0"/>
              <a:t>, 24(2), 127-144.</a:t>
            </a:r>
          </a:p>
          <a:p>
            <a:pPr marL="285750" indent="-285750">
              <a:lnSpc>
                <a:spcPct val="100000"/>
              </a:lnSpc>
              <a:spcBef>
                <a:spcPts val="300"/>
              </a:spcBef>
              <a:buFont typeface="Arial" panose="020B0604020202020204" pitchFamily="34" charset="0"/>
              <a:buChar char="•"/>
            </a:pPr>
            <a:r>
              <a:rPr lang="en-US" sz="1100" dirty="0"/>
              <a:t>Hillman, A. J., Withers, M. C., &amp; Collins, B. J. (2009). Resource dependence theory: A review. </a:t>
            </a:r>
            <a:r>
              <a:rPr lang="en-US" sz="1100" b="1" i="1" dirty="0"/>
              <a:t>Journal of management</a:t>
            </a:r>
            <a:r>
              <a:rPr lang="en-US" sz="1100" dirty="0"/>
              <a:t>, 35(6), 1404-1427.</a:t>
            </a:r>
          </a:p>
          <a:p>
            <a:pPr marL="285750" indent="-285750">
              <a:lnSpc>
                <a:spcPct val="100000"/>
              </a:lnSpc>
              <a:spcBef>
                <a:spcPts val="300"/>
              </a:spcBef>
              <a:buFont typeface="Arial" panose="020B0604020202020204" pitchFamily="34" charset="0"/>
              <a:buChar char="•"/>
            </a:pPr>
            <a:r>
              <a:rPr lang="en-US" sz="1100" dirty="0"/>
              <a:t>Jeong, S. H., &amp; Harrison, D. A. (2017). Glass breaking, strategy making, and value creating: Meta-analytic outcomes of women as CEOs and TMT members. </a:t>
            </a:r>
            <a:r>
              <a:rPr lang="en-US" sz="1100" b="1" i="1" dirty="0"/>
              <a:t>Academy of Management Journal</a:t>
            </a:r>
            <a:r>
              <a:rPr lang="en-US" sz="1100" dirty="0"/>
              <a:t>, 60(4), 1219-1252.</a:t>
            </a:r>
          </a:p>
          <a:p>
            <a:pPr marL="285750" indent="-285750">
              <a:lnSpc>
                <a:spcPct val="100000"/>
              </a:lnSpc>
              <a:spcBef>
                <a:spcPts val="300"/>
              </a:spcBef>
              <a:buFont typeface="Arial" panose="020B0604020202020204" pitchFamily="34" charset="0"/>
              <a:buChar char="•"/>
            </a:pPr>
            <a:r>
              <a:rPr lang="en-US" sz="1100" dirty="0" err="1"/>
              <a:t>Jiraporn</a:t>
            </a:r>
            <a:r>
              <a:rPr lang="en-US" sz="1100" dirty="0"/>
              <a:t>, P., Kim, Y. S., &amp; Davidson III, W. N. (2008). Multiple directorships and corporate diversification. </a:t>
            </a:r>
            <a:r>
              <a:rPr lang="en-US" sz="1100" b="1" i="1" dirty="0"/>
              <a:t>Journal of Empirical Finance</a:t>
            </a:r>
            <a:r>
              <a:rPr lang="en-US" sz="1100" dirty="0"/>
              <a:t>, 15(3), 418-435.</a:t>
            </a:r>
          </a:p>
          <a:p>
            <a:pPr marL="285750" indent="-285750">
              <a:lnSpc>
                <a:spcPct val="100000"/>
              </a:lnSpc>
              <a:spcBef>
                <a:spcPts val="300"/>
              </a:spcBef>
              <a:buFont typeface="Arial" panose="020B0604020202020204" pitchFamily="34" charset="0"/>
              <a:buChar char="•"/>
            </a:pPr>
            <a:r>
              <a:rPr lang="en-US" sz="1100" dirty="0"/>
              <a:t>Johnson, G., Scholes, K., &amp; Whittington, R. (2011). </a:t>
            </a:r>
            <a:r>
              <a:rPr lang="en-US" sz="1100" dirty="0" err="1"/>
              <a:t>Strategisches</a:t>
            </a:r>
            <a:r>
              <a:rPr lang="en-US" sz="1100" dirty="0"/>
              <a:t> Management-Eine </a:t>
            </a:r>
            <a:r>
              <a:rPr lang="en-US" sz="1100" dirty="0" err="1"/>
              <a:t>Einführung</a:t>
            </a:r>
            <a:r>
              <a:rPr lang="en-US" sz="1100" dirty="0"/>
              <a:t>: </a:t>
            </a:r>
            <a:r>
              <a:rPr lang="en-US" sz="1100" dirty="0" err="1"/>
              <a:t>Analyse</a:t>
            </a:r>
            <a:r>
              <a:rPr lang="en-US" sz="1100" dirty="0"/>
              <a:t>, </a:t>
            </a:r>
            <a:r>
              <a:rPr lang="en-US" sz="1100" dirty="0" err="1"/>
              <a:t>Entscheidung</a:t>
            </a:r>
            <a:r>
              <a:rPr lang="en-US" sz="1100" dirty="0"/>
              <a:t> und </a:t>
            </a:r>
            <a:r>
              <a:rPr lang="en-US" sz="1100" dirty="0" err="1"/>
              <a:t>Umsetzung</a:t>
            </a:r>
            <a:r>
              <a:rPr lang="en-US" sz="1100" dirty="0"/>
              <a:t>. Pearson Deutschland GmbH.</a:t>
            </a:r>
          </a:p>
          <a:p>
            <a:pPr marL="285750" indent="-285750">
              <a:lnSpc>
                <a:spcPct val="100000"/>
              </a:lnSpc>
              <a:spcBef>
                <a:spcPts val="300"/>
              </a:spcBef>
              <a:buFont typeface="Arial" panose="020B0604020202020204" pitchFamily="34" charset="0"/>
              <a:buChar char="•"/>
            </a:pPr>
            <a:r>
              <a:rPr lang="en-US" sz="1100" dirty="0"/>
              <a:t>Kang, E. (2008). Director interlocks and spillover effects of reputational penalties from financial reporting fraud. </a:t>
            </a:r>
            <a:r>
              <a:rPr lang="en-US" sz="1100" b="1" i="1" dirty="0"/>
              <a:t>Academy of Management Journal</a:t>
            </a:r>
            <a:r>
              <a:rPr lang="en-US" sz="1100" dirty="0"/>
              <a:t>, 51(3), 537-555.</a:t>
            </a:r>
          </a:p>
          <a:p>
            <a:pPr marL="285750" indent="-285750">
              <a:lnSpc>
                <a:spcPct val="100000"/>
              </a:lnSpc>
              <a:spcBef>
                <a:spcPts val="300"/>
              </a:spcBef>
              <a:buFont typeface="Arial" panose="020B0604020202020204" pitchFamily="34" charset="0"/>
              <a:buChar char="•"/>
            </a:pPr>
            <a:r>
              <a:rPr lang="en-US" sz="1100" dirty="0" err="1"/>
              <a:t>Knoben</a:t>
            </a:r>
            <a:r>
              <a:rPr lang="en-US" sz="1100" dirty="0"/>
              <a:t>, J., &amp; Bakker, R. M. (2019). The guppy and the whale: Relational pluralism and start-ups' expropriation dilemma in partnership formation. </a:t>
            </a:r>
            <a:r>
              <a:rPr lang="en-US" sz="1100" b="1" i="1" dirty="0"/>
              <a:t>Journal of Business Venturing</a:t>
            </a:r>
            <a:r>
              <a:rPr lang="en-US" sz="1100" dirty="0"/>
              <a:t>, 34(1), 103-121.</a:t>
            </a:r>
          </a:p>
          <a:p>
            <a:endParaRPr lang="de-DE" sz="1800" dirty="0"/>
          </a:p>
        </p:txBody>
      </p:sp>
      <p:sp>
        <p:nvSpPr>
          <p:cNvPr id="2" name="Fußzeilenplatzhalter 1">
            <a:extLst>
              <a:ext uri="{FF2B5EF4-FFF2-40B4-BE49-F238E27FC236}">
                <a16:creationId xmlns:a16="http://schemas.microsoft.com/office/drawing/2014/main" id="{D59DDDD9-A14F-1E45-9B9B-8C5803749615}"/>
              </a:ext>
            </a:extLst>
          </p:cNvPr>
          <p:cNvSpPr>
            <a:spLocks noGrp="1"/>
          </p:cNvSpPr>
          <p:nvPr>
            <p:ph type="ftr" sz="quarter" idx="3"/>
          </p:nvPr>
        </p:nvSpPr>
        <p:spPr/>
        <p:txBody>
          <a:bodyPr/>
          <a:lstStyle/>
          <a:p>
            <a:r>
              <a:rPr lang="de-DE" dirty="0"/>
              <a:t>Anhang</a:t>
            </a:r>
          </a:p>
        </p:txBody>
      </p:sp>
    </p:spTree>
    <p:extLst>
      <p:ext uri="{BB962C8B-B14F-4D97-AF65-F5344CB8AC3E}">
        <p14:creationId xmlns:p14="http://schemas.microsoft.com/office/powerpoint/2010/main" val="3098517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46E36A10-6984-1F20-D546-67589218457A}"/>
              </a:ext>
            </a:extLst>
          </p:cNvPr>
          <p:cNvSpPr>
            <a:spLocks noGrp="1"/>
          </p:cNvSpPr>
          <p:nvPr>
            <p:ph type="body" sz="quarter" idx="10"/>
          </p:nvPr>
        </p:nvSpPr>
        <p:spPr/>
        <p:txBody>
          <a:bodyPr/>
          <a:lstStyle/>
          <a:p>
            <a:r>
              <a:rPr lang="de-DE" dirty="0"/>
              <a:t>Bibliographie (III)</a:t>
            </a:r>
          </a:p>
        </p:txBody>
      </p:sp>
      <p:sp>
        <p:nvSpPr>
          <p:cNvPr id="4" name="Inhaltsplatzhalter 3">
            <a:extLst>
              <a:ext uri="{FF2B5EF4-FFF2-40B4-BE49-F238E27FC236}">
                <a16:creationId xmlns:a16="http://schemas.microsoft.com/office/drawing/2014/main" id="{2C1F1F3B-1FDD-16A0-3B8F-0F1DC721D473}"/>
              </a:ext>
            </a:extLst>
          </p:cNvPr>
          <p:cNvSpPr>
            <a:spLocks noGrp="1"/>
          </p:cNvSpPr>
          <p:nvPr>
            <p:ph sz="quarter" idx="13"/>
          </p:nvPr>
        </p:nvSpPr>
        <p:spPr/>
        <p:txBody>
          <a:bodyPr/>
          <a:lstStyle/>
          <a:p>
            <a:pPr marL="285750" indent="-285750">
              <a:lnSpc>
                <a:spcPct val="100000"/>
              </a:lnSpc>
              <a:spcBef>
                <a:spcPts val="300"/>
              </a:spcBef>
              <a:buFont typeface="Arial" panose="020B0604020202020204" pitchFamily="34" charset="0"/>
              <a:buChar char="•"/>
            </a:pPr>
            <a:r>
              <a:rPr lang="en-US" sz="1100" dirty="0"/>
              <a:t>Konstantopoulos, S. (2011). Fixed effects and variance components estimation in three‐level meta‐analysis. </a:t>
            </a:r>
            <a:r>
              <a:rPr lang="en-US" sz="1100" b="1" i="1" dirty="0"/>
              <a:t>Research Synthesis Methods</a:t>
            </a:r>
            <a:r>
              <a:rPr lang="en-US" sz="1100" dirty="0"/>
              <a:t>, 2(1), 61-76.</a:t>
            </a:r>
          </a:p>
          <a:p>
            <a:pPr marL="285750" indent="-285750">
              <a:lnSpc>
                <a:spcPct val="100000"/>
              </a:lnSpc>
              <a:spcBef>
                <a:spcPts val="300"/>
              </a:spcBef>
              <a:buFont typeface="Arial" panose="020B0604020202020204" pitchFamily="34" charset="0"/>
              <a:buChar char="•"/>
            </a:pPr>
            <a:r>
              <a:rPr lang="en-US" sz="1100" dirty="0"/>
              <a:t>Lamb, N. H., &amp; Roundy, P. (2016). The “ties that bind” board interlocks research: A systematic review. </a:t>
            </a:r>
            <a:r>
              <a:rPr lang="en-US" sz="1100" b="1" i="1" dirty="0"/>
              <a:t>Management Research Review</a:t>
            </a:r>
            <a:r>
              <a:rPr lang="en-US" sz="1100" dirty="0"/>
              <a:t>, 39(11), 1516-1542.</a:t>
            </a:r>
          </a:p>
          <a:p>
            <a:pPr marL="285750" indent="-285750">
              <a:lnSpc>
                <a:spcPct val="100000"/>
              </a:lnSpc>
              <a:spcBef>
                <a:spcPts val="300"/>
              </a:spcBef>
              <a:buFont typeface="Arial" panose="020B0604020202020204" pitchFamily="34" charset="0"/>
              <a:buChar char="•"/>
            </a:pPr>
            <a:r>
              <a:rPr lang="en-US" sz="1100" dirty="0"/>
              <a:t>Larsson, R., Bengtsson, L., </a:t>
            </a:r>
            <a:r>
              <a:rPr lang="en-US" sz="1100" dirty="0" err="1"/>
              <a:t>Henriksson</a:t>
            </a:r>
            <a:r>
              <a:rPr lang="en-US" sz="1100" dirty="0"/>
              <a:t>, K., &amp; Sparks, J. (1998). The interorganizational learning dilemma: Collective knowledge development in strategic alliances. </a:t>
            </a:r>
            <a:r>
              <a:rPr lang="en-US" sz="1100" b="1" i="1" dirty="0"/>
              <a:t>Organization science</a:t>
            </a:r>
            <a:r>
              <a:rPr lang="en-US" sz="1100" dirty="0"/>
              <a:t>, 9(3), 285-305.</a:t>
            </a:r>
          </a:p>
          <a:p>
            <a:pPr marL="285750" indent="-285750">
              <a:lnSpc>
                <a:spcPct val="100000"/>
              </a:lnSpc>
              <a:spcBef>
                <a:spcPts val="300"/>
              </a:spcBef>
              <a:buFont typeface="Arial" panose="020B0604020202020204" pitchFamily="34" charset="0"/>
              <a:buChar char="•"/>
            </a:pPr>
            <a:r>
              <a:rPr lang="en-US" sz="1100" dirty="0" err="1"/>
              <a:t>Lavie</a:t>
            </a:r>
            <a:r>
              <a:rPr lang="en-US" sz="1100" dirty="0"/>
              <a:t>, D. (2006). The competitive advantage of interconnected firms: An extension of the resource-based view. </a:t>
            </a:r>
            <a:r>
              <a:rPr lang="en-US" sz="1100" b="1" i="1" dirty="0"/>
              <a:t>Academy of management review</a:t>
            </a:r>
            <a:r>
              <a:rPr lang="en-US" sz="1100" dirty="0"/>
              <a:t>, 31(3), 638-658.</a:t>
            </a:r>
          </a:p>
          <a:p>
            <a:pPr marL="285750" indent="-285750">
              <a:lnSpc>
                <a:spcPct val="100000"/>
              </a:lnSpc>
              <a:spcBef>
                <a:spcPts val="300"/>
              </a:spcBef>
              <a:buFont typeface="Arial" panose="020B0604020202020204" pitchFamily="34" charset="0"/>
              <a:buChar char="•"/>
            </a:pPr>
            <a:r>
              <a:rPr lang="en-US" sz="1100" dirty="0"/>
              <a:t>Li, J., &amp; Ang, J. S. (2000). Quantity versus quality of directors’ time: the effectiveness of directors and number of outside directorships. </a:t>
            </a:r>
            <a:r>
              <a:rPr lang="en-US" sz="1100" b="1" i="1" dirty="0"/>
              <a:t>Managerial Finance</a:t>
            </a:r>
            <a:r>
              <a:rPr lang="en-US" sz="1100" dirty="0"/>
              <a:t>, 26(10), 1-21.</a:t>
            </a:r>
          </a:p>
          <a:p>
            <a:pPr marL="285750" indent="-285750">
              <a:lnSpc>
                <a:spcPct val="100000"/>
              </a:lnSpc>
              <a:spcBef>
                <a:spcPts val="300"/>
              </a:spcBef>
              <a:buFont typeface="Arial" panose="020B0604020202020204" pitchFamily="34" charset="0"/>
              <a:buChar char="•"/>
            </a:pPr>
            <a:r>
              <a:rPr lang="en-US" sz="1100" dirty="0" err="1"/>
              <a:t>Mizruchi</a:t>
            </a:r>
            <a:r>
              <a:rPr lang="en-US" sz="1100" dirty="0"/>
              <a:t>, M. S. (1996). What do interlocks do? An analysis, critique, and assessment of research on interlocking directorates. </a:t>
            </a:r>
            <a:r>
              <a:rPr lang="en-US" sz="1100" b="1" i="1" dirty="0"/>
              <a:t>Annual review of sociology</a:t>
            </a:r>
            <a:r>
              <a:rPr lang="en-US" sz="1100" dirty="0"/>
              <a:t>, 22(1), 271-298.</a:t>
            </a:r>
          </a:p>
          <a:p>
            <a:pPr marL="285750" indent="-285750">
              <a:lnSpc>
                <a:spcPct val="100000"/>
              </a:lnSpc>
              <a:spcBef>
                <a:spcPts val="300"/>
              </a:spcBef>
              <a:buFont typeface="Arial" panose="020B0604020202020204" pitchFamily="34" charset="0"/>
              <a:buChar char="•"/>
            </a:pPr>
            <a:r>
              <a:rPr lang="en-US" sz="1100" dirty="0"/>
              <a:t>Morosini, P., Shane, S., &amp; Singh, H. (1998). National cultural distance and cross-border acquisition performance. </a:t>
            </a:r>
            <a:r>
              <a:rPr lang="en-US" sz="1100" b="1" i="1" dirty="0"/>
              <a:t>Journal of international business studies</a:t>
            </a:r>
            <a:r>
              <a:rPr lang="en-US" sz="1100" dirty="0"/>
              <a:t>, 137-158.</a:t>
            </a:r>
          </a:p>
          <a:p>
            <a:pPr marL="285750" indent="-285750">
              <a:lnSpc>
                <a:spcPct val="100000"/>
              </a:lnSpc>
              <a:spcBef>
                <a:spcPts val="300"/>
              </a:spcBef>
              <a:buFont typeface="Arial" panose="020B0604020202020204" pitchFamily="34" charset="0"/>
              <a:buChar char="•"/>
            </a:pPr>
            <a:r>
              <a:rPr lang="en-US" sz="1100" dirty="0" err="1"/>
              <a:t>Novoselova</a:t>
            </a:r>
            <a:r>
              <a:rPr lang="en-US" sz="1100" dirty="0"/>
              <a:t>, O. A. (2022). What matters for interorganizational connectedness? Locating the drivers of multiplex corporate networks. </a:t>
            </a:r>
            <a:r>
              <a:rPr lang="en-US" sz="1100" b="1" i="1" dirty="0"/>
              <a:t>Strategic Management Journal</a:t>
            </a:r>
            <a:r>
              <a:rPr lang="en-US" sz="1100" dirty="0"/>
              <a:t>, 43(4), 872-899.</a:t>
            </a:r>
          </a:p>
          <a:p>
            <a:pPr marL="285750" indent="-285750">
              <a:lnSpc>
                <a:spcPct val="100000"/>
              </a:lnSpc>
              <a:spcBef>
                <a:spcPts val="300"/>
              </a:spcBef>
              <a:buFont typeface="Arial" panose="020B0604020202020204" pitchFamily="34" charset="0"/>
              <a:buChar char="•"/>
            </a:pPr>
            <a:r>
              <a:rPr lang="en-US" sz="1100" dirty="0"/>
              <a:t>Oort, F. J., &amp; Jak, S. (2016). Maximum likelihood estimation in meta‐analytic structural equation modeling. </a:t>
            </a:r>
            <a:r>
              <a:rPr lang="en-US" sz="1100" b="1" i="1" dirty="0"/>
              <a:t>Research synthesis methods</a:t>
            </a:r>
            <a:r>
              <a:rPr lang="en-US" sz="1100" dirty="0"/>
              <a:t>, 7(2), 156-167.</a:t>
            </a:r>
          </a:p>
          <a:p>
            <a:pPr marL="285750" indent="-285750">
              <a:lnSpc>
                <a:spcPct val="100000"/>
              </a:lnSpc>
              <a:spcBef>
                <a:spcPts val="300"/>
              </a:spcBef>
              <a:buFont typeface="Arial" panose="020B0604020202020204" pitchFamily="34" charset="0"/>
              <a:buChar char="•"/>
            </a:pPr>
            <a:r>
              <a:rPr lang="en-US" sz="1100" dirty="0"/>
              <a:t>Pfeffer, J. (1983). Organizational demography. </a:t>
            </a:r>
            <a:r>
              <a:rPr lang="en-US" sz="1100" b="1" i="1" dirty="0"/>
              <a:t>Research in organizational behavior</a:t>
            </a:r>
            <a:r>
              <a:rPr lang="en-US" sz="1100" dirty="0"/>
              <a:t>.</a:t>
            </a:r>
          </a:p>
          <a:p>
            <a:pPr marL="285750" indent="-285750">
              <a:lnSpc>
                <a:spcPct val="100000"/>
              </a:lnSpc>
              <a:spcBef>
                <a:spcPts val="300"/>
              </a:spcBef>
              <a:buFont typeface="Arial" panose="020B0604020202020204" pitchFamily="34" charset="0"/>
              <a:buChar char="•"/>
            </a:pPr>
            <a:r>
              <a:rPr lang="en-US" sz="1100" dirty="0"/>
              <a:t>Porter, L. W., &amp; Lawler, E. E. (1965). Properties of organization structure in relation to job attitudes and job behavior.</a:t>
            </a:r>
            <a:r>
              <a:rPr lang="en-US" sz="1100" b="1" dirty="0"/>
              <a:t> </a:t>
            </a:r>
            <a:r>
              <a:rPr lang="en-US" sz="1100" b="1" i="1" dirty="0"/>
              <a:t>Psychological Bulletin</a:t>
            </a:r>
            <a:r>
              <a:rPr lang="en-US" sz="1100" dirty="0"/>
              <a:t>, 64(1), 23–51</a:t>
            </a:r>
          </a:p>
          <a:p>
            <a:pPr marL="285750" indent="-285750">
              <a:lnSpc>
                <a:spcPct val="100000"/>
              </a:lnSpc>
              <a:spcBef>
                <a:spcPts val="300"/>
              </a:spcBef>
              <a:buFont typeface="Arial" panose="020B0604020202020204" pitchFamily="34" charset="0"/>
              <a:buChar char="•"/>
            </a:pPr>
            <a:r>
              <a:rPr lang="en-US" sz="1100" dirty="0"/>
              <a:t>Sarala, R. M. (2010). The impact of cultural differences and acculturation factors on post-acquisition conflict. </a:t>
            </a:r>
            <a:r>
              <a:rPr lang="en-US" sz="1100" b="1" i="1" dirty="0"/>
              <a:t>Scandinavian Journal of Management</a:t>
            </a:r>
            <a:r>
              <a:rPr lang="en-US" sz="1100" dirty="0"/>
              <a:t>, 26(1), 38-56.</a:t>
            </a:r>
          </a:p>
          <a:p>
            <a:pPr marL="285750" indent="-285750">
              <a:lnSpc>
                <a:spcPct val="100000"/>
              </a:lnSpc>
              <a:spcBef>
                <a:spcPts val="300"/>
              </a:spcBef>
              <a:buFont typeface="Arial" panose="020B0604020202020204" pitchFamily="34" charset="0"/>
              <a:buChar char="•"/>
            </a:pPr>
            <a:r>
              <a:rPr lang="en-US" sz="1100" dirty="0"/>
              <a:t>Sarala, R. M., </a:t>
            </a:r>
            <a:r>
              <a:rPr lang="en-US" sz="1100" dirty="0" err="1"/>
              <a:t>Junni</a:t>
            </a:r>
            <a:r>
              <a:rPr lang="en-US" sz="1100" dirty="0"/>
              <a:t>, P., Cooper, C. L., &amp; </a:t>
            </a:r>
            <a:r>
              <a:rPr lang="en-US" sz="1100" dirty="0" err="1"/>
              <a:t>Tarba</a:t>
            </a:r>
            <a:r>
              <a:rPr lang="en-US" sz="1100" dirty="0"/>
              <a:t>, S. Y. (2016). A sociocultural perspective on knowledge transfer in mergers and acquisitions. </a:t>
            </a:r>
            <a:r>
              <a:rPr lang="en-US" sz="1100" b="1" i="1" dirty="0"/>
              <a:t>Journal of management</a:t>
            </a:r>
            <a:r>
              <a:rPr lang="en-US" sz="1100" dirty="0"/>
              <a:t>, 42(5), 1230-1249.</a:t>
            </a:r>
          </a:p>
          <a:p>
            <a:pPr marL="285750" indent="-285750">
              <a:lnSpc>
                <a:spcPct val="100000"/>
              </a:lnSpc>
              <a:spcBef>
                <a:spcPts val="300"/>
              </a:spcBef>
              <a:buFont typeface="Arial" panose="020B0604020202020204" pitchFamily="34" charset="0"/>
              <a:buChar char="•"/>
            </a:pPr>
            <a:r>
              <a:rPr lang="en-US" sz="1100" dirty="0" err="1"/>
              <a:t>Shipilov</a:t>
            </a:r>
            <a:r>
              <a:rPr lang="en-US" sz="1100" dirty="0"/>
              <a:t>, A. V., </a:t>
            </a:r>
            <a:r>
              <a:rPr lang="en-US" sz="1100" dirty="0" err="1"/>
              <a:t>Greve</a:t>
            </a:r>
            <a:r>
              <a:rPr lang="en-US" sz="1100" dirty="0"/>
              <a:t>, H. R., &amp; Rowley, T. J. (2010). When do interlocks matter? Institutional logics and the diffusion of multiple corporate governance practices. </a:t>
            </a:r>
            <a:r>
              <a:rPr lang="en-US" sz="1100" b="1" i="1" dirty="0"/>
              <a:t>Academy of Management Journal</a:t>
            </a:r>
            <a:r>
              <a:rPr lang="en-US" sz="1100" dirty="0"/>
              <a:t>, 53(4), 846-864.</a:t>
            </a:r>
          </a:p>
          <a:p>
            <a:pPr marL="285750" indent="-285750">
              <a:lnSpc>
                <a:spcPct val="100000"/>
              </a:lnSpc>
              <a:spcBef>
                <a:spcPts val="300"/>
              </a:spcBef>
              <a:buFont typeface="Arial" panose="020B0604020202020204" pitchFamily="34" charset="0"/>
              <a:buChar char="•"/>
            </a:pPr>
            <a:r>
              <a:rPr lang="en-US" sz="1100" dirty="0"/>
              <a:t>Shropshire, C. (2010). The role of the interlocking director and board receptivity in the diffusion of practices. </a:t>
            </a:r>
            <a:r>
              <a:rPr lang="en-US" sz="1100" b="1" i="1" dirty="0"/>
              <a:t>Academy of Management Review</a:t>
            </a:r>
            <a:r>
              <a:rPr lang="en-US" sz="1100" dirty="0"/>
              <a:t>, 35(2), 246-264.</a:t>
            </a:r>
          </a:p>
          <a:p>
            <a:pPr marL="285750" indent="-285750">
              <a:lnSpc>
                <a:spcPct val="100000"/>
              </a:lnSpc>
              <a:spcBef>
                <a:spcPts val="300"/>
              </a:spcBef>
              <a:buFont typeface="Arial" panose="020B0604020202020204" pitchFamily="34" charset="0"/>
              <a:buChar char="•"/>
            </a:pPr>
            <a:r>
              <a:rPr lang="en-US" sz="1100" dirty="0"/>
              <a:t>Stahl, G. K., &amp; Voigt, A. (2008). Do cultural differences matter in mergers and acquisitions? A tentative model and examination. </a:t>
            </a:r>
            <a:r>
              <a:rPr lang="en-US" sz="1100" b="1" i="1" dirty="0"/>
              <a:t>Organization science</a:t>
            </a:r>
            <a:r>
              <a:rPr lang="en-US" sz="1100" dirty="0"/>
              <a:t>, 19(1), 160-176.</a:t>
            </a:r>
          </a:p>
          <a:p>
            <a:pPr marL="285750" indent="-285750">
              <a:lnSpc>
                <a:spcPct val="100000"/>
              </a:lnSpc>
              <a:spcBef>
                <a:spcPts val="300"/>
              </a:spcBef>
              <a:buFont typeface="Arial" panose="020B0604020202020204" pitchFamily="34" charset="0"/>
              <a:buChar char="•"/>
            </a:pPr>
            <a:r>
              <a:rPr lang="en-US" sz="1100" dirty="0"/>
              <a:t>Strang, D., &amp; Soule, S. A. (1998). Diffusion in organizations and social movements: From hybrid corn to poison pills. </a:t>
            </a:r>
            <a:r>
              <a:rPr lang="en-US" sz="1100" b="1" i="1" dirty="0"/>
              <a:t>Annual review of sociology</a:t>
            </a:r>
            <a:r>
              <a:rPr lang="en-US" sz="1100" dirty="0"/>
              <a:t>, 24(1), 265-290.</a:t>
            </a:r>
          </a:p>
          <a:p>
            <a:endParaRPr lang="de-DE" sz="1800" dirty="0"/>
          </a:p>
        </p:txBody>
      </p:sp>
      <p:sp>
        <p:nvSpPr>
          <p:cNvPr id="2" name="Fußzeilenplatzhalter 1">
            <a:extLst>
              <a:ext uri="{FF2B5EF4-FFF2-40B4-BE49-F238E27FC236}">
                <a16:creationId xmlns:a16="http://schemas.microsoft.com/office/drawing/2014/main" id="{D59DDDD9-A14F-1E45-9B9B-8C5803749615}"/>
              </a:ext>
            </a:extLst>
          </p:cNvPr>
          <p:cNvSpPr>
            <a:spLocks noGrp="1"/>
          </p:cNvSpPr>
          <p:nvPr>
            <p:ph type="ftr" sz="quarter" idx="3"/>
          </p:nvPr>
        </p:nvSpPr>
        <p:spPr/>
        <p:txBody>
          <a:bodyPr/>
          <a:lstStyle/>
          <a:p>
            <a:r>
              <a:rPr lang="de-DE" dirty="0"/>
              <a:t>Anhang</a:t>
            </a:r>
          </a:p>
        </p:txBody>
      </p:sp>
    </p:spTree>
    <p:extLst>
      <p:ext uri="{BB962C8B-B14F-4D97-AF65-F5344CB8AC3E}">
        <p14:creationId xmlns:p14="http://schemas.microsoft.com/office/powerpoint/2010/main" val="106195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46E36A10-6984-1F20-D546-67589218457A}"/>
              </a:ext>
            </a:extLst>
          </p:cNvPr>
          <p:cNvSpPr>
            <a:spLocks noGrp="1"/>
          </p:cNvSpPr>
          <p:nvPr>
            <p:ph type="body" sz="quarter" idx="10"/>
          </p:nvPr>
        </p:nvSpPr>
        <p:spPr/>
        <p:txBody>
          <a:bodyPr/>
          <a:lstStyle/>
          <a:p>
            <a:r>
              <a:rPr lang="de-DE" dirty="0"/>
              <a:t>Bibliographie (IV)</a:t>
            </a:r>
          </a:p>
        </p:txBody>
      </p:sp>
      <p:sp>
        <p:nvSpPr>
          <p:cNvPr id="4" name="Inhaltsplatzhalter 3">
            <a:extLst>
              <a:ext uri="{FF2B5EF4-FFF2-40B4-BE49-F238E27FC236}">
                <a16:creationId xmlns:a16="http://schemas.microsoft.com/office/drawing/2014/main" id="{2C1F1F3B-1FDD-16A0-3B8F-0F1DC721D473}"/>
              </a:ext>
            </a:extLst>
          </p:cNvPr>
          <p:cNvSpPr>
            <a:spLocks noGrp="1"/>
          </p:cNvSpPr>
          <p:nvPr>
            <p:ph sz="quarter" idx="13"/>
          </p:nvPr>
        </p:nvSpPr>
        <p:spPr/>
        <p:txBody>
          <a:bodyPr/>
          <a:lstStyle/>
          <a:p>
            <a:pPr marL="285750" indent="-285750">
              <a:lnSpc>
                <a:spcPct val="100000"/>
              </a:lnSpc>
              <a:spcBef>
                <a:spcPts val="300"/>
              </a:spcBef>
              <a:buFont typeface="Arial" panose="020B0604020202020204" pitchFamily="34" charset="0"/>
              <a:buChar char="•"/>
            </a:pPr>
            <a:r>
              <a:rPr lang="en-US" sz="1100" dirty="0" err="1"/>
              <a:t>Teerikangas</a:t>
            </a:r>
            <a:r>
              <a:rPr lang="en-US" sz="1100" dirty="0"/>
              <a:t>, S., &amp; Very, P. (2006). The culture–performance relationship in M&amp;A: From yes/no to how. </a:t>
            </a:r>
            <a:r>
              <a:rPr lang="en-US" sz="1100" b="1" i="1" dirty="0"/>
              <a:t>British journal of management</a:t>
            </a:r>
            <a:r>
              <a:rPr lang="en-US" sz="1100" dirty="0"/>
              <a:t>, 17(S1), S31-S48.</a:t>
            </a:r>
          </a:p>
          <a:p>
            <a:pPr marL="285750" indent="-285750">
              <a:lnSpc>
                <a:spcPct val="100000"/>
              </a:lnSpc>
              <a:spcBef>
                <a:spcPts val="300"/>
              </a:spcBef>
              <a:buFont typeface="Arial" panose="020B0604020202020204" pitchFamily="34" charset="0"/>
              <a:buChar char="•"/>
            </a:pPr>
            <a:r>
              <a:rPr lang="en-US" sz="1100" dirty="0" err="1"/>
              <a:t>Vaara</a:t>
            </a:r>
            <a:r>
              <a:rPr lang="en-US" sz="1100" dirty="0"/>
              <a:t>, E., Sarala, R., Stahl, G. K., &amp; </a:t>
            </a:r>
            <a:r>
              <a:rPr lang="en-US" sz="1100" dirty="0" err="1"/>
              <a:t>Björkman</a:t>
            </a:r>
            <a:r>
              <a:rPr lang="en-US" sz="1100" dirty="0"/>
              <a:t>, I. (2012). The impact of organizational and national cultural differences on social conflict and knowledge transfer in international acquisitions. </a:t>
            </a:r>
            <a:r>
              <a:rPr lang="en-US" sz="1100" b="1" i="1" dirty="0"/>
              <a:t>Journal of Management Studies</a:t>
            </a:r>
            <a:r>
              <a:rPr lang="en-US" sz="1100" dirty="0"/>
              <a:t>, 49(1), 1-27.</a:t>
            </a:r>
          </a:p>
          <a:p>
            <a:pPr marL="285750" indent="-285750">
              <a:lnSpc>
                <a:spcPct val="100000"/>
              </a:lnSpc>
              <a:spcBef>
                <a:spcPts val="300"/>
              </a:spcBef>
              <a:buFont typeface="Arial" panose="020B0604020202020204" pitchFamily="34" charset="0"/>
              <a:buChar char="•"/>
            </a:pPr>
            <a:r>
              <a:rPr lang="en-US" sz="1100" dirty="0"/>
              <a:t>Zhu, D. H., &amp; Chen, G. (2015). Narcissism, director selection, and risk‐taking spending. </a:t>
            </a:r>
            <a:r>
              <a:rPr lang="en-US" sz="1100" b="1" i="1" dirty="0"/>
              <a:t>Strategic Management Journal</a:t>
            </a:r>
            <a:r>
              <a:rPr lang="en-US" sz="1100" dirty="0"/>
              <a:t>, 36(13), 2075-2098.</a:t>
            </a:r>
          </a:p>
          <a:p>
            <a:endParaRPr lang="de-DE" dirty="0"/>
          </a:p>
        </p:txBody>
      </p:sp>
      <p:sp>
        <p:nvSpPr>
          <p:cNvPr id="2" name="Fußzeilenplatzhalter 1">
            <a:extLst>
              <a:ext uri="{FF2B5EF4-FFF2-40B4-BE49-F238E27FC236}">
                <a16:creationId xmlns:a16="http://schemas.microsoft.com/office/drawing/2014/main" id="{D59DDDD9-A14F-1E45-9B9B-8C5803749615}"/>
              </a:ext>
            </a:extLst>
          </p:cNvPr>
          <p:cNvSpPr>
            <a:spLocks noGrp="1"/>
          </p:cNvSpPr>
          <p:nvPr>
            <p:ph type="ftr" sz="quarter" idx="3"/>
          </p:nvPr>
        </p:nvSpPr>
        <p:spPr/>
        <p:txBody>
          <a:bodyPr/>
          <a:lstStyle/>
          <a:p>
            <a:r>
              <a:rPr lang="de-DE" dirty="0"/>
              <a:t>Anhang</a:t>
            </a:r>
          </a:p>
        </p:txBody>
      </p:sp>
    </p:spTree>
    <p:extLst>
      <p:ext uri="{BB962C8B-B14F-4D97-AF65-F5344CB8AC3E}">
        <p14:creationId xmlns:p14="http://schemas.microsoft.com/office/powerpoint/2010/main" val="657685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2"/>
          </p:nvPr>
        </p:nvSpPr>
        <p:spPr/>
        <p:txBody>
          <a:bodyPr/>
          <a:lstStyle/>
          <a:p>
            <a:r>
              <a:rPr lang="en-US" dirty="0"/>
              <a:t>Backup-</a:t>
            </a:r>
            <a:r>
              <a:rPr lang="en-US" dirty="0" err="1"/>
              <a:t>Folien</a:t>
            </a:r>
            <a:endParaRPr lang="en-US" dirty="0"/>
          </a:p>
        </p:txBody>
      </p:sp>
    </p:spTree>
    <p:custDataLst>
      <p:tags r:id="rId1"/>
    </p:custDataLst>
    <p:extLst>
      <p:ext uri="{BB962C8B-B14F-4D97-AF65-F5344CB8AC3E}">
        <p14:creationId xmlns:p14="http://schemas.microsoft.com/office/powerpoint/2010/main" val="10840609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2"/>
          </p:nvPr>
        </p:nvSpPr>
        <p:spPr/>
        <p:txBody>
          <a:bodyPr/>
          <a:lstStyle/>
          <a:p>
            <a:r>
              <a:rPr lang="en-US" dirty="0"/>
              <a:t>Artikel 1:</a:t>
            </a:r>
          </a:p>
          <a:p>
            <a:r>
              <a:rPr lang="en-US" dirty="0"/>
              <a:t>Backup-</a:t>
            </a:r>
            <a:r>
              <a:rPr lang="en-US" dirty="0" err="1"/>
              <a:t>Folien</a:t>
            </a:r>
            <a:endParaRPr lang="en-US" dirty="0"/>
          </a:p>
        </p:txBody>
      </p:sp>
      <p:sp>
        <p:nvSpPr>
          <p:cNvPr id="3" name="Textplatzhalter 2">
            <a:extLst>
              <a:ext uri="{FF2B5EF4-FFF2-40B4-BE49-F238E27FC236}">
                <a16:creationId xmlns:a16="http://schemas.microsoft.com/office/drawing/2014/main" id="{6BDDCF57-B1C4-B54F-4205-FC43FD97FE79}"/>
              </a:ext>
            </a:extLst>
          </p:cNvPr>
          <p:cNvSpPr>
            <a:spLocks noGrp="1"/>
          </p:cNvSpPr>
          <p:nvPr>
            <p:ph type="body" sz="quarter" idx="13"/>
          </p:nvPr>
        </p:nvSpPr>
        <p:spPr/>
        <p:txBody>
          <a:bodyPr/>
          <a:lstStyle/>
          <a:p>
            <a:endParaRPr lang="de-DE" dirty="0"/>
          </a:p>
        </p:txBody>
      </p:sp>
    </p:spTree>
    <p:custDataLst>
      <p:tags r:id="rId1"/>
    </p:custDataLst>
    <p:extLst>
      <p:ext uri="{BB962C8B-B14F-4D97-AF65-F5344CB8AC3E}">
        <p14:creationId xmlns:p14="http://schemas.microsoft.com/office/powerpoint/2010/main" val="8292487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DB1CE7A-E126-B77E-F2F5-D01EA84CA2CE}"/>
              </a:ext>
            </a:extLst>
          </p:cNvPr>
          <p:cNvSpPr>
            <a:spLocks noGrp="1"/>
          </p:cNvSpPr>
          <p:nvPr>
            <p:ph type="body" sz="quarter" idx="10"/>
          </p:nvPr>
        </p:nvSpPr>
        <p:spPr/>
        <p:txBody>
          <a:bodyPr/>
          <a:lstStyle/>
          <a:p>
            <a:r>
              <a:rPr lang="de-DE" dirty="0"/>
              <a:t>Multilevel Meta- Analysis</a:t>
            </a:r>
          </a:p>
        </p:txBody>
      </p:sp>
      <p:sp>
        <p:nvSpPr>
          <p:cNvPr id="4" name="Fußzeilenplatzhalter 3">
            <a:extLst>
              <a:ext uri="{FF2B5EF4-FFF2-40B4-BE49-F238E27FC236}">
                <a16:creationId xmlns:a16="http://schemas.microsoft.com/office/drawing/2014/main" id="{471647EB-8DA4-EA37-D702-2D3827331569}"/>
              </a:ext>
            </a:extLst>
          </p:cNvPr>
          <p:cNvSpPr>
            <a:spLocks noGrp="1"/>
          </p:cNvSpPr>
          <p:nvPr>
            <p:ph type="ftr" sz="quarter" idx="3"/>
          </p:nvPr>
        </p:nvSpPr>
        <p:spPr/>
        <p:txBody>
          <a:bodyPr/>
          <a:lstStyle/>
          <a:p>
            <a:r>
              <a:rPr lang="de-DE" dirty="0"/>
              <a:t>Artikel 1: Corporate Networks</a:t>
            </a:r>
          </a:p>
        </p:txBody>
      </p:sp>
      <p:sp>
        <p:nvSpPr>
          <p:cNvPr id="5" name="TextBox 16">
            <a:extLst>
              <a:ext uri="{FF2B5EF4-FFF2-40B4-BE49-F238E27FC236}">
                <a16:creationId xmlns:a16="http://schemas.microsoft.com/office/drawing/2014/main" id="{66482D58-1A2F-A6D4-D27C-B00CFADB45B1}"/>
              </a:ext>
            </a:extLst>
          </p:cNvPr>
          <p:cNvSpPr txBox="1">
            <a:spLocks/>
          </p:cNvSpPr>
          <p:nvPr/>
        </p:nvSpPr>
        <p:spPr>
          <a:xfrm>
            <a:off x="288000" y="1971825"/>
            <a:ext cx="10945150" cy="3859389"/>
          </a:xfrm>
          <a:prstGeom prst="rect">
            <a:avLst/>
          </a:prstGeom>
        </p:spPr>
        <p:txBody>
          <a:bodyPr vert="horz" lIns="0" tIns="72000" rIns="72000" bIns="72000" rtlCol="0">
            <a:noAutofit/>
          </a:bodyPr>
          <a:lstStyle>
            <a:lvl1pPr marL="0" indent="0" algn="l" defTabSz="457200" rtl="0" eaLnBrk="1" latinLnBrk="0" hangingPunct="1">
              <a:lnSpc>
                <a:spcPct val="104000"/>
              </a:lnSpc>
              <a:spcBef>
                <a:spcPts val="1200"/>
              </a:spcBef>
              <a:buFont typeface="Arial" panose="020B0604020202020204" pitchFamily="34" charset="0"/>
              <a:buNone/>
              <a:defRPr sz="1400" kern="1200">
                <a:solidFill>
                  <a:srgbClr val="4B4B4B"/>
                </a:solidFill>
                <a:latin typeface="+mn-lt"/>
                <a:ea typeface="+mn-ea"/>
                <a:cs typeface="+mn-cs"/>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baseline="0">
                <a:solidFill>
                  <a:srgbClr val="4B4B4B"/>
                </a:solidFill>
                <a:latin typeface="+mn-lt"/>
                <a:ea typeface="+mn-ea"/>
                <a:cs typeface="+mn-cs"/>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9pPr>
          </a:lstStyle>
          <a:p>
            <a:pPr marL="645750" lvl="2" indent="-285750">
              <a:lnSpc>
                <a:spcPct val="100000"/>
              </a:lnSpc>
              <a:buFont typeface="Arial" panose="020B0604020202020204" pitchFamily="34" charset="0"/>
              <a:buChar char="•"/>
            </a:pPr>
            <a:endParaRPr lang="de-DE" sz="1200" dirty="0"/>
          </a:p>
        </p:txBody>
      </p:sp>
      <p:sp>
        <p:nvSpPr>
          <p:cNvPr id="8" name="Rectangle 5">
            <a:extLst>
              <a:ext uri="{FF2B5EF4-FFF2-40B4-BE49-F238E27FC236}">
                <a16:creationId xmlns:a16="http://schemas.microsoft.com/office/drawing/2014/main" id="{D501BEE5-74FE-53B3-FFDC-061784CA93DD}"/>
              </a:ext>
            </a:extLst>
          </p:cNvPr>
          <p:cNvSpPr>
            <a:spLocks noChangeArrowheads="1"/>
          </p:cNvSpPr>
          <p:nvPr/>
        </p:nvSpPr>
        <p:spPr bwMode="auto">
          <a:xfrm>
            <a:off x="289865" y="1603077"/>
            <a:ext cx="10944000" cy="360000"/>
          </a:xfrm>
          <a:prstGeom prst="rect">
            <a:avLst/>
          </a:prstGeom>
          <a:solidFill>
            <a:srgbClr val="122769"/>
          </a:solidFill>
          <a:ln w="12700" algn="ctr">
            <a:noFill/>
            <a:miter lim="800000"/>
            <a:headEnd/>
            <a:tailEnd/>
          </a:ln>
          <a:effectLst/>
        </p:spPr>
        <p:txBody>
          <a:bodyPr wrap="square" lIns="108000" tIns="72000" rIns="72000" bIns="72000" anchor="ctr">
            <a:noAutofit/>
          </a:bodyPr>
          <a:lstStyle/>
          <a:p>
            <a:pPr>
              <a:lnSpc>
                <a:spcPct val="104000"/>
              </a:lnSpc>
              <a:buClrTx/>
              <a:buSzTx/>
              <a:buFontTx/>
              <a:buNone/>
            </a:pPr>
            <a:endParaRPr lang="en-US" sz="1400" b="1" dirty="0">
              <a:solidFill>
                <a:schemeClr val="bg1"/>
              </a:solidFill>
              <a:cs typeface="Arial"/>
            </a:endParaRPr>
          </a:p>
        </p:txBody>
      </p:sp>
      <p:sp>
        <p:nvSpPr>
          <p:cNvPr id="3" name="Rechteck 2">
            <a:extLst>
              <a:ext uri="{FF2B5EF4-FFF2-40B4-BE49-F238E27FC236}">
                <a16:creationId xmlns:a16="http://schemas.microsoft.com/office/drawing/2014/main" id="{2DF60DAD-45B1-9916-5BD7-E64AB6FD7E89}"/>
              </a:ext>
            </a:extLst>
          </p:cNvPr>
          <p:cNvSpPr/>
          <p:nvPr/>
        </p:nvSpPr>
        <p:spPr>
          <a:xfrm>
            <a:off x="8102851" y="5811459"/>
            <a:ext cx="3103910" cy="233363"/>
          </a:xfrm>
          <a:prstGeom prst="rect">
            <a:avLst/>
          </a:prstGeom>
          <a:noFill/>
          <a:ln w="38100" algn="ctr">
            <a:solidFill>
              <a:schemeClr val="bg1"/>
            </a:solidFill>
            <a:miter lim="800000"/>
            <a:headEnd/>
            <a:tailEnd/>
          </a:ln>
          <a:effectLst/>
        </p:spPr>
        <p:txBody>
          <a:bodyPr lIns="0" tIns="0" rIns="0" bIns="0" anchor="ctr"/>
          <a:lstStyle/>
          <a:p>
            <a:pPr algn="r" defTabSz="783285" eaLnBrk="0" hangingPunct="0">
              <a:lnSpc>
                <a:spcPct val="90000"/>
              </a:lnSpc>
            </a:pPr>
            <a:r>
              <a:rPr lang="en-US" sz="1000" dirty="0"/>
              <a:t>Quelle: </a:t>
            </a:r>
            <a:r>
              <a:rPr lang="en-US" sz="1000" dirty="0" err="1"/>
              <a:t>Harrer</a:t>
            </a:r>
            <a:r>
              <a:rPr lang="en-US" sz="1000" dirty="0"/>
              <a:t>, </a:t>
            </a:r>
            <a:r>
              <a:rPr lang="en-US" sz="1000" dirty="0" err="1"/>
              <a:t>Cuijpers</a:t>
            </a:r>
            <a:r>
              <a:rPr lang="en-US" sz="1000" dirty="0"/>
              <a:t>, Furukawa, &amp; Ebert, 2021</a:t>
            </a:r>
            <a:endParaRPr lang="en-US" sz="1000" dirty="0">
              <a:solidFill>
                <a:schemeClr val="tx1"/>
              </a:solidFill>
            </a:endParaRPr>
          </a:p>
        </p:txBody>
      </p:sp>
      <p:pic>
        <p:nvPicPr>
          <p:cNvPr id="7" name="Grafik 6">
            <a:extLst>
              <a:ext uri="{FF2B5EF4-FFF2-40B4-BE49-F238E27FC236}">
                <a16:creationId xmlns:a16="http://schemas.microsoft.com/office/drawing/2014/main" id="{919678A1-DDEF-51CE-1907-060FF8DC207E}"/>
              </a:ext>
            </a:extLst>
          </p:cNvPr>
          <p:cNvPicPr>
            <a:picLocks noChangeAspect="1"/>
          </p:cNvPicPr>
          <p:nvPr/>
        </p:nvPicPr>
        <p:blipFill>
          <a:blip r:embed="rId2"/>
          <a:stretch>
            <a:fillRect/>
          </a:stretch>
        </p:blipFill>
        <p:spPr>
          <a:xfrm>
            <a:off x="289865" y="2342444"/>
            <a:ext cx="5268232" cy="2890924"/>
          </a:xfrm>
          <a:prstGeom prst="rect">
            <a:avLst/>
          </a:prstGeom>
        </p:spPr>
      </p:pic>
      <p:sp>
        <p:nvSpPr>
          <p:cNvPr id="9" name="Rechteck 8">
            <a:extLst>
              <a:ext uri="{FF2B5EF4-FFF2-40B4-BE49-F238E27FC236}">
                <a16:creationId xmlns:a16="http://schemas.microsoft.com/office/drawing/2014/main" id="{739DA5B5-7669-7716-9089-E644B3698EDB}"/>
              </a:ext>
            </a:extLst>
          </p:cNvPr>
          <p:cNvSpPr/>
          <p:nvPr/>
        </p:nvSpPr>
        <p:spPr>
          <a:xfrm>
            <a:off x="5678931" y="4269014"/>
            <a:ext cx="329362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100" b="1" dirty="0">
                <a:solidFill>
                  <a:schemeClr val="tx1"/>
                </a:solidFill>
              </a:rPr>
              <a:t>Verschiedene Performance-Variablen pro Studie</a:t>
            </a:r>
          </a:p>
          <a:p>
            <a:r>
              <a:rPr lang="de-DE" sz="1100" b="1" dirty="0">
                <a:solidFill>
                  <a:schemeClr val="tx1"/>
                </a:solidFill>
              </a:rPr>
              <a:t>(</a:t>
            </a:r>
            <a:r>
              <a:rPr lang="de-DE" sz="1100" b="1" dirty="0" err="1">
                <a:solidFill>
                  <a:schemeClr val="tx1"/>
                </a:solidFill>
              </a:rPr>
              <a:t>Within</a:t>
            </a:r>
            <a:r>
              <a:rPr lang="de-DE" sz="1100" b="1" dirty="0">
                <a:solidFill>
                  <a:schemeClr val="tx1"/>
                </a:solidFill>
              </a:rPr>
              <a:t>-Study </a:t>
            </a:r>
            <a:r>
              <a:rPr lang="de-DE" sz="1100" b="1" dirty="0" err="1">
                <a:solidFill>
                  <a:schemeClr val="tx1"/>
                </a:solidFill>
              </a:rPr>
              <a:t>Heterogeneity</a:t>
            </a:r>
            <a:r>
              <a:rPr lang="de-DE" sz="1100" b="1" dirty="0">
                <a:solidFill>
                  <a:schemeClr val="tx1"/>
                </a:solidFill>
              </a:rPr>
              <a:t>)</a:t>
            </a:r>
          </a:p>
        </p:txBody>
      </p:sp>
      <p:sp>
        <p:nvSpPr>
          <p:cNvPr id="10" name="Rechteck 9">
            <a:extLst>
              <a:ext uri="{FF2B5EF4-FFF2-40B4-BE49-F238E27FC236}">
                <a16:creationId xmlns:a16="http://schemas.microsoft.com/office/drawing/2014/main" id="{3CDC1F04-8E93-5E0A-0985-15999B4009DE}"/>
              </a:ext>
            </a:extLst>
          </p:cNvPr>
          <p:cNvSpPr/>
          <p:nvPr/>
        </p:nvSpPr>
        <p:spPr>
          <a:xfrm>
            <a:off x="5678931" y="3583250"/>
            <a:ext cx="329362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100" b="1" dirty="0">
                <a:solidFill>
                  <a:schemeClr val="tx1"/>
                </a:solidFill>
              </a:rPr>
              <a:t>Verschiedene Ergebnisse pro Studie</a:t>
            </a:r>
          </a:p>
          <a:p>
            <a:r>
              <a:rPr lang="de-DE" sz="1100" b="1" dirty="0">
                <a:solidFill>
                  <a:schemeClr val="tx1"/>
                </a:solidFill>
              </a:rPr>
              <a:t>(</a:t>
            </a:r>
            <a:r>
              <a:rPr lang="de-DE" sz="1100" b="1" dirty="0" err="1">
                <a:solidFill>
                  <a:schemeClr val="tx1"/>
                </a:solidFill>
              </a:rPr>
              <a:t>Across</a:t>
            </a:r>
            <a:r>
              <a:rPr lang="de-DE" sz="1100" b="1" dirty="0">
                <a:solidFill>
                  <a:schemeClr val="tx1"/>
                </a:solidFill>
              </a:rPr>
              <a:t> </a:t>
            </a:r>
            <a:r>
              <a:rPr lang="de-DE" sz="1100" b="1" dirty="0" err="1">
                <a:solidFill>
                  <a:schemeClr val="tx1"/>
                </a:solidFill>
              </a:rPr>
              <a:t>Strudy</a:t>
            </a:r>
            <a:r>
              <a:rPr lang="de-DE" sz="1100" b="1" dirty="0">
                <a:solidFill>
                  <a:schemeClr val="tx1"/>
                </a:solidFill>
              </a:rPr>
              <a:t> </a:t>
            </a:r>
            <a:r>
              <a:rPr lang="de-DE" sz="1100" b="1" dirty="0" err="1">
                <a:solidFill>
                  <a:schemeClr val="tx1"/>
                </a:solidFill>
              </a:rPr>
              <a:t>Heterogeneity</a:t>
            </a:r>
            <a:r>
              <a:rPr lang="de-DE" sz="1100" b="1" dirty="0">
                <a:solidFill>
                  <a:schemeClr val="tx1"/>
                </a:solidFill>
              </a:rPr>
              <a:t>)</a:t>
            </a:r>
          </a:p>
        </p:txBody>
      </p:sp>
      <p:sp>
        <p:nvSpPr>
          <p:cNvPr id="12" name="Rechteck 11">
            <a:extLst>
              <a:ext uri="{FF2B5EF4-FFF2-40B4-BE49-F238E27FC236}">
                <a16:creationId xmlns:a16="http://schemas.microsoft.com/office/drawing/2014/main" id="{6C39D24E-1F2C-9EB9-0339-C8EF51E63DC8}"/>
              </a:ext>
            </a:extLst>
          </p:cNvPr>
          <p:cNvSpPr/>
          <p:nvPr/>
        </p:nvSpPr>
        <p:spPr>
          <a:xfrm>
            <a:off x="5678931" y="2878264"/>
            <a:ext cx="3293620" cy="3429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100" b="1" dirty="0">
                <a:solidFill>
                  <a:schemeClr val="tx1"/>
                </a:solidFill>
              </a:rPr>
              <a:t>Schätzung des ML-Korrelationskoeffizienten</a:t>
            </a:r>
          </a:p>
        </p:txBody>
      </p:sp>
    </p:spTree>
    <p:extLst>
      <p:ext uri="{BB962C8B-B14F-4D97-AF65-F5344CB8AC3E}">
        <p14:creationId xmlns:p14="http://schemas.microsoft.com/office/powerpoint/2010/main" val="18775330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DB1CE7A-E126-B77E-F2F5-D01EA84CA2CE}"/>
              </a:ext>
            </a:extLst>
          </p:cNvPr>
          <p:cNvSpPr>
            <a:spLocks noGrp="1"/>
          </p:cNvSpPr>
          <p:nvPr>
            <p:ph type="body" sz="quarter" idx="10"/>
          </p:nvPr>
        </p:nvSpPr>
        <p:spPr/>
        <p:txBody>
          <a:bodyPr/>
          <a:lstStyle/>
          <a:p>
            <a:r>
              <a:rPr lang="de-DE" dirty="0"/>
              <a:t>OSMASEM - </a:t>
            </a:r>
            <a:r>
              <a:rPr lang="en-US" sz="2400" dirty="0"/>
              <a:t>Meta-analytical Structural Equation Modeling</a:t>
            </a:r>
            <a:r>
              <a:rPr lang="de-DE" dirty="0"/>
              <a:t> </a:t>
            </a:r>
          </a:p>
        </p:txBody>
      </p:sp>
      <p:sp>
        <p:nvSpPr>
          <p:cNvPr id="4" name="Fußzeilenplatzhalter 3">
            <a:extLst>
              <a:ext uri="{FF2B5EF4-FFF2-40B4-BE49-F238E27FC236}">
                <a16:creationId xmlns:a16="http://schemas.microsoft.com/office/drawing/2014/main" id="{471647EB-8DA4-EA37-D702-2D3827331569}"/>
              </a:ext>
            </a:extLst>
          </p:cNvPr>
          <p:cNvSpPr>
            <a:spLocks noGrp="1"/>
          </p:cNvSpPr>
          <p:nvPr>
            <p:ph type="ftr" sz="quarter" idx="3"/>
          </p:nvPr>
        </p:nvSpPr>
        <p:spPr/>
        <p:txBody>
          <a:bodyPr/>
          <a:lstStyle/>
          <a:p>
            <a:r>
              <a:rPr lang="de-DE" dirty="0"/>
              <a:t>Artikel 1: Corporate Networks</a:t>
            </a:r>
          </a:p>
        </p:txBody>
      </p:sp>
      <p:sp>
        <p:nvSpPr>
          <p:cNvPr id="5" name="TextBox 16">
            <a:extLst>
              <a:ext uri="{FF2B5EF4-FFF2-40B4-BE49-F238E27FC236}">
                <a16:creationId xmlns:a16="http://schemas.microsoft.com/office/drawing/2014/main" id="{66482D58-1A2F-A6D4-D27C-B00CFADB45B1}"/>
              </a:ext>
            </a:extLst>
          </p:cNvPr>
          <p:cNvSpPr txBox="1">
            <a:spLocks/>
          </p:cNvSpPr>
          <p:nvPr/>
        </p:nvSpPr>
        <p:spPr>
          <a:xfrm>
            <a:off x="288000" y="1971825"/>
            <a:ext cx="10945150" cy="3859389"/>
          </a:xfrm>
          <a:prstGeom prst="rect">
            <a:avLst/>
          </a:prstGeom>
        </p:spPr>
        <p:txBody>
          <a:bodyPr vert="horz" lIns="0" tIns="72000" rIns="72000" bIns="72000" rtlCol="0">
            <a:noAutofit/>
          </a:bodyPr>
          <a:lstStyle>
            <a:lvl1pPr marL="0" indent="0" algn="l" defTabSz="457200" rtl="0" eaLnBrk="1" latinLnBrk="0" hangingPunct="1">
              <a:lnSpc>
                <a:spcPct val="104000"/>
              </a:lnSpc>
              <a:spcBef>
                <a:spcPts val="1200"/>
              </a:spcBef>
              <a:buFont typeface="Arial" panose="020B0604020202020204" pitchFamily="34" charset="0"/>
              <a:buNone/>
              <a:defRPr sz="1400" kern="1200">
                <a:solidFill>
                  <a:srgbClr val="4B4B4B"/>
                </a:solidFill>
                <a:latin typeface="+mn-lt"/>
                <a:ea typeface="+mn-ea"/>
                <a:cs typeface="+mn-cs"/>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baseline="0">
                <a:solidFill>
                  <a:srgbClr val="4B4B4B"/>
                </a:solidFill>
                <a:latin typeface="+mn-lt"/>
                <a:ea typeface="+mn-ea"/>
                <a:cs typeface="+mn-cs"/>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9pPr>
          </a:lstStyle>
          <a:p>
            <a:pPr marL="465750" lvl="1" indent="-285750">
              <a:lnSpc>
                <a:spcPct val="100000"/>
              </a:lnSpc>
              <a:buFont typeface="Arial" panose="020B0604020202020204" pitchFamily="34" charset="0"/>
              <a:buChar char="•"/>
            </a:pPr>
            <a:r>
              <a:rPr lang="de-DE" sz="1200" dirty="0"/>
              <a:t>MASEM ermöglicht das Testen eines hypothetischen Modells oder einer Pfadbeziehung anhand mehrerer zugrunde liegender empirischer Studien</a:t>
            </a:r>
          </a:p>
          <a:p>
            <a:pPr marL="465750" lvl="1" indent="-285750">
              <a:lnSpc>
                <a:spcPct val="100000"/>
              </a:lnSpc>
              <a:buFont typeface="Arial" panose="020B0604020202020204" pitchFamily="34" charset="0"/>
              <a:buChar char="•"/>
            </a:pPr>
            <a:r>
              <a:rPr lang="de-DE" sz="1200" dirty="0"/>
              <a:t>Verwendung von Korrelationen zwischen Konstrukten als Input</a:t>
            </a:r>
          </a:p>
          <a:p>
            <a:pPr marL="465750" lvl="1" indent="-285750">
              <a:lnSpc>
                <a:spcPct val="100000"/>
              </a:lnSpc>
              <a:buFont typeface="Arial" panose="020B0604020202020204" pitchFamily="34" charset="0"/>
              <a:buChar char="•"/>
            </a:pPr>
            <a:endParaRPr lang="de-DE" sz="1200" dirty="0"/>
          </a:p>
          <a:p>
            <a:pPr marL="465750" lvl="1" indent="-285750">
              <a:lnSpc>
                <a:spcPct val="100000"/>
              </a:lnSpc>
              <a:buFont typeface="Arial" panose="020B0604020202020204" pitchFamily="34" charset="0"/>
              <a:buChar char="•"/>
            </a:pPr>
            <a:r>
              <a:rPr lang="de-DE" sz="1200" b="1" dirty="0"/>
              <a:t>Ablauf der MASEM erfolgt typischerweise in zwei Schritten:</a:t>
            </a:r>
          </a:p>
          <a:p>
            <a:pPr marL="645750" lvl="2" indent="-285750">
              <a:lnSpc>
                <a:spcPct val="100000"/>
              </a:lnSpc>
              <a:buFont typeface="Arial" panose="020B0604020202020204" pitchFamily="34" charset="0"/>
              <a:buChar char="•"/>
            </a:pPr>
            <a:r>
              <a:rPr lang="de-DE" sz="1200" b="1" dirty="0"/>
              <a:t>Schritt 1: </a:t>
            </a:r>
            <a:r>
              <a:rPr lang="de-DE" sz="1200" dirty="0"/>
              <a:t>Schätzung einer </a:t>
            </a:r>
            <a:r>
              <a:rPr lang="de-DE" sz="1200" dirty="0" err="1"/>
              <a:t>Pooled</a:t>
            </a:r>
            <a:r>
              <a:rPr lang="de-DE" sz="1200" dirty="0"/>
              <a:t> </a:t>
            </a:r>
            <a:r>
              <a:rPr lang="de-DE" sz="1200" dirty="0" err="1"/>
              <a:t>Correlation</a:t>
            </a:r>
            <a:r>
              <a:rPr lang="de-DE" sz="1200" dirty="0"/>
              <a:t> Matrix (basierend auf Homogenität der Einzelstudien)</a:t>
            </a:r>
          </a:p>
          <a:p>
            <a:pPr marL="645750" lvl="2" indent="-285750">
              <a:lnSpc>
                <a:spcPct val="100000"/>
              </a:lnSpc>
              <a:buFont typeface="Arial" panose="020B0604020202020204" pitchFamily="34" charset="0"/>
              <a:buChar char="•"/>
            </a:pPr>
            <a:r>
              <a:rPr lang="de-DE" sz="1200" b="1" dirty="0"/>
              <a:t>Schritt 2: </a:t>
            </a:r>
            <a:r>
              <a:rPr lang="de-DE" sz="1200" dirty="0"/>
              <a:t>Schätzung der Pfad-Koeffizienten mittels WLS-Regression basierend auf der Kovarianz-Matrix der </a:t>
            </a:r>
            <a:r>
              <a:rPr lang="de-DE" sz="1200" dirty="0" err="1"/>
              <a:t>Pooled</a:t>
            </a:r>
            <a:r>
              <a:rPr lang="de-DE" sz="1200" dirty="0"/>
              <a:t> </a:t>
            </a:r>
            <a:r>
              <a:rPr lang="de-DE" sz="1200" dirty="0" err="1"/>
              <a:t>Correlation</a:t>
            </a:r>
            <a:r>
              <a:rPr lang="de-DE" sz="1200" dirty="0"/>
              <a:t> Matrix</a:t>
            </a:r>
          </a:p>
          <a:p>
            <a:pPr lvl="2" indent="0">
              <a:lnSpc>
                <a:spcPct val="100000"/>
              </a:lnSpc>
              <a:buNone/>
            </a:pPr>
            <a:endParaRPr lang="de-DE" sz="1200" dirty="0"/>
          </a:p>
          <a:p>
            <a:pPr marL="465750" lvl="1" indent="-285750">
              <a:lnSpc>
                <a:spcPct val="100000"/>
              </a:lnSpc>
              <a:buFont typeface="Arial" panose="020B0604020202020204" pitchFamily="34" charset="0"/>
              <a:buChar char="•"/>
            </a:pPr>
            <a:r>
              <a:rPr lang="de-DE" sz="1200" dirty="0"/>
              <a:t>Zahlreiche zweistufige Methoden für MASEM vorhanden (</a:t>
            </a:r>
            <a:r>
              <a:rPr lang="en-US" sz="1200" dirty="0"/>
              <a:t>e.g., Becker, 1992, 1995, 2009; Cheung &amp; Chan, 2005a; </a:t>
            </a:r>
            <a:r>
              <a:rPr lang="en-US" sz="1200" dirty="0" err="1"/>
              <a:t>Hafdahl</a:t>
            </a:r>
            <a:r>
              <a:rPr lang="en-US" sz="1200" dirty="0"/>
              <a:t>, 2007, 2008; </a:t>
            </a:r>
            <a:r>
              <a:rPr lang="de-DE" sz="1200" dirty="0"/>
              <a:t>Hunter &amp; Schmidt, 2004; Hedges &amp; </a:t>
            </a:r>
            <a:r>
              <a:rPr lang="de-DE" sz="1200" dirty="0" err="1"/>
              <a:t>Olkin</a:t>
            </a:r>
            <a:r>
              <a:rPr lang="de-DE" sz="1200" dirty="0"/>
              <a:t>, 1985</a:t>
            </a:r>
            <a:r>
              <a:rPr lang="en-US" sz="1200" dirty="0"/>
              <a:t>)</a:t>
            </a:r>
          </a:p>
          <a:p>
            <a:pPr marL="465750" lvl="1" indent="-285750">
              <a:lnSpc>
                <a:spcPct val="100000"/>
              </a:lnSpc>
              <a:buFont typeface="Arial" panose="020B0604020202020204" pitchFamily="34" charset="0"/>
              <a:buChar char="•"/>
            </a:pPr>
            <a:r>
              <a:rPr lang="en-US" sz="1200" b="1" dirty="0" err="1"/>
              <a:t>Statistisch</a:t>
            </a:r>
            <a:r>
              <a:rPr lang="en-US" sz="1200" b="1" dirty="0"/>
              <a:t> </a:t>
            </a:r>
            <a:r>
              <a:rPr lang="en-US" sz="1200" b="1" dirty="0" err="1"/>
              <a:t>beste</a:t>
            </a:r>
            <a:r>
              <a:rPr lang="en-US" sz="1200" b="1" dirty="0"/>
              <a:t> </a:t>
            </a:r>
            <a:r>
              <a:rPr lang="en-US" sz="1200" b="1" dirty="0" err="1"/>
              <a:t>Methode</a:t>
            </a:r>
            <a:r>
              <a:rPr lang="en-US" sz="1200" b="1" dirty="0"/>
              <a:t> TSSM</a:t>
            </a:r>
            <a:r>
              <a:rPr lang="en-US" sz="1200" dirty="0"/>
              <a:t>: Cheung &amp; Chan, 2005a (</a:t>
            </a:r>
            <a:r>
              <a:rPr lang="en-US" sz="1200" dirty="0" err="1"/>
              <a:t>Nutzt</a:t>
            </a:r>
            <a:r>
              <a:rPr lang="en-US" sz="1200" dirty="0"/>
              <a:t> Maximum Likelihood)</a:t>
            </a:r>
          </a:p>
          <a:p>
            <a:pPr lvl="2" indent="0">
              <a:lnSpc>
                <a:spcPct val="100000"/>
              </a:lnSpc>
              <a:buNone/>
            </a:pPr>
            <a:endParaRPr lang="en-US" sz="1200" dirty="0"/>
          </a:p>
          <a:p>
            <a:pPr marL="465750" lvl="1" indent="-285750">
              <a:lnSpc>
                <a:spcPct val="100000"/>
              </a:lnSpc>
              <a:buFont typeface="Arial" panose="020B0604020202020204" pitchFamily="34" charset="0"/>
              <a:buChar char="•"/>
            </a:pPr>
            <a:r>
              <a:rPr lang="en-US" sz="1200" b="1" dirty="0">
                <a:solidFill>
                  <a:schemeClr val="accent4"/>
                </a:solidFill>
              </a:rPr>
              <a:t>OSMASEM (Oort &amp; Jack, 2016) </a:t>
            </a:r>
            <a:r>
              <a:rPr lang="en-US" sz="1200" b="1" dirty="0" err="1">
                <a:solidFill>
                  <a:schemeClr val="accent4"/>
                </a:solidFill>
              </a:rPr>
              <a:t>als</a:t>
            </a:r>
            <a:r>
              <a:rPr lang="en-US" sz="1200" b="1" dirty="0">
                <a:solidFill>
                  <a:schemeClr val="accent4"/>
                </a:solidFill>
              </a:rPr>
              <a:t> </a:t>
            </a:r>
            <a:r>
              <a:rPr lang="en-US" sz="1200" b="1" dirty="0" err="1">
                <a:solidFill>
                  <a:schemeClr val="accent4"/>
                </a:solidFill>
              </a:rPr>
              <a:t>Weiterentwicklung</a:t>
            </a:r>
            <a:r>
              <a:rPr lang="en-US" sz="1200" b="1" dirty="0">
                <a:solidFill>
                  <a:schemeClr val="accent4"/>
                </a:solidFill>
              </a:rPr>
              <a:t> der TSSM-</a:t>
            </a:r>
            <a:r>
              <a:rPr lang="en-US" sz="1200" b="1" dirty="0" err="1">
                <a:solidFill>
                  <a:schemeClr val="accent4"/>
                </a:solidFill>
              </a:rPr>
              <a:t>Methode</a:t>
            </a:r>
            <a:r>
              <a:rPr lang="en-US" sz="1200" b="1" dirty="0">
                <a:solidFill>
                  <a:schemeClr val="accent4"/>
                </a:solidFill>
              </a:rPr>
              <a:t> (Cheung &amp; Chan, 2005)</a:t>
            </a:r>
          </a:p>
          <a:p>
            <a:pPr marL="645750" lvl="2" indent="-285750">
              <a:lnSpc>
                <a:spcPct val="100000"/>
              </a:lnSpc>
              <a:buFont typeface="Arial" panose="020B0604020202020204" pitchFamily="34" charset="0"/>
              <a:buChar char="•"/>
            </a:pPr>
            <a:r>
              <a:rPr lang="en-US" sz="1200" dirty="0" err="1"/>
              <a:t>Vergleichbares</a:t>
            </a:r>
            <a:r>
              <a:rPr lang="en-US" sz="1200" dirty="0"/>
              <a:t> </a:t>
            </a:r>
            <a:r>
              <a:rPr lang="en-US" sz="1200" dirty="0" err="1"/>
              <a:t>Verfahren</a:t>
            </a:r>
            <a:r>
              <a:rPr lang="en-US" sz="1200" dirty="0"/>
              <a:t> </a:t>
            </a:r>
            <a:r>
              <a:rPr lang="en-US" sz="1200" dirty="0" err="1"/>
              <a:t>mit</a:t>
            </a:r>
            <a:r>
              <a:rPr lang="en-US" sz="1200" dirty="0"/>
              <a:t> </a:t>
            </a:r>
            <a:r>
              <a:rPr lang="en-US" sz="1200" dirty="0" err="1"/>
              <a:t>leicht</a:t>
            </a:r>
            <a:r>
              <a:rPr lang="en-US" sz="1200" dirty="0"/>
              <a:t> </a:t>
            </a:r>
            <a:r>
              <a:rPr lang="en-US" sz="1200" dirty="0" err="1"/>
              <a:t>verbesserten</a:t>
            </a:r>
            <a:r>
              <a:rPr lang="en-US" sz="1200" dirty="0"/>
              <a:t> </a:t>
            </a:r>
            <a:r>
              <a:rPr lang="en-US" sz="1200" dirty="0" err="1"/>
              <a:t>statistischen</a:t>
            </a:r>
            <a:r>
              <a:rPr lang="en-US" sz="1200" dirty="0"/>
              <a:t> </a:t>
            </a:r>
            <a:r>
              <a:rPr lang="en-US" sz="1200" dirty="0" err="1"/>
              <a:t>Eigenschaften</a:t>
            </a:r>
            <a:r>
              <a:rPr lang="en-US" sz="1200" dirty="0"/>
              <a:t> (Oort &amp; Jak, 2016)</a:t>
            </a:r>
          </a:p>
          <a:p>
            <a:pPr marL="645750" lvl="2" indent="-285750">
              <a:lnSpc>
                <a:spcPct val="100000"/>
              </a:lnSpc>
              <a:buFont typeface="Arial" panose="020B0604020202020204" pitchFamily="34" charset="0"/>
              <a:buChar char="•"/>
            </a:pPr>
            <a:r>
              <a:rPr lang="en-US" sz="1200" dirty="0" err="1"/>
              <a:t>Überspringt</a:t>
            </a:r>
            <a:r>
              <a:rPr lang="en-US" sz="1200" dirty="0"/>
              <a:t> die </a:t>
            </a:r>
            <a:r>
              <a:rPr lang="en-US" sz="1200" dirty="0" err="1"/>
              <a:t>Schätzung</a:t>
            </a:r>
            <a:r>
              <a:rPr lang="en-US" sz="1200" dirty="0"/>
              <a:t> der Pooled Correlation Matrix</a:t>
            </a:r>
          </a:p>
          <a:p>
            <a:pPr marL="645750" lvl="2" indent="-285750">
              <a:lnSpc>
                <a:spcPct val="100000"/>
              </a:lnSpc>
              <a:buFont typeface="Arial" panose="020B0604020202020204" pitchFamily="34" charset="0"/>
              <a:buChar char="•"/>
            </a:pPr>
            <a:r>
              <a:rPr lang="en-US" sz="1200" dirty="0" err="1"/>
              <a:t>Schätzt</a:t>
            </a:r>
            <a:r>
              <a:rPr lang="en-US" sz="1200" dirty="0"/>
              <a:t> </a:t>
            </a:r>
            <a:r>
              <a:rPr lang="en-US" sz="1200" dirty="0" err="1"/>
              <a:t>mittels</a:t>
            </a:r>
            <a:r>
              <a:rPr lang="en-US" sz="1200" dirty="0"/>
              <a:t> multigroup analysis </a:t>
            </a:r>
            <a:r>
              <a:rPr lang="en-US" sz="1200" dirty="0" err="1"/>
              <a:t>direkt</a:t>
            </a:r>
            <a:r>
              <a:rPr lang="en-US" sz="1200" dirty="0"/>
              <a:t> </a:t>
            </a:r>
            <a:r>
              <a:rPr lang="en-US" sz="1200" dirty="0" err="1"/>
              <a:t>anhand</a:t>
            </a:r>
            <a:r>
              <a:rPr lang="en-US" sz="1200" dirty="0"/>
              <a:t> der </a:t>
            </a:r>
            <a:r>
              <a:rPr lang="en-US" sz="1200" dirty="0" err="1"/>
              <a:t>beobachteten</a:t>
            </a:r>
            <a:r>
              <a:rPr lang="en-US" sz="1200" dirty="0"/>
              <a:t> </a:t>
            </a:r>
            <a:r>
              <a:rPr lang="en-US" sz="1200" dirty="0" err="1"/>
              <a:t>Korrelationskoeffizienten</a:t>
            </a:r>
            <a:endParaRPr lang="en-US" sz="1200" dirty="0"/>
          </a:p>
          <a:p>
            <a:pPr marL="645750" lvl="2" indent="-285750">
              <a:lnSpc>
                <a:spcPct val="100000"/>
              </a:lnSpc>
              <a:buFont typeface="Arial" panose="020B0604020202020204" pitchFamily="34" charset="0"/>
              <a:buChar char="•"/>
            </a:pPr>
            <a:r>
              <a:rPr lang="en-US" sz="1200" dirty="0" err="1"/>
              <a:t>Erlaubt</a:t>
            </a:r>
            <a:r>
              <a:rPr lang="en-US" sz="1200" dirty="0"/>
              <a:t> </a:t>
            </a:r>
            <a:r>
              <a:rPr lang="de-DE" sz="1200" dirty="0"/>
              <a:t>kontinuierliche</a:t>
            </a:r>
            <a:r>
              <a:rPr lang="en-US" sz="1200" dirty="0"/>
              <a:t> Moderator-</a:t>
            </a:r>
            <a:r>
              <a:rPr lang="en-US" sz="1200" dirty="0" err="1"/>
              <a:t>Variablen</a:t>
            </a:r>
            <a:endParaRPr lang="en-US" sz="1200" dirty="0"/>
          </a:p>
          <a:p>
            <a:pPr marL="465750" lvl="1" indent="-285750">
              <a:lnSpc>
                <a:spcPct val="100000"/>
              </a:lnSpc>
              <a:buFont typeface="Arial" panose="020B0604020202020204" pitchFamily="34" charset="0"/>
              <a:buChar char="•"/>
            </a:pPr>
            <a:r>
              <a:rPr lang="en-US" sz="1200" b="1" dirty="0" err="1">
                <a:solidFill>
                  <a:schemeClr val="accent1"/>
                </a:solidFill>
              </a:rPr>
              <a:t>Signifikant</a:t>
            </a:r>
            <a:r>
              <a:rPr lang="en-US" sz="1200" b="1" dirty="0">
                <a:solidFill>
                  <a:schemeClr val="accent1"/>
                </a:solidFill>
              </a:rPr>
              <a:t> </a:t>
            </a:r>
            <a:r>
              <a:rPr lang="en-US" sz="1200" b="1" dirty="0" err="1">
                <a:solidFill>
                  <a:schemeClr val="accent1"/>
                </a:solidFill>
              </a:rPr>
              <a:t>kleinerer</a:t>
            </a:r>
            <a:r>
              <a:rPr lang="en-US" sz="1200" b="1" dirty="0">
                <a:solidFill>
                  <a:schemeClr val="accent1"/>
                </a:solidFill>
              </a:rPr>
              <a:t> </a:t>
            </a:r>
            <a:r>
              <a:rPr lang="en-US" sz="1200" b="1" dirty="0" err="1">
                <a:solidFill>
                  <a:schemeClr val="accent1"/>
                </a:solidFill>
              </a:rPr>
              <a:t>Schätzfehler</a:t>
            </a:r>
            <a:r>
              <a:rPr lang="en-US" sz="1200" b="1" dirty="0">
                <a:solidFill>
                  <a:schemeClr val="accent1"/>
                </a:solidFill>
              </a:rPr>
              <a:t> für </a:t>
            </a:r>
            <a:r>
              <a:rPr lang="en-US" sz="1200" b="1" dirty="0" err="1">
                <a:solidFill>
                  <a:schemeClr val="accent1"/>
                </a:solidFill>
              </a:rPr>
              <a:t>kleine</a:t>
            </a:r>
            <a:r>
              <a:rPr lang="en-US" sz="1200" b="1" dirty="0">
                <a:solidFill>
                  <a:schemeClr val="accent1"/>
                </a:solidFill>
              </a:rPr>
              <a:t> </a:t>
            </a:r>
            <a:r>
              <a:rPr lang="en-US" sz="1200" b="1" dirty="0" err="1">
                <a:solidFill>
                  <a:schemeClr val="accent1"/>
                </a:solidFill>
              </a:rPr>
              <a:t>Stichproben</a:t>
            </a:r>
            <a:r>
              <a:rPr lang="en-US" sz="1200" b="1" dirty="0">
                <a:solidFill>
                  <a:schemeClr val="accent1"/>
                </a:solidFill>
              </a:rPr>
              <a:t> (N= 50 -100) </a:t>
            </a:r>
            <a:r>
              <a:rPr lang="en-US" sz="1200" b="1" dirty="0" err="1">
                <a:solidFill>
                  <a:schemeClr val="accent1"/>
                </a:solidFill>
              </a:rPr>
              <a:t>ggü</a:t>
            </a:r>
            <a:r>
              <a:rPr lang="en-US" sz="1200" b="1" dirty="0">
                <a:solidFill>
                  <a:schemeClr val="accent1"/>
                </a:solidFill>
              </a:rPr>
              <a:t>. TSSEM </a:t>
            </a:r>
            <a:r>
              <a:rPr lang="en-US" sz="1200" b="1" dirty="0" err="1">
                <a:solidFill>
                  <a:schemeClr val="accent1"/>
                </a:solidFill>
              </a:rPr>
              <a:t>Methode</a:t>
            </a:r>
            <a:r>
              <a:rPr lang="en-US" sz="1200" b="1" dirty="0">
                <a:solidFill>
                  <a:schemeClr val="accent1"/>
                </a:solidFill>
              </a:rPr>
              <a:t> (Oort &amp; Jak, 2016)</a:t>
            </a:r>
            <a:endParaRPr lang="de-DE" sz="1200" b="1" dirty="0">
              <a:solidFill>
                <a:schemeClr val="accent1"/>
              </a:solidFill>
            </a:endParaRPr>
          </a:p>
          <a:p>
            <a:pPr marL="645750" lvl="2" indent="-285750">
              <a:lnSpc>
                <a:spcPct val="100000"/>
              </a:lnSpc>
              <a:buFont typeface="Arial" panose="020B0604020202020204" pitchFamily="34" charset="0"/>
              <a:buChar char="•"/>
            </a:pPr>
            <a:endParaRPr lang="de-DE" sz="1200" dirty="0"/>
          </a:p>
        </p:txBody>
      </p:sp>
      <p:sp>
        <p:nvSpPr>
          <p:cNvPr id="8" name="Rectangle 5">
            <a:extLst>
              <a:ext uri="{FF2B5EF4-FFF2-40B4-BE49-F238E27FC236}">
                <a16:creationId xmlns:a16="http://schemas.microsoft.com/office/drawing/2014/main" id="{D501BEE5-74FE-53B3-FFDC-061784CA93DD}"/>
              </a:ext>
            </a:extLst>
          </p:cNvPr>
          <p:cNvSpPr>
            <a:spLocks noChangeArrowheads="1"/>
          </p:cNvSpPr>
          <p:nvPr/>
        </p:nvSpPr>
        <p:spPr bwMode="auto">
          <a:xfrm>
            <a:off x="289865" y="1603077"/>
            <a:ext cx="10944000" cy="360000"/>
          </a:xfrm>
          <a:prstGeom prst="rect">
            <a:avLst/>
          </a:prstGeom>
          <a:solidFill>
            <a:srgbClr val="122769"/>
          </a:solidFill>
          <a:ln w="12700" algn="ctr">
            <a:noFill/>
            <a:miter lim="800000"/>
            <a:headEnd/>
            <a:tailEnd/>
          </a:ln>
          <a:effectLst/>
        </p:spPr>
        <p:txBody>
          <a:bodyPr wrap="square" lIns="108000" tIns="72000" rIns="72000" bIns="72000" anchor="ctr">
            <a:noAutofit/>
          </a:bodyPr>
          <a:lstStyle/>
          <a:p>
            <a:pPr>
              <a:lnSpc>
                <a:spcPct val="104000"/>
              </a:lnSpc>
              <a:buClrTx/>
              <a:buSzTx/>
              <a:buFontTx/>
              <a:buNone/>
            </a:pPr>
            <a:r>
              <a:rPr lang="en-US" sz="1400" b="1" dirty="0" err="1">
                <a:solidFill>
                  <a:schemeClr val="bg1"/>
                </a:solidFill>
                <a:cs typeface="Arial"/>
              </a:rPr>
              <a:t>Beschreibung</a:t>
            </a:r>
            <a:r>
              <a:rPr lang="en-US" sz="1400" b="1" dirty="0">
                <a:solidFill>
                  <a:schemeClr val="bg1"/>
                </a:solidFill>
                <a:cs typeface="Arial"/>
              </a:rPr>
              <a:t> der </a:t>
            </a:r>
            <a:r>
              <a:rPr lang="en-US" sz="1400" b="1" dirty="0" err="1">
                <a:solidFill>
                  <a:schemeClr val="bg1"/>
                </a:solidFill>
                <a:cs typeface="Arial"/>
              </a:rPr>
              <a:t>Methode</a:t>
            </a:r>
            <a:endParaRPr lang="en-US" sz="1400" b="1" dirty="0">
              <a:solidFill>
                <a:schemeClr val="bg1"/>
              </a:solidFill>
              <a:cs typeface="Arial"/>
            </a:endParaRPr>
          </a:p>
        </p:txBody>
      </p:sp>
      <p:sp>
        <p:nvSpPr>
          <p:cNvPr id="11" name="Textfeld 10">
            <a:extLst>
              <a:ext uri="{FF2B5EF4-FFF2-40B4-BE49-F238E27FC236}">
                <a16:creationId xmlns:a16="http://schemas.microsoft.com/office/drawing/2014/main" id="{CD2E507D-78BD-EE73-D55D-3469A97F32BD}"/>
              </a:ext>
            </a:extLst>
          </p:cNvPr>
          <p:cNvSpPr txBox="1"/>
          <p:nvPr/>
        </p:nvSpPr>
        <p:spPr>
          <a:xfrm>
            <a:off x="9286875" y="1201478"/>
            <a:ext cx="1946274" cy="369332"/>
          </a:xfrm>
          <a:prstGeom prst="rect">
            <a:avLst/>
          </a:prstGeom>
          <a:noFill/>
        </p:spPr>
        <p:txBody>
          <a:bodyPr wrap="square">
            <a:spAutoFit/>
          </a:bodyPr>
          <a:lstStyle/>
          <a:p>
            <a:r>
              <a:rPr lang="de-DE" dirty="0">
                <a:effectLst/>
                <a:latin typeface="Times New Roman" panose="02020603050405020304" pitchFamily="18" charset="0"/>
              </a:rPr>
              <a:t>10.1002/jrsm.1203</a:t>
            </a:r>
            <a:endParaRPr lang="de-DE" dirty="0"/>
          </a:p>
        </p:txBody>
      </p:sp>
      <p:sp>
        <p:nvSpPr>
          <p:cNvPr id="3" name="Rechteck 2">
            <a:extLst>
              <a:ext uri="{FF2B5EF4-FFF2-40B4-BE49-F238E27FC236}">
                <a16:creationId xmlns:a16="http://schemas.microsoft.com/office/drawing/2014/main" id="{2DF60DAD-45B1-9916-5BD7-E64AB6FD7E89}"/>
              </a:ext>
            </a:extLst>
          </p:cNvPr>
          <p:cNvSpPr/>
          <p:nvPr/>
        </p:nvSpPr>
        <p:spPr>
          <a:xfrm>
            <a:off x="8042275" y="5811459"/>
            <a:ext cx="3164485" cy="233363"/>
          </a:xfrm>
          <a:prstGeom prst="rect">
            <a:avLst/>
          </a:prstGeom>
          <a:noFill/>
          <a:ln w="38100" algn="ctr">
            <a:solidFill>
              <a:schemeClr val="bg1"/>
            </a:solidFill>
            <a:miter lim="800000"/>
            <a:headEnd/>
            <a:tailEnd/>
          </a:ln>
          <a:effectLst/>
        </p:spPr>
        <p:txBody>
          <a:bodyPr lIns="0" tIns="0" rIns="0" bIns="0" anchor="ctr"/>
          <a:lstStyle/>
          <a:p>
            <a:pPr algn="r" defTabSz="783285" eaLnBrk="0" hangingPunct="0">
              <a:lnSpc>
                <a:spcPct val="90000"/>
              </a:lnSpc>
            </a:pPr>
            <a:r>
              <a:rPr lang="en-US" sz="1000" dirty="0"/>
              <a:t>Quelle: Oort &amp; Jak (2016)</a:t>
            </a:r>
            <a:endParaRPr lang="en-US" sz="1000" dirty="0">
              <a:solidFill>
                <a:schemeClr val="tx1"/>
              </a:solidFill>
            </a:endParaRPr>
          </a:p>
        </p:txBody>
      </p:sp>
    </p:spTree>
    <p:extLst>
      <p:ext uri="{BB962C8B-B14F-4D97-AF65-F5344CB8AC3E}">
        <p14:creationId xmlns:p14="http://schemas.microsoft.com/office/powerpoint/2010/main" val="5068567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EB64DBBF-5741-C496-3401-92F3C2547681}"/>
              </a:ext>
            </a:extLst>
          </p:cNvPr>
          <p:cNvSpPr>
            <a:spLocks noGrp="1"/>
          </p:cNvSpPr>
          <p:nvPr>
            <p:ph type="body" sz="quarter" idx="10"/>
          </p:nvPr>
        </p:nvSpPr>
        <p:spPr/>
        <p:txBody>
          <a:bodyPr/>
          <a:lstStyle/>
          <a:p>
            <a:r>
              <a:rPr lang="de-DE" dirty="0"/>
              <a:t>CEO Power</a:t>
            </a:r>
          </a:p>
        </p:txBody>
      </p:sp>
      <p:sp>
        <p:nvSpPr>
          <p:cNvPr id="3" name="Inhaltsplatzhalter 2">
            <a:extLst>
              <a:ext uri="{FF2B5EF4-FFF2-40B4-BE49-F238E27FC236}">
                <a16:creationId xmlns:a16="http://schemas.microsoft.com/office/drawing/2014/main" id="{30EE04D9-2D36-E559-2685-3A029FEB5949}"/>
              </a:ext>
            </a:extLst>
          </p:cNvPr>
          <p:cNvSpPr>
            <a:spLocks noGrp="1"/>
          </p:cNvSpPr>
          <p:nvPr>
            <p:ph sz="quarter" idx="13"/>
          </p:nvPr>
        </p:nvSpPr>
        <p:spPr/>
        <p:txBody>
          <a:bodyPr/>
          <a:lstStyle/>
          <a:p>
            <a:r>
              <a:rPr lang="de-DE" dirty="0"/>
              <a:t>CEO power was </a:t>
            </a:r>
            <a:r>
              <a:rPr lang="de-DE" dirty="0" err="1"/>
              <a:t>measured</a:t>
            </a:r>
            <a:r>
              <a:rPr lang="de-DE" dirty="0"/>
              <a:t> </a:t>
            </a:r>
            <a:r>
              <a:rPr lang="de-DE" dirty="0" err="1"/>
              <a:t>by</a:t>
            </a:r>
            <a:r>
              <a:rPr lang="de-DE" dirty="0"/>
              <a:t> </a:t>
            </a:r>
            <a:r>
              <a:rPr lang="de-DE" dirty="0" err="1"/>
              <a:t>seven</a:t>
            </a:r>
            <a:r>
              <a:rPr lang="de-DE" dirty="0"/>
              <a:t> </a:t>
            </a:r>
            <a:r>
              <a:rPr lang="de-DE" dirty="0" err="1"/>
              <a:t>indicators</a:t>
            </a:r>
            <a:r>
              <a:rPr lang="de-DE" dirty="0"/>
              <a:t> </a:t>
            </a:r>
            <a:r>
              <a:rPr lang="de-DE" dirty="0" err="1"/>
              <a:t>that</a:t>
            </a:r>
            <a:r>
              <a:rPr lang="de-DE" dirty="0"/>
              <a:t> </a:t>
            </a:r>
            <a:r>
              <a:rPr lang="de-DE" dirty="0" err="1"/>
              <a:t>have</a:t>
            </a:r>
            <a:r>
              <a:rPr lang="de-DE" dirty="0"/>
              <a:t> </a:t>
            </a:r>
            <a:r>
              <a:rPr lang="de-DE" dirty="0" err="1"/>
              <a:t>been</a:t>
            </a:r>
            <a:r>
              <a:rPr lang="de-DE" dirty="0"/>
              <a:t> </a:t>
            </a:r>
            <a:r>
              <a:rPr lang="de-DE" dirty="0" err="1"/>
              <a:t>widely</a:t>
            </a:r>
            <a:r>
              <a:rPr lang="de-DE" dirty="0"/>
              <a:t> </a:t>
            </a:r>
            <a:r>
              <a:rPr lang="de-DE" dirty="0" err="1"/>
              <a:t>used</a:t>
            </a:r>
            <a:r>
              <a:rPr lang="de-DE" dirty="0"/>
              <a:t> in </a:t>
            </a:r>
            <a:r>
              <a:rPr lang="de-DE" dirty="0" err="1"/>
              <a:t>existing</a:t>
            </a:r>
            <a:r>
              <a:rPr lang="de-DE" dirty="0"/>
              <a:t> </a:t>
            </a:r>
            <a:r>
              <a:rPr lang="de-DE" dirty="0" err="1"/>
              <a:t>research</a:t>
            </a:r>
            <a:r>
              <a:rPr lang="de-DE" dirty="0"/>
              <a:t> (Zajac &amp; Westphal, 1996; Finkelstein, </a:t>
            </a:r>
            <a:r>
              <a:rPr lang="de-DE" dirty="0" err="1"/>
              <a:t>Hambrick</a:t>
            </a:r>
            <a:r>
              <a:rPr lang="de-DE" dirty="0"/>
              <a:t>, &amp; </a:t>
            </a:r>
            <a:r>
              <a:rPr lang="de-DE" dirty="0" err="1"/>
              <a:t>Cannella</a:t>
            </a:r>
            <a:r>
              <a:rPr lang="de-DE" dirty="0"/>
              <a:t>, 2009). </a:t>
            </a:r>
          </a:p>
          <a:p>
            <a:pPr marL="342900" indent="-342900">
              <a:buFont typeface="+mj-lt"/>
              <a:buAutoNum type="arabicPeriod"/>
            </a:pPr>
            <a:r>
              <a:rPr lang="de-DE" b="1" dirty="0"/>
              <a:t>CEO </a:t>
            </a:r>
            <a:r>
              <a:rPr lang="de-DE" b="1" dirty="0" err="1"/>
              <a:t>Tenure</a:t>
            </a:r>
            <a:r>
              <a:rPr lang="de-DE" b="1" dirty="0"/>
              <a:t>: </a:t>
            </a:r>
            <a:r>
              <a:rPr lang="de-DE" dirty="0"/>
              <a:t>CEO </a:t>
            </a:r>
            <a:r>
              <a:rPr lang="de-DE" dirty="0" err="1"/>
              <a:t>tenure</a:t>
            </a:r>
            <a:r>
              <a:rPr lang="de-DE" dirty="0"/>
              <a:t> was </a:t>
            </a:r>
            <a:r>
              <a:rPr lang="de-DE" dirty="0" err="1"/>
              <a:t>measured</a:t>
            </a:r>
            <a:r>
              <a:rPr lang="de-DE" dirty="0"/>
              <a:t> </a:t>
            </a:r>
            <a:r>
              <a:rPr lang="de-DE" dirty="0" err="1"/>
              <a:t>by</a:t>
            </a:r>
            <a:r>
              <a:rPr lang="de-DE" dirty="0"/>
              <a:t> </a:t>
            </a:r>
            <a:r>
              <a:rPr lang="de-DE" dirty="0" err="1"/>
              <a:t>the</a:t>
            </a:r>
            <a:r>
              <a:rPr lang="de-DE" dirty="0"/>
              <a:t> </a:t>
            </a:r>
            <a:r>
              <a:rPr lang="de-DE" dirty="0" err="1"/>
              <a:t>number</a:t>
            </a:r>
            <a:r>
              <a:rPr lang="de-DE" dirty="0"/>
              <a:t> </a:t>
            </a:r>
            <a:r>
              <a:rPr lang="de-DE" dirty="0" err="1"/>
              <a:t>of</a:t>
            </a:r>
            <a:r>
              <a:rPr lang="de-DE" dirty="0"/>
              <a:t> </a:t>
            </a:r>
            <a:r>
              <a:rPr lang="de-DE" dirty="0" err="1"/>
              <a:t>years</a:t>
            </a:r>
            <a:r>
              <a:rPr lang="de-DE" dirty="0"/>
              <a:t> an </a:t>
            </a:r>
            <a:r>
              <a:rPr lang="de-DE" dirty="0" err="1"/>
              <a:t>executive</a:t>
            </a:r>
            <a:r>
              <a:rPr lang="de-DE" dirty="0"/>
              <a:t> </a:t>
            </a:r>
            <a:r>
              <a:rPr lang="de-DE" dirty="0" err="1"/>
              <a:t>served</a:t>
            </a:r>
            <a:r>
              <a:rPr lang="de-DE" dirty="0"/>
              <a:t> </a:t>
            </a:r>
            <a:r>
              <a:rPr lang="de-DE" dirty="0" err="1"/>
              <a:t>as</a:t>
            </a:r>
            <a:r>
              <a:rPr lang="de-DE" dirty="0"/>
              <a:t> </a:t>
            </a:r>
            <a:r>
              <a:rPr lang="de-DE" dirty="0" err="1"/>
              <a:t>the</a:t>
            </a:r>
            <a:r>
              <a:rPr lang="de-DE" dirty="0"/>
              <a:t> </a:t>
            </a:r>
            <a:r>
              <a:rPr lang="de-DE" dirty="0" err="1"/>
              <a:t>focal</a:t>
            </a:r>
            <a:r>
              <a:rPr lang="de-DE" dirty="0"/>
              <a:t> </a:t>
            </a:r>
            <a:r>
              <a:rPr lang="de-DE" dirty="0" err="1"/>
              <a:t>company’s</a:t>
            </a:r>
            <a:r>
              <a:rPr lang="de-DE" dirty="0"/>
              <a:t> CEO (e.g., Wade, O’Reilly, &amp; </a:t>
            </a:r>
            <a:r>
              <a:rPr lang="de-DE" dirty="0" err="1"/>
              <a:t>Chandratat</a:t>
            </a:r>
            <a:r>
              <a:rPr lang="de-DE" dirty="0"/>
              <a:t>, 1990). </a:t>
            </a:r>
          </a:p>
          <a:p>
            <a:pPr marL="342900" indent="-342900">
              <a:buFont typeface="+mj-lt"/>
              <a:buAutoNum type="arabicPeriod"/>
            </a:pPr>
            <a:r>
              <a:rPr lang="de-DE" b="1" dirty="0"/>
              <a:t>CEO Network: </a:t>
            </a:r>
            <a:r>
              <a:rPr lang="de-DE" dirty="0" err="1"/>
              <a:t>CEO’s</a:t>
            </a:r>
            <a:r>
              <a:rPr lang="de-DE" dirty="0"/>
              <a:t> total </a:t>
            </a:r>
            <a:r>
              <a:rPr lang="de-DE" dirty="0" err="1"/>
              <a:t>number</a:t>
            </a:r>
            <a:r>
              <a:rPr lang="de-DE" dirty="0"/>
              <a:t> </a:t>
            </a:r>
            <a:r>
              <a:rPr lang="de-DE" dirty="0" err="1"/>
              <a:t>of</a:t>
            </a:r>
            <a:r>
              <a:rPr lang="de-DE" dirty="0"/>
              <a:t> </a:t>
            </a:r>
            <a:r>
              <a:rPr lang="de-DE" dirty="0" err="1"/>
              <a:t>other</a:t>
            </a:r>
            <a:r>
              <a:rPr lang="de-DE" dirty="0"/>
              <a:t> </a:t>
            </a:r>
            <a:r>
              <a:rPr lang="de-DE" dirty="0" err="1"/>
              <a:t>board</a:t>
            </a:r>
            <a:r>
              <a:rPr lang="de-DE" dirty="0"/>
              <a:t> </a:t>
            </a:r>
            <a:r>
              <a:rPr lang="de-DE" dirty="0" err="1"/>
              <a:t>appointments</a:t>
            </a:r>
            <a:r>
              <a:rPr lang="de-DE" dirty="0"/>
              <a:t> was </a:t>
            </a:r>
            <a:r>
              <a:rPr lang="de-DE" dirty="0" err="1"/>
              <a:t>measured</a:t>
            </a:r>
            <a:r>
              <a:rPr lang="de-DE" dirty="0"/>
              <a:t> </a:t>
            </a:r>
            <a:r>
              <a:rPr lang="de-DE" dirty="0" err="1"/>
              <a:t>by</a:t>
            </a:r>
            <a:r>
              <a:rPr lang="de-DE" dirty="0"/>
              <a:t> </a:t>
            </a:r>
            <a:r>
              <a:rPr lang="de-DE" dirty="0" err="1"/>
              <a:t>the</a:t>
            </a:r>
            <a:r>
              <a:rPr lang="de-DE" dirty="0"/>
              <a:t> </a:t>
            </a:r>
            <a:r>
              <a:rPr lang="de-DE" dirty="0" err="1"/>
              <a:t>focal</a:t>
            </a:r>
            <a:r>
              <a:rPr lang="de-DE" dirty="0"/>
              <a:t> </a:t>
            </a:r>
            <a:r>
              <a:rPr lang="de-DE" dirty="0" err="1"/>
              <a:t>CEO’s</a:t>
            </a:r>
            <a:r>
              <a:rPr lang="de-DE" dirty="0"/>
              <a:t> total </a:t>
            </a:r>
            <a:r>
              <a:rPr lang="de-DE" dirty="0" err="1"/>
              <a:t>number</a:t>
            </a:r>
            <a:r>
              <a:rPr lang="de-DE" dirty="0"/>
              <a:t> </a:t>
            </a:r>
            <a:r>
              <a:rPr lang="de-DE" dirty="0" err="1"/>
              <a:t>of</a:t>
            </a:r>
            <a:r>
              <a:rPr lang="de-DE" dirty="0"/>
              <a:t> </a:t>
            </a:r>
            <a:r>
              <a:rPr lang="de-DE" dirty="0" err="1"/>
              <a:t>board</a:t>
            </a:r>
            <a:r>
              <a:rPr lang="de-DE" dirty="0"/>
              <a:t> </a:t>
            </a:r>
            <a:r>
              <a:rPr lang="de-DE" dirty="0" err="1"/>
              <a:t>appointments</a:t>
            </a:r>
            <a:r>
              <a:rPr lang="de-DE" dirty="0"/>
              <a:t> at </a:t>
            </a:r>
            <a:r>
              <a:rPr lang="de-DE" dirty="0" err="1"/>
              <a:t>other</a:t>
            </a:r>
            <a:r>
              <a:rPr lang="de-DE" dirty="0"/>
              <a:t> Fortune 500 </a:t>
            </a:r>
            <a:r>
              <a:rPr lang="de-DE" dirty="0" err="1"/>
              <a:t>companies</a:t>
            </a:r>
            <a:r>
              <a:rPr lang="de-DE" dirty="0"/>
              <a:t> (e.g., Hillman &amp; </a:t>
            </a:r>
            <a:r>
              <a:rPr lang="de-DE" dirty="0" err="1"/>
              <a:t>Dalziel</a:t>
            </a:r>
            <a:r>
              <a:rPr lang="de-DE" dirty="0"/>
              <a:t>, 2003). </a:t>
            </a:r>
          </a:p>
          <a:p>
            <a:pPr marL="342900" indent="-342900">
              <a:buFont typeface="+mj-lt"/>
              <a:buAutoNum type="arabicPeriod"/>
            </a:pPr>
            <a:r>
              <a:rPr lang="de-DE" b="1" dirty="0"/>
              <a:t>Board Independence: </a:t>
            </a:r>
            <a:r>
              <a:rPr lang="de-DE" dirty="0" err="1"/>
              <a:t>Percentage</a:t>
            </a:r>
            <a:r>
              <a:rPr lang="de-DE" dirty="0"/>
              <a:t> </a:t>
            </a:r>
            <a:r>
              <a:rPr lang="de-DE" dirty="0" err="1"/>
              <a:t>of</a:t>
            </a:r>
            <a:r>
              <a:rPr lang="de-DE" dirty="0"/>
              <a:t> </a:t>
            </a:r>
            <a:r>
              <a:rPr lang="de-DE" dirty="0" err="1"/>
              <a:t>inside</a:t>
            </a:r>
            <a:r>
              <a:rPr lang="de-DE" dirty="0"/>
              <a:t> </a:t>
            </a:r>
            <a:r>
              <a:rPr lang="de-DE" dirty="0" err="1"/>
              <a:t>directors</a:t>
            </a:r>
            <a:r>
              <a:rPr lang="de-DE" dirty="0"/>
              <a:t> was </a:t>
            </a:r>
            <a:r>
              <a:rPr lang="de-DE" dirty="0" err="1"/>
              <a:t>measured</a:t>
            </a:r>
            <a:r>
              <a:rPr lang="de-DE" dirty="0"/>
              <a:t> </a:t>
            </a:r>
            <a:r>
              <a:rPr lang="de-DE" dirty="0" err="1"/>
              <a:t>by</a:t>
            </a:r>
            <a:r>
              <a:rPr lang="de-DE" dirty="0"/>
              <a:t> </a:t>
            </a:r>
            <a:r>
              <a:rPr lang="de-DE" dirty="0" err="1"/>
              <a:t>the</a:t>
            </a:r>
            <a:r>
              <a:rPr lang="de-DE" dirty="0"/>
              <a:t> </a:t>
            </a:r>
            <a:r>
              <a:rPr lang="de-DE" dirty="0" err="1"/>
              <a:t>number</a:t>
            </a:r>
            <a:r>
              <a:rPr lang="de-DE" dirty="0"/>
              <a:t> </a:t>
            </a:r>
            <a:r>
              <a:rPr lang="de-DE" dirty="0" err="1"/>
              <a:t>of</a:t>
            </a:r>
            <a:r>
              <a:rPr lang="de-DE" dirty="0"/>
              <a:t> </a:t>
            </a:r>
            <a:r>
              <a:rPr lang="de-DE" dirty="0" err="1"/>
              <a:t>inside</a:t>
            </a:r>
            <a:r>
              <a:rPr lang="de-DE" dirty="0"/>
              <a:t> </a:t>
            </a:r>
            <a:r>
              <a:rPr lang="de-DE" dirty="0" err="1"/>
              <a:t>directors</a:t>
            </a:r>
            <a:r>
              <a:rPr lang="de-DE" dirty="0"/>
              <a:t> </a:t>
            </a:r>
            <a:r>
              <a:rPr lang="de-DE" dirty="0" err="1"/>
              <a:t>divided</a:t>
            </a:r>
            <a:r>
              <a:rPr lang="de-DE" dirty="0"/>
              <a:t> </a:t>
            </a:r>
            <a:r>
              <a:rPr lang="de-DE" dirty="0" err="1"/>
              <a:t>by</a:t>
            </a:r>
            <a:r>
              <a:rPr lang="de-DE" dirty="0"/>
              <a:t> </a:t>
            </a:r>
            <a:r>
              <a:rPr lang="de-DE" dirty="0" err="1"/>
              <a:t>the</a:t>
            </a:r>
            <a:r>
              <a:rPr lang="de-DE" dirty="0"/>
              <a:t> total </a:t>
            </a:r>
            <a:r>
              <a:rPr lang="de-DE" dirty="0" err="1"/>
              <a:t>number</a:t>
            </a:r>
            <a:r>
              <a:rPr lang="de-DE" dirty="0"/>
              <a:t> </a:t>
            </a:r>
            <a:r>
              <a:rPr lang="de-DE" dirty="0" err="1"/>
              <a:t>of</a:t>
            </a:r>
            <a:r>
              <a:rPr lang="de-DE" dirty="0"/>
              <a:t> </a:t>
            </a:r>
            <a:r>
              <a:rPr lang="de-DE" dirty="0" err="1"/>
              <a:t>directors</a:t>
            </a:r>
            <a:r>
              <a:rPr lang="de-DE" dirty="0"/>
              <a:t> on </a:t>
            </a:r>
            <a:r>
              <a:rPr lang="de-DE" dirty="0" err="1"/>
              <a:t>the</a:t>
            </a:r>
            <a:r>
              <a:rPr lang="de-DE" dirty="0"/>
              <a:t> </a:t>
            </a:r>
            <a:r>
              <a:rPr lang="de-DE" dirty="0" err="1"/>
              <a:t>board</a:t>
            </a:r>
            <a:r>
              <a:rPr lang="de-DE" dirty="0"/>
              <a:t> (e.g., Westphal &amp; Zajac, 1995). </a:t>
            </a:r>
          </a:p>
          <a:p>
            <a:pPr marL="342900" indent="-342900">
              <a:buFont typeface="+mj-lt"/>
              <a:buAutoNum type="arabicPeriod"/>
            </a:pPr>
            <a:r>
              <a:rPr lang="de-DE" b="1" dirty="0"/>
              <a:t>Loyal </a:t>
            </a:r>
            <a:r>
              <a:rPr lang="de-DE" b="1" dirty="0" err="1"/>
              <a:t>Directors</a:t>
            </a:r>
            <a:r>
              <a:rPr lang="de-DE" b="1" dirty="0"/>
              <a:t>: </a:t>
            </a:r>
            <a:r>
              <a:rPr lang="de-DE" dirty="0" err="1"/>
              <a:t>Percentage</a:t>
            </a:r>
            <a:r>
              <a:rPr lang="de-DE" dirty="0"/>
              <a:t> </a:t>
            </a:r>
            <a:r>
              <a:rPr lang="de-DE" dirty="0" err="1"/>
              <a:t>of</a:t>
            </a:r>
            <a:r>
              <a:rPr lang="de-DE" dirty="0"/>
              <a:t> outside </a:t>
            </a:r>
            <a:r>
              <a:rPr lang="de-DE" dirty="0" err="1"/>
              <a:t>directors</a:t>
            </a:r>
            <a:r>
              <a:rPr lang="de-DE" dirty="0"/>
              <a:t> </a:t>
            </a:r>
            <a:r>
              <a:rPr lang="de-DE" dirty="0" err="1"/>
              <a:t>appointed</a:t>
            </a:r>
            <a:r>
              <a:rPr lang="de-DE" dirty="0"/>
              <a:t> after </a:t>
            </a:r>
            <a:r>
              <a:rPr lang="de-DE" dirty="0" err="1"/>
              <a:t>the</a:t>
            </a:r>
            <a:r>
              <a:rPr lang="de-DE" dirty="0"/>
              <a:t> CEO was </a:t>
            </a:r>
            <a:r>
              <a:rPr lang="de-DE" dirty="0" err="1"/>
              <a:t>measured</a:t>
            </a:r>
            <a:r>
              <a:rPr lang="de-DE" dirty="0"/>
              <a:t> </a:t>
            </a:r>
            <a:r>
              <a:rPr lang="de-DE" dirty="0" err="1"/>
              <a:t>by</a:t>
            </a:r>
            <a:r>
              <a:rPr lang="de-DE" dirty="0"/>
              <a:t> </a:t>
            </a:r>
            <a:r>
              <a:rPr lang="de-DE" dirty="0" err="1"/>
              <a:t>the</a:t>
            </a:r>
            <a:r>
              <a:rPr lang="de-DE" dirty="0"/>
              <a:t> </a:t>
            </a:r>
            <a:r>
              <a:rPr lang="de-DE" dirty="0" err="1"/>
              <a:t>percentage</a:t>
            </a:r>
            <a:r>
              <a:rPr lang="de-DE" dirty="0"/>
              <a:t> </a:t>
            </a:r>
            <a:r>
              <a:rPr lang="de-DE" dirty="0" err="1"/>
              <a:t>of</a:t>
            </a:r>
            <a:r>
              <a:rPr lang="de-DE" dirty="0"/>
              <a:t> outside </a:t>
            </a:r>
            <a:r>
              <a:rPr lang="de-DE" dirty="0" err="1"/>
              <a:t>directors</a:t>
            </a:r>
            <a:r>
              <a:rPr lang="de-DE" dirty="0"/>
              <a:t> </a:t>
            </a:r>
            <a:r>
              <a:rPr lang="de-DE" dirty="0" err="1"/>
              <a:t>appointed</a:t>
            </a:r>
            <a:r>
              <a:rPr lang="de-DE" dirty="0"/>
              <a:t> </a:t>
            </a:r>
            <a:r>
              <a:rPr lang="de-DE" dirty="0" err="1"/>
              <a:t>during</a:t>
            </a:r>
            <a:r>
              <a:rPr lang="de-DE" dirty="0"/>
              <a:t> </a:t>
            </a:r>
            <a:r>
              <a:rPr lang="de-DE" dirty="0" err="1"/>
              <a:t>the</a:t>
            </a:r>
            <a:r>
              <a:rPr lang="de-DE" dirty="0"/>
              <a:t> </a:t>
            </a:r>
            <a:r>
              <a:rPr lang="de-DE" dirty="0" err="1"/>
              <a:t>CEO’s</a:t>
            </a:r>
            <a:r>
              <a:rPr lang="de-DE" dirty="0"/>
              <a:t> </a:t>
            </a:r>
            <a:r>
              <a:rPr lang="de-DE" dirty="0" err="1"/>
              <a:t>tenure</a:t>
            </a:r>
            <a:r>
              <a:rPr lang="de-DE" dirty="0"/>
              <a:t> (e.g., Pollock, Fischer, &amp; Wade, 2002). </a:t>
            </a:r>
          </a:p>
          <a:p>
            <a:pPr marL="342900" indent="-342900">
              <a:buFont typeface="+mj-lt"/>
              <a:buAutoNum type="arabicPeriod"/>
            </a:pPr>
            <a:r>
              <a:rPr lang="de-DE" b="1" dirty="0"/>
              <a:t>Outside Ownership: </a:t>
            </a:r>
            <a:r>
              <a:rPr lang="de-DE" dirty="0"/>
              <a:t>Outside </a:t>
            </a:r>
            <a:r>
              <a:rPr lang="de-DE" dirty="0" err="1"/>
              <a:t>directors</a:t>
            </a:r>
            <a:r>
              <a:rPr lang="de-DE" dirty="0"/>
              <a:t>’ </a:t>
            </a:r>
            <a:r>
              <a:rPr lang="de-DE" dirty="0" err="1"/>
              <a:t>ownership</a:t>
            </a:r>
            <a:r>
              <a:rPr lang="de-DE" dirty="0"/>
              <a:t> was </a:t>
            </a:r>
            <a:r>
              <a:rPr lang="de-DE" dirty="0" err="1"/>
              <a:t>calculated</a:t>
            </a:r>
            <a:r>
              <a:rPr lang="de-DE" dirty="0"/>
              <a:t> </a:t>
            </a:r>
            <a:r>
              <a:rPr lang="de-DE" dirty="0" err="1"/>
              <a:t>as</a:t>
            </a:r>
            <a:r>
              <a:rPr lang="de-DE" dirty="0"/>
              <a:t> </a:t>
            </a:r>
            <a:r>
              <a:rPr lang="de-DE" dirty="0" err="1"/>
              <a:t>the</a:t>
            </a:r>
            <a:r>
              <a:rPr lang="de-DE" dirty="0"/>
              <a:t> total </a:t>
            </a:r>
            <a:r>
              <a:rPr lang="de-DE" dirty="0" err="1"/>
              <a:t>percentage</a:t>
            </a:r>
            <a:r>
              <a:rPr lang="de-DE" dirty="0"/>
              <a:t> </a:t>
            </a:r>
            <a:r>
              <a:rPr lang="de-DE" dirty="0" err="1"/>
              <a:t>of</a:t>
            </a:r>
            <a:r>
              <a:rPr lang="de-DE" dirty="0"/>
              <a:t> </a:t>
            </a:r>
            <a:r>
              <a:rPr lang="de-DE" dirty="0" err="1"/>
              <a:t>shares</a:t>
            </a:r>
            <a:r>
              <a:rPr lang="de-DE" dirty="0"/>
              <a:t> </a:t>
            </a:r>
            <a:r>
              <a:rPr lang="de-DE" dirty="0" err="1"/>
              <a:t>held</a:t>
            </a:r>
            <a:r>
              <a:rPr lang="de-DE" dirty="0"/>
              <a:t> </a:t>
            </a:r>
            <a:r>
              <a:rPr lang="de-DE" dirty="0" err="1"/>
              <a:t>by</a:t>
            </a:r>
            <a:r>
              <a:rPr lang="de-DE" dirty="0"/>
              <a:t> outside </a:t>
            </a:r>
            <a:r>
              <a:rPr lang="de-DE" dirty="0" err="1"/>
              <a:t>directors</a:t>
            </a:r>
            <a:r>
              <a:rPr lang="de-DE" dirty="0"/>
              <a:t>. </a:t>
            </a:r>
            <a:r>
              <a:rPr lang="de-DE" dirty="0" err="1"/>
              <a:t>CEO’s</a:t>
            </a:r>
            <a:r>
              <a:rPr lang="de-DE" dirty="0"/>
              <a:t> stock </a:t>
            </a:r>
            <a:r>
              <a:rPr lang="de-DE" dirty="0" err="1"/>
              <a:t>ownership</a:t>
            </a:r>
            <a:r>
              <a:rPr lang="de-DE" dirty="0"/>
              <a:t> was </a:t>
            </a:r>
            <a:r>
              <a:rPr lang="de-DE" dirty="0" err="1"/>
              <a:t>measured</a:t>
            </a:r>
            <a:r>
              <a:rPr lang="de-DE" dirty="0"/>
              <a:t> </a:t>
            </a:r>
            <a:r>
              <a:rPr lang="de-DE" dirty="0" err="1"/>
              <a:t>by</a:t>
            </a:r>
            <a:r>
              <a:rPr lang="de-DE" dirty="0"/>
              <a:t> </a:t>
            </a:r>
            <a:r>
              <a:rPr lang="de-DE" dirty="0" err="1"/>
              <a:t>the</a:t>
            </a:r>
            <a:r>
              <a:rPr lang="de-DE" dirty="0"/>
              <a:t> total </a:t>
            </a:r>
            <a:r>
              <a:rPr lang="de-DE" dirty="0" err="1"/>
              <a:t>percentage</a:t>
            </a:r>
            <a:r>
              <a:rPr lang="de-DE" dirty="0"/>
              <a:t> </a:t>
            </a:r>
            <a:r>
              <a:rPr lang="de-DE" dirty="0" err="1"/>
              <a:t>of</a:t>
            </a:r>
            <a:r>
              <a:rPr lang="de-DE" dirty="0"/>
              <a:t> </a:t>
            </a:r>
            <a:r>
              <a:rPr lang="de-DE" dirty="0" err="1"/>
              <a:t>shares</a:t>
            </a:r>
            <a:r>
              <a:rPr lang="de-DE" dirty="0"/>
              <a:t> </a:t>
            </a:r>
            <a:r>
              <a:rPr lang="de-DE" dirty="0" err="1"/>
              <a:t>held</a:t>
            </a:r>
            <a:r>
              <a:rPr lang="de-DE" dirty="0"/>
              <a:t> </a:t>
            </a:r>
            <a:r>
              <a:rPr lang="de-DE" dirty="0" err="1"/>
              <a:t>by</a:t>
            </a:r>
            <a:r>
              <a:rPr lang="de-DE" dirty="0"/>
              <a:t> </a:t>
            </a:r>
            <a:r>
              <a:rPr lang="de-DE" dirty="0" err="1"/>
              <a:t>the</a:t>
            </a:r>
            <a:r>
              <a:rPr lang="de-DE" dirty="0"/>
              <a:t> CEO (e.g., </a:t>
            </a:r>
            <a:r>
              <a:rPr lang="de-DE" dirty="0" err="1"/>
              <a:t>Porac</a:t>
            </a:r>
            <a:r>
              <a:rPr lang="de-DE" dirty="0"/>
              <a:t>, Wade, &amp; Pollack, 1999).</a:t>
            </a:r>
          </a:p>
          <a:p>
            <a:pPr marL="342900" indent="-342900">
              <a:buFont typeface="+mj-lt"/>
              <a:buAutoNum type="arabicPeriod"/>
            </a:pPr>
            <a:r>
              <a:rPr lang="de-DE" b="1" dirty="0"/>
              <a:t>CEO </a:t>
            </a:r>
            <a:r>
              <a:rPr lang="de-DE" b="1" dirty="0" err="1"/>
              <a:t>duality</a:t>
            </a:r>
            <a:r>
              <a:rPr lang="de-DE" dirty="0"/>
              <a:t> was </a:t>
            </a:r>
            <a:r>
              <a:rPr lang="de-DE" dirty="0" err="1"/>
              <a:t>measured</a:t>
            </a:r>
            <a:r>
              <a:rPr lang="de-DE" dirty="0"/>
              <a:t> </a:t>
            </a:r>
            <a:r>
              <a:rPr lang="de-DE" dirty="0" err="1"/>
              <a:t>by</a:t>
            </a:r>
            <a:r>
              <a:rPr lang="de-DE" dirty="0"/>
              <a:t> a </a:t>
            </a:r>
            <a:r>
              <a:rPr lang="de-DE" dirty="0" err="1"/>
              <a:t>dummy</a:t>
            </a:r>
            <a:r>
              <a:rPr lang="de-DE" dirty="0"/>
              <a:t> variable </a:t>
            </a:r>
            <a:r>
              <a:rPr lang="de-DE" dirty="0" err="1"/>
              <a:t>equal</a:t>
            </a:r>
            <a:r>
              <a:rPr lang="de-DE" dirty="0"/>
              <a:t> </a:t>
            </a:r>
            <a:r>
              <a:rPr lang="de-DE" dirty="0" err="1"/>
              <a:t>to</a:t>
            </a:r>
            <a:r>
              <a:rPr lang="de-DE" dirty="0"/>
              <a:t> </a:t>
            </a:r>
            <a:r>
              <a:rPr lang="de-DE" dirty="0" err="1"/>
              <a:t>one</a:t>
            </a:r>
            <a:r>
              <a:rPr lang="de-DE" dirty="0"/>
              <a:t> </a:t>
            </a:r>
            <a:r>
              <a:rPr lang="de-DE" dirty="0" err="1"/>
              <a:t>if</a:t>
            </a:r>
            <a:r>
              <a:rPr lang="de-DE" dirty="0"/>
              <a:t> </a:t>
            </a:r>
            <a:r>
              <a:rPr lang="de-DE" dirty="0" err="1"/>
              <a:t>the</a:t>
            </a:r>
            <a:r>
              <a:rPr lang="de-DE" dirty="0"/>
              <a:t> CEO was also </a:t>
            </a:r>
            <a:r>
              <a:rPr lang="de-DE" dirty="0" err="1"/>
              <a:t>the</a:t>
            </a:r>
            <a:r>
              <a:rPr lang="de-DE" dirty="0"/>
              <a:t> </a:t>
            </a:r>
            <a:r>
              <a:rPr lang="de-DE" dirty="0" err="1"/>
              <a:t>board</a:t>
            </a:r>
            <a:r>
              <a:rPr lang="de-DE" dirty="0"/>
              <a:t> </a:t>
            </a:r>
            <a:r>
              <a:rPr lang="de-DE" dirty="0" err="1"/>
              <a:t>chairman</a:t>
            </a:r>
            <a:r>
              <a:rPr lang="de-DE" dirty="0"/>
              <a:t>. </a:t>
            </a:r>
            <a:r>
              <a:rPr lang="de-DE" dirty="0" err="1"/>
              <a:t>We</a:t>
            </a:r>
            <a:r>
              <a:rPr lang="de-DE" dirty="0"/>
              <a:t> </a:t>
            </a:r>
            <a:r>
              <a:rPr lang="de-DE" dirty="0" err="1"/>
              <a:t>combined</a:t>
            </a:r>
            <a:r>
              <a:rPr lang="de-DE" dirty="0"/>
              <a:t> </a:t>
            </a:r>
            <a:r>
              <a:rPr lang="de-DE" dirty="0" err="1"/>
              <a:t>these</a:t>
            </a:r>
            <a:r>
              <a:rPr lang="de-DE" dirty="0"/>
              <a:t> </a:t>
            </a:r>
            <a:r>
              <a:rPr lang="de-DE" dirty="0" err="1"/>
              <a:t>seven</a:t>
            </a:r>
            <a:r>
              <a:rPr lang="de-DE" dirty="0"/>
              <a:t> </a:t>
            </a:r>
            <a:r>
              <a:rPr lang="de-DE" dirty="0" err="1"/>
              <a:t>indicators</a:t>
            </a:r>
            <a:r>
              <a:rPr lang="de-DE" dirty="0"/>
              <a:t> </a:t>
            </a:r>
            <a:r>
              <a:rPr lang="de-DE" dirty="0" err="1"/>
              <a:t>into</a:t>
            </a:r>
            <a:r>
              <a:rPr lang="de-DE" dirty="0"/>
              <a:t> a </a:t>
            </a:r>
            <a:r>
              <a:rPr lang="de-DE" dirty="0" err="1"/>
              <a:t>single</a:t>
            </a:r>
            <a:r>
              <a:rPr lang="de-DE" dirty="0"/>
              <a:t> </a:t>
            </a:r>
            <a:r>
              <a:rPr lang="de-DE" dirty="0" err="1"/>
              <a:t>index</a:t>
            </a:r>
            <a:r>
              <a:rPr lang="de-DE" dirty="0"/>
              <a:t> </a:t>
            </a:r>
            <a:r>
              <a:rPr lang="de-DE" dirty="0" err="1"/>
              <a:t>of</a:t>
            </a:r>
            <a:r>
              <a:rPr lang="de-DE" dirty="0"/>
              <a:t> CEO power </a:t>
            </a:r>
            <a:r>
              <a:rPr lang="de-DE" dirty="0" err="1"/>
              <a:t>by</a:t>
            </a:r>
            <a:r>
              <a:rPr lang="de-DE" dirty="0"/>
              <a:t> </a:t>
            </a:r>
            <a:r>
              <a:rPr lang="de-DE" dirty="0" err="1"/>
              <a:t>using</a:t>
            </a:r>
            <a:r>
              <a:rPr lang="de-DE" dirty="0"/>
              <a:t> </a:t>
            </a:r>
            <a:r>
              <a:rPr lang="de-DE" dirty="0" err="1"/>
              <a:t>the</a:t>
            </a:r>
            <a:r>
              <a:rPr lang="de-DE" dirty="0"/>
              <a:t> </a:t>
            </a:r>
            <a:r>
              <a:rPr lang="de-DE" dirty="0" err="1"/>
              <a:t>sum</a:t>
            </a:r>
            <a:r>
              <a:rPr lang="de-DE" dirty="0"/>
              <a:t> </a:t>
            </a:r>
            <a:r>
              <a:rPr lang="de-DE" dirty="0" err="1"/>
              <a:t>of</a:t>
            </a:r>
            <a:r>
              <a:rPr lang="de-DE" dirty="0"/>
              <a:t> </a:t>
            </a:r>
            <a:r>
              <a:rPr lang="de-DE" dirty="0" err="1"/>
              <a:t>their</a:t>
            </a:r>
            <a:r>
              <a:rPr lang="de-DE" dirty="0"/>
              <a:t> </a:t>
            </a:r>
            <a:r>
              <a:rPr lang="de-DE" dirty="0" err="1"/>
              <a:t>standard</a:t>
            </a:r>
            <a:r>
              <a:rPr lang="de-DE" dirty="0"/>
              <a:t> </a:t>
            </a:r>
            <a:r>
              <a:rPr lang="de-DE" dirty="0" err="1"/>
              <a:t>scores</a:t>
            </a:r>
            <a:r>
              <a:rPr lang="de-DE" dirty="0"/>
              <a:t>. </a:t>
            </a:r>
          </a:p>
          <a:p>
            <a:endParaRPr lang="de-DE" dirty="0"/>
          </a:p>
        </p:txBody>
      </p:sp>
      <p:sp>
        <p:nvSpPr>
          <p:cNvPr id="4" name="Fußzeilenplatzhalter 3">
            <a:extLst>
              <a:ext uri="{FF2B5EF4-FFF2-40B4-BE49-F238E27FC236}">
                <a16:creationId xmlns:a16="http://schemas.microsoft.com/office/drawing/2014/main" id="{07D39181-D3EF-EF3A-DC32-C25CF113BF76}"/>
              </a:ext>
            </a:extLst>
          </p:cNvPr>
          <p:cNvSpPr>
            <a:spLocks noGrp="1"/>
          </p:cNvSpPr>
          <p:nvPr>
            <p:ph type="ftr" sz="quarter" idx="3"/>
          </p:nvPr>
        </p:nvSpPr>
        <p:spPr/>
        <p:txBody>
          <a:bodyPr/>
          <a:lstStyle/>
          <a:p>
            <a:r>
              <a:rPr lang="de-DE" dirty="0"/>
              <a:t>Artikel 1: Corporate Networks</a:t>
            </a:r>
          </a:p>
        </p:txBody>
      </p:sp>
    </p:spTree>
    <p:extLst>
      <p:ext uri="{BB962C8B-B14F-4D97-AF65-F5344CB8AC3E}">
        <p14:creationId xmlns:p14="http://schemas.microsoft.com/office/powerpoint/2010/main" val="4806518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2B88793-301B-0720-E058-D3754C6446F8}"/>
              </a:ext>
            </a:extLst>
          </p:cNvPr>
          <p:cNvSpPr>
            <a:spLocks noGrp="1"/>
          </p:cNvSpPr>
          <p:nvPr>
            <p:ph type="body" sz="quarter" idx="10"/>
          </p:nvPr>
        </p:nvSpPr>
        <p:spPr/>
        <p:txBody>
          <a:bodyPr/>
          <a:lstStyle/>
          <a:p>
            <a:r>
              <a:rPr lang="de-DE" dirty="0"/>
              <a:t>Formal </a:t>
            </a:r>
            <a:r>
              <a:rPr lang="de-DE" dirty="0" err="1"/>
              <a:t>Institutional</a:t>
            </a:r>
            <a:r>
              <a:rPr lang="de-DE" dirty="0"/>
              <a:t> Environment</a:t>
            </a:r>
          </a:p>
        </p:txBody>
      </p:sp>
      <p:sp>
        <p:nvSpPr>
          <p:cNvPr id="3" name="Inhaltsplatzhalter 2">
            <a:extLst>
              <a:ext uri="{FF2B5EF4-FFF2-40B4-BE49-F238E27FC236}">
                <a16:creationId xmlns:a16="http://schemas.microsoft.com/office/drawing/2014/main" id="{A2227319-50E9-9473-906B-61D72EC867E2}"/>
              </a:ext>
            </a:extLst>
          </p:cNvPr>
          <p:cNvSpPr>
            <a:spLocks noGrp="1"/>
          </p:cNvSpPr>
          <p:nvPr>
            <p:ph sz="quarter" idx="13"/>
          </p:nvPr>
        </p:nvSpPr>
        <p:spPr/>
        <p:txBody>
          <a:bodyPr/>
          <a:lstStyle/>
          <a:p>
            <a:r>
              <a:rPr lang="de-DE" b="1" dirty="0"/>
              <a:t>Definition:</a:t>
            </a:r>
            <a:endParaRPr lang="de-DE" dirty="0"/>
          </a:p>
          <a:p>
            <a:r>
              <a:rPr lang="de-DE" dirty="0"/>
              <a:t>Formal </a:t>
            </a:r>
            <a:r>
              <a:rPr lang="de-DE" dirty="0" err="1"/>
              <a:t>institutions</a:t>
            </a:r>
            <a:r>
              <a:rPr lang="de-DE" dirty="0"/>
              <a:t> </a:t>
            </a:r>
            <a:r>
              <a:rPr lang="de-DE" dirty="0" err="1"/>
              <a:t>are</a:t>
            </a:r>
            <a:r>
              <a:rPr lang="de-DE" dirty="0"/>
              <a:t> explicit and </a:t>
            </a:r>
            <a:r>
              <a:rPr lang="de-DE" dirty="0" err="1"/>
              <a:t>codified</a:t>
            </a:r>
            <a:r>
              <a:rPr lang="de-DE" dirty="0"/>
              <a:t>, </a:t>
            </a:r>
            <a:r>
              <a:rPr lang="de-DE" dirty="0" err="1"/>
              <a:t>consisting</a:t>
            </a:r>
            <a:r>
              <a:rPr lang="de-DE" dirty="0"/>
              <a:t> </a:t>
            </a:r>
            <a:r>
              <a:rPr lang="de-DE" dirty="0" err="1"/>
              <a:t>of</a:t>
            </a:r>
            <a:r>
              <a:rPr lang="de-DE" dirty="0"/>
              <a:t> </a:t>
            </a:r>
            <a:r>
              <a:rPr lang="de-DE" dirty="0" err="1"/>
              <a:t>the</a:t>
            </a:r>
            <a:r>
              <a:rPr lang="de-DE" dirty="0"/>
              <a:t> </a:t>
            </a:r>
            <a:r>
              <a:rPr lang="de-DE" dirty="0" err="1"/>
              <a:t>political</a:t>
            </a:r>
            <a:r>
              <a:rPr lang="de-DE" dirty="0"/>
              <a:t> </a:t>
            </a:r>
            <a:r>
              <a:rPr lang="de-DE" dirty="0" err="1"/>
              <a:t>rules</a:t>
            </a:r>
            <a:r>
              <a:rPr lang="de-DE" dirty="0"/>
              <a:t>, </a:t>
            </a:r>
            <a:r>
              <a:rPr lang="de-DE" dirty="0" err="1"/>
              <a:t>economic</a:t>
            </a:r>
            <a:r>
              <a:rPr lang="de-DE" dirty="0"/>
              <a:t> </a:t>
            </a:r>
            <a:r>
              <a:rPr lang="de-DE" dirty="0" err="1"/>
              <a:t>rules</a:t>
            </a:r>
            <a:r>
              <a:rPr lang="de-DE" dirty="0"/>
              <a:t>, and </a:t>
            </a:r>
            <a:r>
              <a:rPr lang="de-DE" dirty="0" err="1"/>
              <a:t>contracts</a:t>
            </a:r>
            <a:r>
              <a:rPr lang="de-DE" dirty="0"/>
              <a:t> </a:t>
            </a:r>
            <a:r>
              <a:rPr lang="de-DE" dirty="0" err="1"/>
              <a:t>that</a:t>
            </a:r>
            <a:r>
              <a:rPr lang="de-DE" dirty="0"/>
              <a:t> </a:t>
            </a:r>
            <a:r>
              <a:rPr lang="de-DE" dirty="0" err="1"/>
              <a:t>govern</a:t>
            </a:r>
            <a:r>
              <a:rPr lang="de-DE" dirty="0"/>
              <a:t> </a:t>
            </a:r>
            <a:r>
              <a:rPr lang="de-DE" dirty="0" err="1"/>
              <a:t>property</a:t>
            </a:r>
            <a:r>
              <a:rPr lang="de-DE" dirty="0"/>
              <a:t> </a:t>
            </a:r>
            <a:r>
              <a:rPr lang="de-DE" dirty="0" err="1"/>
              <a:t>rights</a:t>
            </a:r>
            <a:r>
              <a:rPr lang="de-DE" dirty="0"/>
              <a:t> and </a:t>
            </a:r>
            <a:r>
              <a:rPr lang="de-DE" dirty="0" err="1"/>
              <a:t>transactions</a:t>
            </a:r>
            <a:r>
              <a:rPr lang="de-DE" dirty="0"/>
              <a:t> in a </a:t>
            </a:r>
            <a:r>
              <a:rPr lang="de-DE" dirty="0" err="1"/>
              <a:t>society</a:t>
            </a:r>
            <a:r>
              <a:rPr lang="de-DE" dirty="0"/>
              <a:t> (North, 1990: 47). </a:t>
            </a:r>
            <a:r>
              <a:rPr lang="de-DE" dirty="0" err="1"/>
              <a:t>Whereas</a:t>
            </a:r>
            <a:r>
              <a:rPr lang="de-DE" dirty="0"/>
              <a:t> formal </a:t>
            </a:r>
            <a:r>
              <a:rPr lang="de-DE" dirty="0" err="1"/>
              <a:t>institutions</a:t>
            </a:r>
            <a:r>
              <a:rPr lang="de-DE" dirty="0"/>
              <a:t> </a:t>
            </a:r>
            <a:r>
              <a:rPr lang="de-DE" dirty="0" err="1"/>
              <a:t>are</a:t>
            </a:r>
            <a:r>
              <a:rPr lang="de-DE" dirty="0"/>
              <a:t> </a:t>
            </a:r>
            <a:r>
              <a:rPr lang="de-DE" dirty="0" err="1"/>
              <a:t>enforced</a:t>
            </a:r>
            <a:r>
              <a:rPr lang="de-DE" dirty="0"/>
              <a:t> </a:t>
            </a:r>
            <a:r>
              <a:rPr lang="de-DE" dirty="0" err="1"/>
              <a:t>by</a:t>
            </a:r>
            <a:r>
              <a:rPr lang="de-DE" dirty="0"/>
              <a:t> </a:t>
            </a:r>
            <a:r>
              <a:rPr lang="de-DE" dirty="0" err="1"/>
              <a:t>the</a:t>
            </a:r>
            <a:r>
              <a:rPr lang="de-DE" dirty="0"/>
              <a:t> </a:t>
            </a:r>
            <a:r>
              <a:rPr lang="de-DE" dirty="0" err="1"/>
              <a:t>state</a:t>
            </a:r>
            <a:r>
              <a:rPr lang="de-DE" dirty="0"/>
              <a:t>, informal </a:t>
            </a:r>
            <a:r>
              <a:rPr lang="de-DE" dirty="0" err="1"/>
              <a:t>institutions</a:t>
            </a:r>
            <a:r>
              <a:rPr lang="de-DE" dirty="0"/>
              <a:t> </a:t>
            </a:r>
            <a:r>
              <a:rPr lang="de-DE" dirty="0" err="1"/>
              <a:t>are</a:t>
            </a:r>
            <a:r>
              <a:rPr lang="de-DE" dirty="0"/>
              <a:t> </a:t>
            </a:r>
            <a:r>
              <a:rPr lang="de-DE" dirty="0" err="1"/>
              <a:t>enforced</a:t>
            </a:r>
            <a:r>
              <a:rPr lang="de-DE" dirty="0"/>
              <a:t> </a:t>
            </a:r>
            <a:r>
              <a:rPr lang="de-DE" dirty="0" err="1"/>
              <a:t>by</a:t>
            </a:r>
            <a:r>
              <a:rPr lang="de-DE" dirty="0"/>
              <a:t> </a:t>
            </a:r>
            <a:r>
              <a:rPr lang="de-DE" dirty="0" err="1"/>
              <a:t>the</a:t>
            </a:r>
            <a:r>
              <a:rPr lang="de-DE" dirty="0"/>
              <a:t> </a:t>
            </a:r>
            <a:r>
              <a:rPr lang="de-DE" dirty="0" err="1"/>
              <a:t>society’s</a:t>
            </a:r>
            <a:r>
              <a:rPr lang="de-DE" dirty="0"/>
              <a:t> </a:t>
            </a:r>
            <a:r>
              <a:rPr lang="de-DE" dirty="0" err="1"/>
              <a:t>members</a:t>
            </a:r>
            <a:r>
              <a:rPr lang="de-DE" dirty="0"/>
              <a:t>.</a:t>
            </a:r>
          </a:p>
          <a:p>
            <a:endParaRPr lang="de-DE" dirty="0"/>
          </a:p>
          <a:p>
            <a:r>
              <a:rPr lang="de-DE" b="1" dirty="0"/>
              <a:t>Measurement:</a:t>
            </a:r>
          </a:p>
          <a:p>
            <a:r>
              <a:rPr lang="de-DE" dirty="0"/>
              <a:t>Formal </a:t>
            </a:r>
            <a:r>
              <a:rPr lang="de-DE" dirty="0" err="1"/>
              <a:t>Institutional</a:t>
            </a:r>
            <a:r>
              <a:rPr lang="de-DE" dirty="0"/>
              <a:t> Environment was </a:t>
            </a:r>
            <a:r>
              <a:rPr lang="de-DE" dirty="0" err="1"/>
              <a:t>measured</a:t>
            </a:r>
            <a:r>
              <a:rPr lang="de-DE" dirty="0"/>
              <a:t> </a:t>
            </a:r>
            <a:r>
              <a:rPr lang="de-DE" dirty="0" err="1"/>
              <a:t>by</a:t>
            </a:r>
            <a:r>
              <a:rPr lang="de-DE" dirty="0"/>
              <a:t> </a:t>
            </a:r>
            <a:r>
              <a:rPr lang="de-DE" dirty="0" err="1"/>
              <a:t>three</a:t>
            </a:r>
            <a:r>
              <a:rPr lang="de-DE" dirty="0"/>
              <a:t> </a:t>
            </a:r>
            <a:r>
              <a:rPr lang="de-DE" dirty="0" err="1"/>
              <a:t>indicators</a:t>
            </a:r>
            <a:r>
              <a:rPr lang="de-DE" dirty="0"/>
              <a:t> </a:t>
            </a:r>
            <a:r>
              <a:rPr lang="de-DE" dirty="0" err="1"/>
              <a:t>that</a:t>
            </a:r>
            <a:r>
              <a:rPr lang="de-DE" dirty="0"/>
              <a:t> </a:t>
            </a:r>
            <a:r>
              <a:rPr lang="de-DE" dirty="0" err="1"/>
              <a:t>have</a:t>
            </a:r>
            <a:r>
              <a:rPr lang="de-DE" dirty="0"/>
              <a:t> </a:t>
            </a:r>
            <a:r>
              <a:rPr lang="de-DE" dirty="0" err="1"/>
              <a:t>been</a:t>
            </a:r>
            <a:r>
              <a:rPr lang="de-DE" dirty="0"/>
              <a:t> </a:t>
            </a:r>
            <a:r>
              <a:rPr lang="de-DE" dirty="0" err="1"/>
              <a:t>widely</a:t>
            </a:r>
            <a:r>
              <a:rPr lang="de-DE" dirty="0"/>
              <a:t> </a:t>
            </a:r>
            <a:r>
              <a:rPr lang="de-DE" dirty="0" err="1"/>
              <a:t>used</a:t>
            </a:r>
            <a:r>
              <a:rPr lang="de-DE" dirty="0"/>
              <a:t> in </a:t>
            </a:r>
            <a:r>
              <a:rPr lang="de-DE" dirty="0" err="1"/>
              <a:t>existing</a:t>
            </a:r>
            <a:r>
              <a:rPr lang="de-DE" dirty="0"/>
              <a:t> </a:t>
            </a:r>
            <a:r>
              <a:rPr lang="de-DE" dirty="0" err="1"/>
              <a:t>research</a:t>
            </a:r>
            <a:r>
              <a:rPr lang="de-DE" dirty="0"/>
              <a:t> (</a:t>
            </a:r>
            <a:r>
              <a:rPr lang="de-DE" dirty="0" err="1"/>
              <a:t>Crossland</a:t>
            </a:r>
            <a:r>
              <a:rPr lang="de-DE" dirty="0"/>
              <a:t> &amp; </a:t>
            </a:r>
            <a:r>
              <a:rPr lang="de-DE" dirty="0" err="1"/>
              <a:t>Hambrick</a:t>
            </a:r>
            <a:r>
              <a:rPr lang="de-DE" dirty="0"/>
              <a:t>, 2011):</a:t>
            </a:r>
            <a:br>
              <a:rPr lang="de-DE" dirty="0"/>
            </a:br>
            <a:endParaRPr lang="de-DE" b="1" dirty="0"/>
          </a:p>
          <a:p>
            <a:pPr marL="522900" lvl="1" indent="-342900">
              <a:buFont typeface="+mj-lt"/>
              <a:buAutoNum type="arabicPeriod"/>
            </a:pPr>
            <a:r>
              <a:rPr lang="de-DE" b="1" dirty="0" err="1"/>
              <a:t>Dispersed</a:t>
            </a:r>
            <a:r>
              <a:rPr lang="de-DE" b="1" dirty="0"/>
              <a:t> </a:t>
            </a:r>
            <a:r>
              <a:rPr lang="de-DE" b="1" dirty="0" err="1"/>
              <a:t>ownership</a:t>
            </a:r>
            <a:r>
              <a:rPr lang="de-DE" b="1" dirty="0"/>
              <a:t> </a:t>
            </a:r>
            <a:r>
              <a:rPr lang="de-DE" b="1" dirty="0" err="1"/>
              <a:t>structure</a:t>
            </a:r>
            <a:endParaRPr lang="de-DE" b="1" dirty="0"/>
          </a:p>
          <a:p>
            <a:pPr marL="522900" lvl="1" indent="-342900">
              <a:buFont typeface="+mj-lt"/>
              <a:buAutoNum type="arabicPeriod"/>
            </a:pPr>
            <a:r>
              <a:rPr lang="de-DE" b="1" dirty="0"/>
              <a:t>Common-</a:t>
            </a:r>
            <a:r>
              <a:rPr lang="de-DE" b="1" dirty="0" err="1"/>
              <a:t>law</a:t>
            </a:r>
            <a:r>
              <a:rPr lang="de-DE" b="1" dirty="0"/>
              <a:t> legal </a:t>
            </a:r>
            <a:r>
              <a:rPr lang="de-DE" b="1" dirty="0" err="1"/>
              <a:t>origin</a:t>
            </a:r>
            <a:endParaRPr lang="de-DE" b="1" dirty="0"/>
          </a:p>
          <a:p>
            <a:pPr marL="522900" lvl="1" indent="-342900">
              <a:buFont typeface="+mj-lt"/>
              <a:buAutoNum type="arabicPeriod"/>
            </a:pPr>
            <a:r>
              <a:rPr lang="de-DE" b="1" dirty="0" err="1"/>
              <a:t>Employer</a:t>
            </a:r>
            <a:r>
              <a:rPr lang="de-DE" b="1" dirty="0"/>
              <a:t> </a:t>
            </a:r>
            <a:r>
              <a:rPr lang="de-DE" b="1" dirty="0" err="1"/>
              <a:t>flexibility</a:t>
            </a:r>
            <a:endParaRPr lang="de-DE" b="1" dirty="0"/>
          </a:p>
        </p:txBody>
      </p:sp>
      <p:sp>
        <p:nvSpPr>
          <p:cNvPr id="4" name="Fußzeilenplatzhalter 3">
            <a:extLst>
              <a:ext uri="{FF2B5EF4-FFF2-40B4-BE49-F238E27FC236}">
                <a16:creationId xmlns:a16="http://schemas.microsoft.com/office/drawing/2014/main" id="{5B94E5D0-BAFD-C950-AFEF-396C052F29F8}"/>
              </a:ext>
            </a:extLst>
          </p:cNvPr>
          <p:cNvSpPr>
            <a:spLocks noGrp="1"/>
          </p:cNvSpPr>
          <p:nvPr>
            <p:ph type="ftr" sz="quarter" idx="3"/>
          </p:nvPr>
        </p:nvSpPr>
        <p:spPr/>
        <p:txBody>
          <a:bodyPr/>
          <a:lstStyle/>
          <a:p>
            <a:r>
              <a:rPr lang="de-DE" dirty="0"/>
              <a:t>Artikel 1: Corporate Networks</a:t>
            </a:r>
          </a:p>
        </p:txBody>
      </p:sp>
    </p:spTree>
    <p:extLst>
      <p:ext uri="{BB962C8B-B14F-4D97-AF65-F5344CB8AC3E}">
        <p14:creationId xmlns:p14="http://schemas.microsoft.com/office/powerpoint/2010/main" val="3380046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80375B31-8C77-C0EE-2F68-7BF5BB16BE66}"/>
              </a:ext>
            </a:extLst>
          </p:cNvPr>
          <p:cNvSpPr>
            <a:spLocks noGrp="1"/>
          </p:cNvSpPr>
          <p:nvPr>
            <p:ph type="body" sz="quarter" idx="10"/>
          </p:nvPr>
        </p:nvSpPr>
        <p:spPr/>
        <p:txBody>
          <a:bodyPr/>
          <a:lstStyle/>
          <a:p>
            <a:pPr>
              <a:tabLst>
                <a:tab pos="8877300" algn="l"/>
              </a:tabLst>
            </a:pPr>
            <a:r>
              <a:rPr lang="de-DE" dirty="0"/>
              <a:t>Das Dissertationsvorhaben auf einen Blick:</a:t>
            </a:r>
          </a:p>
        </p:txBody>
      </p:sp>
      <p:sp>
        <p:nvSpPr>
          <p:cNvPr id="4" name="Fußzeilenplatzhalter 3">
            <a:extLst>
              <a:ext uri="{FF2B5EF4-FFF2-40B4-BE49-F238E27FC236}">
                <a16:creationId xmlns:a16="http://schemas.microsoft.com/office/drawing/2014/main" id="{6D0ED34E-0AA9-63D5-EC71-1C92F58F79BA}"/>
              </a:ext>
            </a:extLst>
          </p:cNvPr>
          <p:cNvSpPr>
            <a:spLocks noGrp="1"/>
          </p:cNvSpPr>
          <p:nvPr>
            <p:ph type="ftr" sz="quarter" idx="3"/>
          </p:nvPr>
        </p:nvSpPr>
        <p:spPr/>
        <p:txBody>
          <a:bodyPr/>
          <a:lstStyle/>
          <a:p>
            <a:r>
              <a:rPr lang="de-DE" dirty="0"/>
              <a:t>Überblick über das Dissertationsprojekt</a:t>
            </a:r>
          </a:p>
        </p:txBody>
      </p:sp>
      <p:grpSp>
        <p:nvGrpSpPr>
          <p:cNvPr id="10" name="Gruppieren 9">
            <a:extLst>
              <a:ext uri="{FF2B5EF4-FFF2-40B4-BE49-F238E27FC236}">
                <a16:creationId xmlns:a16="http://schemas.microsoft.com/office/drawing/2014/main" id="{F145DC65-9227-B7DB-F469-D348533024FA}"/>
              </a:ext>
            </a:extLst>
          </p:cNvPr>
          <p:cNvGrpSpPr/>
          <p:nvPr/>
        </p:nvGrpSpPr>
        <p:grpSpPr>
          <a:xfrm>
            <a:off x="353483" y="1656258"/>
            <a:ext cx="5293254" cy="1431161"/>
            <a:chOff x="353483" y="1656258"/>
            <a:chExt cx="5293254" cy="1431161"/>
          </a:xfrm>
        </p:grpSpPr>
        <p:sp>
          <p:nvSpPr>
            <p:cNvPr id="3" name="Line 14">
              <a:extLst>
                <a:ext uri="{FF2B5EF4-FFF2-40B4-BE49-F238E27FC236}">
                  <a16:creationId xmlns:a16="http://schemas.microsoft.com/office/drawing/2014/main" id="{CCB8AC96-6027-E4D6-3476-874C6271881B}"/>
                </a:ext>
              </a:extLst>
            </p:cNvPr>
            <p:cNvSpPr>
              <a:spLocks noChangeShapeType="1"/>
            </p:cNvSpPr>
            <p:nvPr/>
          </p:nvSpPr>
          <p:spPr bwMode="gray">
            <a:xfrm>
              <a:off x="353483" y="1903512"/>
              <a:ext cx="5293254" cy="0"/>
            </a:xfrm>
            <a:prstGeom prst="line">
              <a:avLst/>
            </a:prstGeom>
            <a:noFill/>
            <a:ln w="12700">
              <a:solidFill>
                <a:srgbClr val="122769"/>
              </a:solidFill>
              <a:round/>
              <a:headEnd/>
              <a:tailEnd/>
            </a:ln>
            <a:effectLst/>
          </p:spPr>
          <p:txBody>
            <a:bodyPr vert="eaVert" wrap="none" anchor="ctr"/>
            <a:lstStyle/>
            <a:p>
              <a:endParaRPr lang="en-US">
                <a:latin typeface="Arial"/>
                <a:cs typeface="Arial"/>
              </a:endParaRPr>
            </a:p>
          </p:txBody>
        </p:sp>
        <p:sp>
          <p:nvSpPr>
            <p:cNvPr id="24" name="Rectangle 1436">
              <a:extLst>
                <a:ext uri="{FF2B5EF4-FFF2-40B4-BE49-F238E27FC236}">
                  <a16:creationId xmlns:a16="http://schemas.microsoft.com/office/drawing/2014/main" id="{EB9B2614-439B-C85B-924E-FE3930618E4C}"/>
                </a:ext>
              </a:extLst>
            </p:cNvPr>
            <p:cNvSpPr>
              <a:spLocks noChangeArrowheads="1"/>
            </p:cNvSpPr>
            <p:nvPr/>
          </p:nvSpPr>
          <p:spPr bwMode="auto">
            <a:xfrm>
              <a:off x="353483" y="1656258"/>
              <a:ext cx="3742424" cy="1431161"/>
            </a:xfrm>
            <a:prstGeom prst="rect">
              <a:avLst/>
            </a:prstGeom>
          </p:spPr>
          <p:txBody>
            <a:bodyPr vert="horz" wrap="square" lIns="0" tIns="0" rIns="0" bIns="0" rtlCol="0">
              <a:spAutoFit/>
            </a:bodyPr>
            <a:lstStyle/>
            <a:p>
              <a:r>
                <a:rPr lang="en-US" sz="1400" b="1" dirty="0">
                  <a:solidFill>
                    <a:schemeClr val="accent6"/>
                  </a:solidFill>
                </a:rPr>
                <a:t>Artikel 1: </a:t>
              </a:r>
              <a:r>
                <a:rPr lang="en-US" sz="1400" b="1" dirty="0" err="1">
                  <a:solidFill>
                    <a:schemeClr val="accent6"/>
                  </a:solidFill>
                </a:rPr>
                <a:t>Organisationale</a:t>
              </a:r>
              <a:r>
                <a:rPr lang="en-US" sz="1400" b="1" dirty="0">
                  <a:solidFill>
                    <a:schemeClr val="accent6"/>
                  </a:solidFill>
                </a:rPr>
                <a:t> </a:t>
              </a:r>
              <a:r>
                <a:rPr lang="en-US" sz="1400" b="1" dirty="0" err="1">
                  <a:solidFill>
                    <a:schemeClr val="accent6"/>
                  </a:solidFill>
                </a:rPr>
                <a:t>Netzwerke</a:t>
              </a:r>
              <a:br>
                <a:rPr lang="en-US" sz="1400" b="1" dirty="0">
                  <a:solidFill>
                    <a:schemeClr val="accent4"/>
                  </a:solidFill>
                </a:rPr>
              </a:br>
              <a:endParaRPr lang="en-US" sz="1400" b="1" dirty="0"/>
            </a:p>
            <a:p>
              <a:pPr>
                <a:buFont typeface="Arial" pitchFamily="34" charset="0"/>
                <a:buNone/>
              </a:pPr>
              <a:r>
                <a:rPr lang="en-US" sz="1300" b="1" dirty="0"/>
                <a:t>Board Interlocks &amp; Firm Performance</a:t>
              </a:r>
            </a:p>
            <a:p>
              <a:pPr>
                <a:buFont typeface="Arial" pitchFamily="34" charset="0"/>
                <a:buNone/>
              </a:pPr>
              <a:r>
                <a:rPr lang="en-US" sz="1300" dirty="0"/>
                <a:t>Brede, Kraft, &amp; Bausch</a:t>
              </a:r>
              <a:br>
                <a:rPr lang="en-US" sz="1300" dirty="0"/>
              </a:br>
              <a:endParaRPr lang="en-US" sz="1300" b="1" dirty="0"/>
            </a:p>
            <a:p>
              <a:pPr>
                <a:buFont typeface="Arial" pitchFamily="34" charset="0"/>
                <a:buNone/>
              </a:pPr>
              <a:r>
                <a:rPr lang="en-US" sz="1300" i="1" dirty="0"/>
                <a:t>Meta-</a:t>
              </a:r>
              <a:r>
                <a:rPr lang="en-US" sz="1300" i="1" dirty="0" err="1"/>
                <a:t>Analyse</a:t>
              </a:r>
              <a:r>
                <a:rPr lang="en-US" sz="1300" i="1" dirty="0"/>
                <a:t>, OSMASEM</a:t>
              </a:r>
            </a:p>
            <a:p>
              <a:r>
                <a:rPr lang="en-US" sz="1300" dirty="0"/>
                <a:t>Journal of Management Studies (A)</a:t>
              </a:r>
            </a:p>
          </p:txBody>
        </p:sp>
      </p:grpSp>
      <p:grpSp>
        <p:nvGrpSpPr>
          <p:cNvPr id="11" name="Gruppieren 10">
            <a:extLst>
              <a:ext uri="{FF2B5EF4-FFF2-40B4-BE49-F238E27FC236}">
                <a16:creationId xmlns:a16="http://schemas.microsoft.com/office/drawing/2014/main" id="{32C69B64-43C6-ED71-7E34-E5A7E2101F83}"/>
              </a:ext>
            </a:extLst>
          </p:cNvPr>
          <p:cNvGrpSpPr/>
          <p:nvPr/>
        </p:nvGrpSpPr>
        <p:grpSpPr>
          <a:xfrm>
            <a:off x="7172971" y="2522456"/>
            <a:ext cx="3977470" cy="1431161"/>
            <a:chOff x="7172971" y="2522456"/>
            <a:chExt cx="3977470" cy="1431161"/>
          </a:xfrm>
        </p:grpSpPr>
        <p:sp>
          <p:nvSpPr>
            <p:cNvPr id="6" name="Line 14">
              <a:extLst>
                <a:ext uri="{FF2B5EF4-FFF2-40B4-BE49-F238E27FC236}">
                  <a16:creationId xmlns:a16="http://schemas.microsoft.com/office/drawing/2014/main" id="{31129E56-8A9C-8F84-80AF-8C70E0981DF6}"/>
                </a:ext>
              </a:extLst>
            </p:cNvPr>
            <p:cNvSpPr>
              <a:spLocks noChangeShapeType="1"/>
            </p:cNvSpPr>
            <p:nvPr/>
          </p:nvSpPr>
          <p:spPr bwMode="gray">
            <a:xfrm>
              <a:off x="7172971" y="2776002"/>
              <a:ext cx="3977470" cy="0"/>
            </a:xfrm>
            <a:prstGeom prst="line">
              <a:avLst/>
            </a:prstGeom>
            <a:noFill/>
            <a:ln w="12700">
              <a:solidFill>
                <a:schemeClr val="tx1"/>
              </a:solidFill>
              <a:round/>
              <a:headEnd/>
              <a:tailEnd/>
            </a:ln>
            <a:effectLst/>
          </p:spPr>
          <p:txBody>
            <a:bodyPr vert="eaVert" wrap="none" anchor="ctr"/>
            <a:lstStyle/>
            <a:p>
              <a:endParaRPr lang="en-US">
                <a:latin typeface="Arial"/>
                <a:cs typeface="Arial"/>
              </a:endParaRPr>
            </a:p>
          </p:txBody>
        </p:sp>
        <p:sp>
          <p:nvSpPr>
            <p:cNvPr id="30" name="Rectangle 1436">
              <a:extLst>
                <a:ext uri="{FF2B5EF4-FFF2-40B4-BE49-F238E27FC236}">
                  <a16:creationId xmlns:a16="http://schemas.microsoft.com/office/drawing/2014/main" id="{DCBABED0-1779-068B-D7A0-BEA607675C4A}"/>
                </a:ext>
              </a:extLst>
            </p:cNvPr>
            <p:cNvSpPr>
              <a:spLocks noChangeArrowheads="1"/>
            </p:cNvSpPr>
            <p:nvPr/>
          </p:nvSpPr>
          <p:spPr bwMode="auto">
            <a:xfrm>
              <a:off x="7462279" y="2522456"/>
              <a:ext cx="3684584" cy="1431161"/>
            </a:xfrm>
            <a:prstGeom prst="rect">
              <a:avLst/>
            </a:prstGeom>
          </p:spPr>
          <p:txBody>
            <a:bodyPr vert="horz" wrap="square" lIns="0" tIns="0" rIns="0" bIns="0" rtlCol="0">
              <a:spAutoFit/>
            </a:bodyPr>
            <a:lstStyle/>
            <a:p>
              <a:pPr algn="r"/>
              <a:r>
                <a:rPr lang="en-US" sz="1400" b="1" dirty="0">
                  <a:solidFill>
                    <a:schemeClr val="accent3"/>
                  </a:solidFill>
                </a:rPr>
                <a:t>Artikel 2: </a:t>
              </a:r>
              <a:r>
                <a:rPr lang="en-US" sz="1400" b="1" dirty="0" err="1">
                  <a:solidFill>
                    <a:schemeClr val="accent3"/>
                  </a:solidFill>
                </a:rPr>
                <a:t>Strategische</a:t>
              </a:r>
              <a:r>
                <a:rPr lang="en-US" sz="1400" b="1" dirty="0">
                  <a:solidFill>
                    <a:schemeClr val="accent3"/>
                  </a:solidFill>
                </a:rPr>
                <a:t> </a:t>
              </a:r>
              <a:r>
                <a:rPr lang="en-US" sz="1400" b="1" dirty="0" err="1">
                  <a:solidFill>
                    <a:schemeClr val="accent3"/>
                  </a:solidFill>
                </a:rPr>
                <a:t>Allianzen</a:t>
              </a:r>
              <a:br>
                <a:rPr lang="en-US" sz="1400" b="1" dirty="0">
                  <a:solidFill>
                    <a:schemeClr val="accent3"/>
                  </a:solidFill>
                </a:rPr>
              </a:br>
              <a:endParaRPr lang="en-US" sz="1400" b="1" dirty="0">
                <a:solidFill>
                  <a:schemeClr val="accent3"/>
                </a:solidFill>
              </a:endParaRPr>
            </a:p>
            <a:p>
              <a:pPr algn="r">
                <a:buFont typeface="Arial" pitchFamily="34" charset="0"/>
                <a:buNone/>
              </a:pPr>
              <a:r>
                <a:rPr lang="en-US" sz="1300" b="1" dirty="0"/>
                <a:t>Resource Appropriation in Strategic Alliances</a:t>
              </a:r>
            </a:p>
            <a:p>
              <a:pPr algn="r">
                <a:buFont typeface="Arial" pitchFamily="34" charset="0"/>
                <a:buNone/>
              </a:pPr>
              <a:r>
                <a:rPr lang="en-US" sz="1300" dirty="0"/>
                <a:t>Brede &amp; Bausch</a:t>
              </a:r>
              <a:br>
                <a:rPr lang="en-US" sz="1300" dirty="0"/>
              </a:br>
              <a:endParaRPr lang="en-US" sz="1300" dirty="0"/>
            </a:p>
            <a:p>
              <a:pPr algn="r">
                <a:buFont typeface="Arial" pitchFamily="34" charset="0"/>
                <a:buNone/>
              </a:pPr>
              <a:r>
                <a:rPr lang="en-US" sz="1300" i="1" dirty="0"/>
                <a:t>Network Analysis, Regression Analysis</a:t>
              </a:r>
            </a:p>
            <a:p>
              <a:pPr algn="r"/>
              <a:r>
                <a:rPr lang="en-US" sz="1300" dirty="0"/>
                <a:t>Strategic Management Journal (A)</a:t>
              </a:r>
            </a:p>
          </p:txBody>
        </p:sp>
      </p:grpSp>
      <p:grpSp>
        <p:nvGrpSpPr>
          <p:cNvPr id="12" name="Gruppieren 11">
            <a:extLst>
              <a:ext uri="{FF2B5EF4-FFF2-40B4-BE49-F238E27FC236}">
                <a16:creationId xmlns:a16="http://schemas.microsoft.com/office/drawing/2014/main" id="{1F3039E3-F4CF-328E-B91F-23C8CC894087}"/>
              </a:ext>
            </a:extLst>
          </p:cNvPr>
          <p:cNvGrpSpPr/>
          <p:nvPr/>
        </p:nvGrpSpPr>
        <p:grpSpPr>
          <a:xfrm>
            <a:off x="353483" y="4230985"/>
            <a:ext cx="4333292" cy="1431161"/>
            <a:chOff x="353483" y="4230985"/>
            <a:chExt cx="4333292" cy="1431161"/>
          </a:xfrm>
        </p:grpSpPr>
        <p:sp>
          <p:nvSpPr>
            <p:cNvPr id="5" name="Line 14">
              <a:extLst>
                <a:ext uri="{FF2B5EF4-FFF2-40B4-BE49-F238E27FC236}">
                  <a16:creationId xmlns:a16="http://schemas.microsoft.com/office/drawing/2014/main" id="{DCE1FAA8-E70B-1887-D475-5F27C9901D19}"/>
                </a:ext>
              </a:extLst>
            </p:cNvPr>
            <p:cNvSpPr>
              <a:spLocks noChangeShapeType="1"/>
            </p:cNvSpPr>
            <p:nvPr/>
          </p:nvSpPr>
          <p:spPr bwMode="gray">
            <a:xfrm>
              <a:off x="353483" y="4466879"/>
              <a:ext cx="3977470" cy="0"/>
            </a:xfrm>
            <a:prstGeom prst="line">
              <a:avLst/>
            </a:prstGeom>
            <a:noFill/>
            <a:ln w="12700">
              <a:solidFill>
                <a:srgbClr val="122769"/>
              </a:solidFill>
              <a:round/>
              <a:headEnd/>
              <a:tailEnd/>
            </a:ln>
            <a:effectLst/>
          </p:spPr>
          <p:txBody>
            <a:bodyPr vert="eaVert" wrap="none" anchor="ctr"/>
            <a:lstStyle/>
            <a:p>
              <a:endParaRPr lang="en-US">
                <a:latin typeface="Arial"/>
                <a:cs typeface="Arial"/>
              </a:endParaRPr>
            </a:p>
          </p:txBody>
        </p:sp>
        <p:sp>
          <p:nvSpPr>
            <p:cNvPr id="31" name="Rectangle 1436">
              <a:extLst>
                <a:ext uri="{FF2B5EF4-FFF2-40B4-BE49-F238E27FC236}">
                  <a16:creationId xmlns:a16="http://schemas.microsoft.com/office/drawing/2014/main" id="{2C7A2B52-4569-039B-971E-F1DE5BC20EBD}"/>
                </a:ext>
              </a:extLst>
            </p:cNvPr>
            <p:cNvSpPr>
              <a:spLocks noChangeArrowheads="1"/>
            </p:cNvSpPr>
            <p:nvPr/>
          </p:nvSpPr>
          <p:spPr bwMode="auto">
            <a:xfrm>
              <a:off x="353483" y="4230985"/>
              <a:ext cx="4333292" cy="1431161"/>
            </a:xfrm>
            <a:prstGeom prst="rect">
              <a:avLst/>
            </a:prstGeom>
          </p:spPr>
          <p:txBody>
            <a:bodyPr vert="horz" wrap="square" lIns="0" tIns="0" rIns="0" bIns="0" rtlCol="0">
              <a:spAutoFit/>
            </a:bodyPr>
            <a:lstStyle/>
            <a:p>
              <a:r>
                <a:rPr lang="en-US" sz="1400" b="1" dirty="0">
                  <a:solidFill>
                    <a:schemeClr val="accent5"/>
                  </a:solidFill>
                </a:rPr>
                <a:t>Artikel 3: Mergers &amp; Acquisitions</a:t>
              </a:r>
              <a:br>
                <a:rPr lang="en-US" sz="1400" b="1" dirty="0">
                  <a:solidFill>
                    <a:schemeClr val="accent1"/>
                  </a:solidFill>
                </a:rPr>
              </a:br>
              <a:endParaRPr lang="en-US" sz="1400" b="1" dirty="0">
                <a:solidFill>
                  <a:schemeClr val="accent1"/>
                </a:solidFill>
              </a:endParaRPr>
            </a:p>
            <a:p>
              <a:pPr>
                <a:buFont typeface="Arial" pitchFamily="34" charset="0"/>
                <a:buNone/>
              </a:pPr>
              <a:r>
                <a:rPr lang="en-US" sz="1300" b="1" dirty="0"/>
                <a:t>Organizational Culture &amp; Mergers and Acquisitions</a:t>
              </a:r>
            </a:p>
            <a:p>
              <a:r>
                <a:rPr lang="en-US" sz="1300" dirty="0"/>
                <a:t>Brede, Gerstel, </a:t>
              </a:r>
              <a:r>
                <a:rPr lang="en-US" sz="1300" dirty="0" err="1"/>
                <a:t>Wöhrmann</a:t>
              </a:r>
              <a:r>
                <a:rPr lang="en-US" sz="1300" dirty="0"/>
                <a:t>, &amp; Bausch</a:t>
              </a:r>
              <a:br>
                <a:rPr lang="en-US" sz="1300" dirty="0"/>
              </a:br>
              <a:endParaRPr lang="en-US" sz="1300" dirty="0"/>
            </a:p>
            <a:p>
              <a:r>
                <a:rPr lang="en-US" sz="1300" i="1" dirty="0"/>
                <a:t>Machine Learning, </a:t>
              </a:r>
              <a:r>
                <a:rPr lang="en-US" sz="1300" i="1" dirty="0" err="1"/>
                <a:t>Webscraping</a:t>
              </a:r>
              <a:r>
                <a:rPr lang="en-US" sz="1300" i="1" dirty="0"/>
                <a:t>, Regression Analysis</a:t>
              </a:r>
              <a:endParaRPr lang="en-US" sz="1300" dirty="0"/>
            </a:p>
            <a:p>
              <a:r>
                <a:rPr lang="en-US" sz="1300" dirty="0"/>
                <a:t>Review of Managerial Science (B)</a:t>
              </a:r>
            </a:p>
          </p:txBody>
        </p:sp>
      </p:grpSp>
      <p:grpSp>
        <p:nvGrpSpPr>
          <p:cNvPr id="8" name="Gruppieren 7">
            <a:extLst>
              <a:ext uri="{FF2B5EF4-FFF2-40B4-BE49-F238E27FC236}">
                <a16:creationId xmlns:a16="http://schemas.microsoft.com/office/drawing/2014/main" id="{5594DA27-F875-CDAC-3D9C-5B7B7287A5DC}"/>
              </a:ext>
            </a:extLst>
          </p:cNvPr>
          <p:cNvGrpSpPr/>
          <p:nvPr/>
        </p:nvGrpSpPr>
        <p:grpSpPr>
          <a:xfrm>
            <a:off x="3918745" y="1761127"/>
            <a:ext cx="3684584" cy="3635901"/>
            <a:chOff x="4246126" y="1347556"/>
            <a:chExt cx="2990615" cy="2951101"/>
          </a:xfrm>
        </p:grpSpPr>
        <p:grpSp>
          <p:nvGrpSpPr>
            <p:cNvPr id="7" name="Gruppieren 6">
              <a:extLst>
                <a:ext uri="{FF2B5EF4-FFF2-40B4-BE49-F238E27FC236}">
                  <a16:creationId xmlns:a16="http://schemas.microsoft.com/office/drawing/2014/main" id="{936C2ED7-9AA7-BB43-AE0E-00C21D594D8E}"/>
                </a:ext>
              </a:extLst>
            </p:cNvPr>
            <p:cNvGrpSpPr/>
            <p:nvPr/>
          </p:nvGrpSpPr>
          <p:grpSpPr>
            <a:xfrm>
              <a:off x="4285332" y="1347556"/>
              <a:ext cx="2951409" cy="2951101"/>
              <a:chOff x="4285332" y="1347556"/>
              <a:chExt cx="2951409" cy="2951101"/>
            </a:xfrm>
          </p:grpSpPr>
          <p:grpSp>
            <p:nvGrpSpPr>
              <p:cNvPr id="13" name="Group 11">
                <a:extLst>
                  <a:ext uri="{FF2B5EF4-FFF2-40B4-BE49-F238E27FC236}">
                    <a16:creationId xmlns:a16="http://schemas.microsoft.com/office/drawing/2014/main" id="{B1214F52-8611-FA18-1103-1EC6745FBFDF}"/>
                  </a:ext>
                </a:extLst>
              </p:cNvPr>
              <p:cNvGrpSpPr>
                <a:grpSpLocks/>
              </p:cNvGrpSpPr>
              <p:nvPr/>
            </p:nvGrpSpPr>
            <p:grpSpPr bwMode="auto">
              <a:xfrm rot="1196974">
                <a:off x="4285332" y="1347556"/>
                <a:ext cx="2951409" cy="2951101"/>
                <a:chOff x="1837" y="966"/>
                <a:chExt cx="2041" cy="2041"/>
              </a:xfrm>
            </p:grpSpPr>
            <p:sp>
              <p:nvSpPr>
                <p:cNvPr id="17" name="Freeform 12">
                  <a:extLst>
                    <a:ext uri="{FF2B5EF4-FFF2-40B4-BE49-F238E27FC236}">
                      <a16:creationId xmlns:a16="http://schemas.microsoft.com/office/drawing/2014/main" id="{489F8C65-6724-C90A-646C-F4209C55DA1B}"/>
                    </a:ext>
                  </a:extLst>
                </p:cNvPr>
                <p:cNvSpPr>
                  <a:spLocks/>
                </p:cNvSpPr>
                <p:nvPr>
                  <p:custDataLst>
                    <p:tags r:id="rId2"/>
                  </p:custDataLst>
                </p:nvPr>
              </p:nvSpPr>
              <p:spPr bwMode="gray">
                <a:xfrm>
                  <a:off x="2026" y="2236"/>
                  <a:ext cx="1735" cy="771"/>
                </a:xfrm>
                <a:custGeom>
                  <a:avLst/>
                  <a:gdLst/>
                  <a:ahLst/>
                  <a:cxnLst>
                    <a:cxn ang="0">
                      <a:pos x="2928" y="471"/>
                    </a:cxn>
                    <a:cxn ang="0">
                      <a:pos x="3414" y="552"/>
                    </a:cxn>
                    <a:cxn ang="0">
                      <a:pos x="3285" y="743"/>
                    </a:cxn>
                    <a:cxn ang="0">
                      <a:pos x="3134" y="916"/>
                    </a:cxn>
                    <a:cxn ang="0">
                      <a:pos x="2967" y="1073"/>
                    </a:cxn>
                    <a:cxn ang="0">
                      <a:pos x="2782" y="1209"/>
                    </a:cxn>
                    <a:cxn ang="0">
                      <a:pos x="2582" y="1325"/>
                    </a:cxn>
                    <a:cxn ang="0">
                      <a:pos x="2369" y="1417"/>
                    </a:cxn>
                    <a:cxn ang="0">
                      <a:pos x="2143" y="1485"/>
                    </a:cxn>
                    <a:cxn ang="0">
                      <a:pos x="1908" y="1527"/>
                    </a:cxn>
                    <a:cxn ang="0">
                      <a:pos x="1664" y="1542"/>
                    </a:cxn>
                    <a:cxn ang="0">
                      <a:pos x="1410" y="1526"/>
                    </a:cxn>
                    <a:cxn ang="0">
                      <a:pos x="1167" y="1481"/>
                    </a:cxn>
                    <a:cxn ang="0">
                      <a:pos x="934" y="1408"/>
                    </a:cxn>
                    <a:cxn ang="0">
                      <a:pos x="714" y="1307"/>
                    </a:cxn>
                    <a:cxn ang="0">
                      <a:pos x="509" y="1183"/>
                    </a:cxn>
                    <a:cxn ang="0">
                      <a:pos x="321" y="1037"/>
                    </a:cxn>
                    <a:cxn ang="0">
                      <a:pos x="151" y="871"/>
                    </a:cxn>
                    <a:cxn ang="0">
                      <a:pos x="0" y="684"/>
                    </a:cxn>
                    <a:cxn ang="0">
                      <a:pos x="796" y="229"/>
                    </a:cxn>
                    <a:cxn ang="0">
                      <a:pos x="919" y="354"/>
                    </a:cxn>
                    <a:cxn ang="0">
                      <a:pos x="1060" y="460"/>
                    </a:cxn>
                    <a:cxn ang="0">
                      <a:pos x="1217" y="542"/>
                    </a:cxn>
                    <a:cxn ang="0">
                      <a:pos x="1388" y="599"/>
                    </a:cxn>
                    <a:cxn ang="0">
                      <a:pos x="1569" y="628"/>
                    </a:cxn>
                    <a:cxn ang="0">
                      <a:pos x="1758" y="628"/>
                    </a:cxn>
                    <a:cxn ang="0">
                      <a:pos x="1940" y="597"/>
                    </a:cxn>
                    <a:cxn ang="0">
                      <a:pos x="2112" y="540"/>
                    </a:cxn>
                    <a:cxn ang="0">
                      <a:pos x="2269" y="456"/>
                    </a:cxn>
                    <a:cxn ang="0">
                      <a:pos x="2412" y="350"/>
                    </a:cxn>
                    <a:cxn ang="0">
                      <a:pos x="2535" y="224"/>
                    </a:cxn>
                    <a:cxn ang="0">
                      <a:pos x="2638" y="79"/>
                    </a:cxn>
                  </a:cxnLst>
                  <a:rect l="0" t="0" r="r" b="b"/>
                  <a:pathLst>
                    <a:path w="3471" h="1542">
                      <a:moveTo>
                        <a:pt x="2680" y="0"/>
                      </a:moveTo>
                      <a:lnTo>
                        <a:pt x="2928" y="471"/>
                      </a:lnTo>
                      <a:lnTo>
                        <a:pt x="3471" y="451"/>
                      </a:lnTo>
                      <a:lnTo>
                        <a:pt x="3414" y="552"/>
                      </a:lnTo>
                      <a:lnTo>
                        <a:pt x="3352" y="648"/>
                      </a:lnTo>
                      <a:lnTo>
                        <a:pt x="3285" y="743"/>
                      </a:lnTo>
                      <a:lnTo>
                        <a:pt x="3211" y="831"/>
                      </a:lnTo>
                      <a:lnTo>
                        <a:pt x="3134" y="916"/>
                      </a:lnTo>
                      <a:lnTo>
                        <a:pt x="3052" y="997"/>
                      </a:lnTo>
                      <a:lnTo>
                        <a:pt x="2967" y="1073"/>
                      </a:lnTo>
                      <a:lnTo>
                        <a:pt x="2876" y="1144"/>
                      </a:lnTo>
                      <a:lnTo>
                        <a:pt x="2782" y="1209"/>
                      </a:lnTo>
                      <a:lnTo>
                        <a:pt x="2684" y="1269"/>
                      </a:lnTo>
                      <a:lnTo>
                        <a:pt x="2582" y="1325"/>
                      </a:lnTo>
                      <a:lnTo>
                        <a:pt x="2477" y="1373"/>
                      </a:lnTo>
                      <a:lnTo>
                        <a:pt x="2369" y="1417"/>
                      </a:lnTo>
                      <a:lnTo>
                        <a:pt x="2257" y="1454"/>
                      </a:lnTo>
                      <a:lnTo>
                        <a:pt x="2143" y="1485"/>
                      </a:lnTo>
                      <a:lnTo>
                        <a:pt x="2026" y="1510"/>
                      </a:lnTo>
                      <a:lnTo>
                        <a:pt x="1908" y="1527"/>
                      </a:lnTo>
                      <a:lnTo>
                        <a:pt x="1786" y="1538"/>
                      </a:lnTo>
                      <a:lnTo>
                        <a:pt x="1664" y="1542"/>
                      </a:lnTo>
                      <a:lnTo>
                        <a:pt x="1536" y="1538"/>
                      </a:lnTo>
                      <a:lnTo>
                        <a:pt x="1410" y="1526"/>
                      </a:lnTo>
                      <a:lnTo>
                        <a:pt x="1287" y="1507"/>
                      </a:lnTo>
                      <a:lnTo>
                        <a:pt x="1167" y="1481"/>
                      </a:lnTo>
                      <a:lnTo>
                        <a:pt x="1049" y="1448"/>
                      </a:lnTo>
                      <a:lnTo>
                        <a:pt x="934" y="1408"/>
                      </a:lnTo>
                      <a:lnTo>
                        <a:pt x="822" y="1361"/>
                      </a:lnTo>
                      <a:lnTo>
                        <a:pt x="714" y="1307"/>
                      </a:lnTo>
                      <a:lnTo>
                        <a:pt x="610" y="1249"/>
                      </a:lnTo>
                      <a:lnTo>
                        <a:pt x="509" y="1183"/>
                      </a:lnTo>
                      <a:lnTo>
                        <a:pt x="412" y="1113"/>
                      </a:lnTo>
                      <a:lnTo>
                        <a:pt x="321" y="1037"/>
                      </a:lnTo>
                      <a:lnTo>
                        <a:pt x="232" y="956"/>
                      </a:lnTo>
                      <a:lnTo>
                        <a:pt x="151" y="871"/>
                      </a:lnTo>
                      <a:lnTo>
                        <a:pt x="72" y="780"/>
                      </a:lnTo>
                      <a:lnTo>
                        <a:pt x="0" y="684"/>
                      </a:lnTo>
                      <a:lnTo>
                        <a:pt x="252" y="210"/>
                      </a:lnTo>
                      <a:lnTo>
                        <a:pt x="796" y="229"/>
                      </a:lnTo>
                      <a:lnTo>
                        <a:pt x="856" y="293"/>
                      </a:lnTo>
                      <a:lnTo>
                        <a:pt x="919" y="354"/>
                      </a:lnTo>
                      <a:lnTo>
                        <a:pt x="987" y="409"/>
                      </a:lnTo>
                      <a:lnTo>
                        <a:pt x="1060" y="460"/>
                      </a:lnTo>
                      <a:lnTo>
                        <a:pt x="1137" y="503"/>
                      </a:lnTo>
                      <a:lnTo>
                        <a:pt x="1217" y="542"/>
                      </a:lnTo>
                      <a:lnTo>
                        <a:pt x="1301" y="574"/>
                      </a:lnTo>
                      <a:lnTo>
                        <a:pt x="1388" y="599"/>
                      </a:lnTo>
                      <a:lnTo>
                        <a:pt x="1477" y="617"/>
                      </a:lnTo>
                      <a:lnTo>
                        <a:pt x="1569" y="628"/>
                      </a:lnTo>
                      <a:lnTo>
                        <a:pt x="1664" y="632"/>
                      </a:lnTo>
                      <a:lnTo>
                        <a:pt x="1758" y="628"/>
                      </a:lnTo>
                      <a:lnTo>
                        <a:pt x="1851" y="617"/>
                      </a:lnTo>
                      <a:lnTo>
                        <a:pt x="1940" y="597"/>
                      </a:lnTo>
                      <a:lnTo>
                        <a:pt x="2027" y="573"/>
                      </a:lnTo>
                      <a:lnTo>
                        <a:pt x="2112" y="540"/>
                      </a:lnTo>
                      <a:lnTo>
                        <a:pt x="2192" y="501"/>
                      </a:lnTo>
                      <a:lnTo>
                        <a:pt x="2269" y="456"/>
                      </a:lnTo>
                      <a:lnTo>
                        <a:pt x="2342" y="406"/>
                      </a:lnTo>
                      <a:lnTo>
                        <a:pt x="2412" y="350"/>
                      </a:lnTo>
                      <a:lnTo>
                        <a:pt x="2475" y="290"/>
                      </a:lnTo>
                      <a:lnTo>
                        <a:pt x="2535" y="224"/>
                      </a:lnTo>
                      <a:lnTo>
                        <a:pt x="2589" y="153"/>
                      </a:lnTo>
                      <a:lnTo>
                        <a:pt x="2638" y="79"/>
                      </a:lnTo>
                      <a:lnTo>
                        <a:pt x="2680" y="0"/>
                      </a:lnTo>
                      <a:close/>
                    </a:path>
                  </a:pathLst>
                </a:custGeom>
                <a:solidFill>
                  <a:schemeClr val="accent5"/>
                </a:solidFill>
                <a:ln w="38100" cap="flat" cmpd="sng">
                  <a:solidFill>
                    <a:schemeClr val="bg1"/>
                  </a:solidFill>
                  <a:prstDash val="solid"/>
                  <a:round/>
                  <a:headEnd type="none" w="med" len="med"/>
                  <a:tailEnd type="none" w="med" len="med"/>
                </a:ln>
                <a:effectLst/>
              </p:spPr>
              <p:txBody>
                <a:bodyPr lIns="72000" tIns="72000" rIns="72000" bIns="72000" anchor="ctr"/>
                <a:lstStyle/>
                <a:p>
                  <a:endParaRPr lang="en-US" sz="1400">
                    <a:solidFill>
                      <a:srgbClr val="262626"/>
                    </a:solidFill>
                    <a:latin typeface="Tele-GroteskFet" pitchFamily="2" charset="0"/>
                  </a:endParaRPr>
                </a:p>
              </p:txBody>
            </p:sp>
            <p:sp>
              <p:nvSpPr>
                <p:cNvPr id="18" name="Freeform 13">
                  <a:extLst>
                    <a:ext uri="{FF2B5EF4-FFF2-40B4-BE49-F238E27FC236}">
                      <a16:creationId xmlns:a16="http://schemas.microsoft.com/office/drawing/2014/main" id="{1A8AD795-39BB-EFC8-B72D-D02BEDC22A3C}"/>
                    </a:ext>
                  </a:extLst>
                </p:cNvPr>
                <p:cNvSpPr>
                  <a:spLocks/>
                </p:cNvSpPr>
                <p:nvPr>
                  <p:custDataLst>
                    <p:tags r:id="rId3"/>
                  </p:custDataLst>
                </p:nvPr>
              </p:nvSpPr>
              <p:spPr bwMode="gray">
                <a:xfrm>
                  <a:off x="1837" y="970"/>
                  <a:ext cx="1069" cy="1565"/>
                </a:xfrm>
                <a:custGeom>
                  <a:avLst/>
                  <a:gdLst/>
                  <a:ahLst/>
                  <a:cxnLst>
                    <a:cxn ang="0">
                      <a:pos x="2139" y="452"/>
                    </a:cxn>
                    <a:cxn ang="0">
                      <a:pos x="1760" y="935"/>
                    </a:cxn>
                    <a:cxn ang="0">
                      <a:pos x="1592" y="992"/>
                    </a:cxn>
                    <a:cxn ang="0">
                      <a:pos x="1437" y="1073"/>
                    </a:cxn>
                    <a:cxn ang="0">
                      <a:pos x="1298" y="1176"/>
                    </a:cxn>
                    <a:cxn ang="0">
                      <a:pos x="1177" y="1299"/>
                    </a:cxn>
                    <a:cxn ang="0">
                      <a:pos x="1075" y="1439"/>
                    </a:cxn>
                    <a:cxn ang="0">
                      <a:pos x="994" y="1594"/>
                    </a:cxn>
                    <a:cxn ang="0">
                      <a:pos x="938" y="1762"/>
                    </a:cxn>
                    <a:cxn ang="0">
                      <a:pos x="910" y="1940"/>
                    </a:cxn>
                    <a:cxn ang="0">
                      <a:pos x="910" y="2119"/>
                    </a:cxn>
                    <a:cxn ang="0">
                      <a:pos x="936" y="2289"/>
                    </a:cxn>
                    <a:cxn ang="0">
                      <a:pos x="986" y="2449"/>
                    </a:cxn>
                    <a:cxn ang="0">
                      <a:pos x="1058" y="2598"/>
                    </a:cxn>
                    <a:cxn ang="0">
                      <a:pos x="576" y="2648"/>
                    </a:cxn>
                    <a:cxn ang="0">
                      <a:pos x="262" y="3034"/>
                    </a:cxn>
                    <a:cxn ang="0">
                      <a:pos x="161" y="2830"/>
                    </a:cxn>
                    <a:cxn ang="0">
                      <a:pos x="84" y="2614"/>
                    </a:cxn>
                    <a:cxn ang="0">
                      <a:pos x="31" y="2388"/>
                    </a:cxn>
                    <a:cxn ang="0">
                      <a:pos x="4" y="2154"/>
                    </a:cxn>
                    <a:cxn ang="0">
                      <a:pos x="4" y="1907"/>
                    </a:cxn>
                    <a:cxn ang="0">
                      <a:pos x="35" y="1660"/>
                    </a:cxn>
                    <a:cxn ang="0">
                      <a:pos x="93" y="1422"/>
                    </a:cxn>
                    <a:cxn ang="0">
                      <a:pos x="179" y="1197"/>
                    </a:cxn>
                    <a:cxn ang="0">
                      <a:pos x="289" y="985"/>
                    </a:cxn>
                    <a:cxn ang="0">
                      <a:pos x="423" y="789"/>
                    </a:cxn>
                    <a:cxn ang="0">
                      <a:pos x="578" y="610"/>
                    </a:cxn>
                    <a:cxn ang="0">
                      <a:pos x="753" y="450"/>
                    </a:cxn>
                    <a:cxn ang="0">
                      <a:pos x="946" y="311"/>
                    </a:cxn>
                    <a:cxn ang="0">
                      <a:pos x="1153" y="194"/>
                    </a:cxn>
                    <a:cxn ang="0">
                      <a:pos x="1377" y="102"/>
                    </a:cxn>
                    <a:cxn ang="0">
                      <a:pos x="1611" y="38"/>
                    </a:cxn>
                    <a:cxn ang="0">
                      <a:pos x="1856" y="0"/>
                    </a:cxn>
                  </a:cxnLst>
                  <a:rect l="0" t="0" r="r" b="b"/>
                  <a:pathLst>
                    <a:path w="2139" h="3131">
                      <a:moveTo>
                        <a:pt x="1856" y="0"/>
                      </a:moveTo>
                      <a:lnTo>
                        <a:pt x="2139" y="452"/>
                      </a:lnTo>
                      <a:lnTo>
                        <a:pt x="1848" y="916"/>
                      </a:lnTo>
                      <a:lnTo>
                        <a:pt x="1760" y="935"/>
                      </a:lnTo>
                      <a:lnTo>
                        <a:pt x="1674" y="960"/>
                      </a:lnTo>
                      <a:lnTo>
                        <a:pt x="1592" y="992"/>
                      </a:lnTo>
                      <a:lnTo>
                        <a:pt x="1513" y="1029"/>
                      </a:lnTo>
                      <a:lnTo>
                        <a:pt x="1437" y="1073"/>
                      </a:lnTo>
                      <a:lnTo>
                        <a:pt x="1367" y="1122"/>
                      </a:lnTo>
                      <a:lnTo>
                        <a:pt x="1298" y="1176"/>
                      </a:lnTo>
                      <a:lnTo>
                        <a:pt x="1235" y="1235"/>
                      </a:lnTo>
                      <a:lnTo>
                        <a:pt x="1177" y="1299"/>
                      </a:lnTo>
                      <a:lnTo>
                        <a:pt x="1123" y="1367"/>
                      </a:lnTo>
                      <a:lnTo>
                        <a:pt x="1075" y="1439"/>
                      </a:lnTo>
                      <a:lnTo>
                        <a:pt x="1031" y="1515"/>
                      </a:lnTo>
                      <a:lnTo>
                        <a:pt x="994" y="1594"/>
                      </a:lnTo>
                      <a:lnTo>
                        <a:pt x="963" y="1676"/>
                      </a:lnTo>
                      <a:lnTo>
                        <a:pt x="938" y="1762"/>
                      </a:lnTo>
                      <a:lnTo>
                        <a:pt x="921" y="1850"/>
                      </a:lnTo>
                      <a:lnTo>
                        <a:pt x="910" y="1940"/>
                      </a:lnTo>
                      <a:lnTo>
                        <a:pt x="906" y="2032"/>
                      </a:lnTo>
                      <a:lnTo>
                        <a:pt x="910" y="2119"/>
                      </a:lnTo>
                      <a:lnTo>
                        <a:pt x="920" y="2205"/>
                      </a:lnTo>
                      <a:lnTo>
                        <a:pt x="936" y="2289"/>
                      </a:lnTo>
                      <a:lnTo>
                        <a:pt x="957" y="2370"/>
                      </a:lnTo>
                      <a:lnTo>
                        <a:pt x="986" y="2449"/>
                      </a:lnTo>
                      <a:lnTo>
                        <a:pt x="1019" y="2525"/>
                      </a:lnTo>
                      <a:lnTo>
                        <a:pt x="1058" y="2598"/>
                      </a:lnTo>
                      <a:lnTo>
                        <a:pt x="1101" y="2668"/>
                      </a:lnTo>
                      <a:lnTo>
                        <a:pt x="576" y="2648"/>
                      </a:lnTo>
                      <a:lnTo>
                        <a:pt x="320" y="3131"/>
                      </a:lnTo>
                      <a:lnTo>
                        <a:pt x="262" y="3034"/>
                      </a:lnTo>
                      <a:lnTo>
                        <a:pt x="210" y="2933"/>
                      </a:lnTo>
                      <a:lnTo>
                        <a:pt x="161" y="2830"/>
                      </a:lnTo>
                      <a:lnTo>
                        <a:pt x="120" y="2724"/>
                      </a:lnTo>
                      <a:lnTo>
                        <a:pt x="84" y="2614"/>
                      </a:lnTo>
                      <a:lnTo>
                        <a:pt x="55" y="2503"/>
                      </a:lnTo>
                      <a:lnTo>
                        <a:pt x="31" y="2388"/>
                      </a:lnTo>
                      <a:lnTo>
                        <a:pt x="14" y="2272"/>
                      </a:lnTo>
                      <a:lnTo>
                        <a:pt x="4" y="2154"/>
                      </a:lnTo>
                      <a:lnTo>
                        <a:pt x="0" y="2033"/>
                      </a:lnTo>
                      <a:lnTo>
                        <a:pt x="4" y="1907"/>
                      </a:lnTo>
                      <a:lnTo>
                        <a:pt x="15" y="1781"/>
                      </a:lnTo>
                      <a:lnTo>
                        <a:pt x="35" y="1660"/>
                      </a:lnTo>
                      <a:lnTo>
                        <a:pt x="61" y="1539"/>
                      </a:lnTo>
                      <a:lnTo>
                        <a:pt x="93" y="1422"/>
                      </a:lnTo>
                      <a:lnTo>
                        <a:pt x="133" y="1307"/>
                      </a:lnTo>
                      <a:lnTo>
                        <a:pt x="179" y="1197"/>
                      </a:lnTo>
                      <a:lnTo>
                        <a:pt x="231" y="1089"/>
                      </a:lnTo>
                      <a:lnTo>
                        <a:pt x="289" y="985"/>
                      </a:lnTo>
                      <a:lnTo>
                        <a:pt x="354" y="884"/>
                      </a:lnTo>
                      <a:lnTo>
                        <a:pt x="423" y="789"/>
                      </a:lnTo>
                      <a:lnTo>
                        <a:pt x="498" y="697"/>
                      </a:lnTo>
                      <a:lnTo>
                        <a:pt x="578" y="610"/>
                      </a:lnTo>
                      <a:lnTo>
                        <a:pt x="664" y="527"/>
                      </a:lnTo>
                      <a:lnTo>
                        <a:pt x="753" y="450"/>
                      </a:lnTo>
                      <a:lnTo>
                        <a:pt x="848" y="378"/>
                      </a:lnTo>
                      <a:lnTo>
                        <a:pt x="946" y="311"/>
                      </a:lnTo>
                      <a:lnTo>
                        <a:pt x="1048" y="250"/>
                      </a:lnTo>
                      <a:lnTo>
                        <a:pt x="1153" y="194"/>
                      </a:lnTo>
                      <a:lnTo>
                        <a:pt x="1264" y="146"/>
                      </a:lnTo>
                      <a:lnTo>
                        <a:pt x="1377" y="102"/>
                      </a:lnTo>
                      <a:lnTo>
                        <a:pt x="1492" y="66"/>
                      </a:lnTo>
                      <a:lnTo>
                        <a:pt x="1611" y="38"/>
                      </a:lnTo>
                      <a:lnTo>
                        <a:pt x="1731" y="15"/>
                      </a:lnTo>
                      <a:lnTo>
                        <a:pt x="1856" y="0"/>
                      </a:lnTo>
                      <a:close/>
                    </a:path>
                  </a:pathLst>
                </a:custGeom>
                <a:solidFill>
                  <a:schemeClr val="accent6"/>
                </a:solidFill>
                <a:ln w="38100" cap="flat" cmpd="sng">
                  <a:solidFill>
                    <a:schemeClr val="bg1"/>
                  </a:solidFill>
                  <a:prstDash val="solid"/>
                  <a:round/>
                  <a:headEnd type="none" w="med" len="med"/>
                  <a:tailEnd type="none" w="med" len="med"/>
                </a:ln>
                <a:effectLst/>
              </p:spPr>
              <p:txBody>
                <a:bodyPr lIns="72000" tIns="72000" rIns="72000" bIns="72000" anchor="ctr"/>
                <a:lstStyle/>
                <a:p>
                  <a:endParaRPr lang="en-US" sz="1400">
                    <a:solidFill>
                      <a:srgbClr val="262626"/>
                    </a:solidFill>
                    <a:latin typeface="Tele-GroteskFet" pitchFamily="2" charset="0"/>
                  </a:endParaRPr>
                </a:p>
              </p:txBody>
            </p:sp>
            <p:sp>
              <p:nvSpPr>
                <p:cNvPr id="19" name="Freeform 14">
                  <a:extLst>
                    <a:ext uri="{FF2B5EF4-FFF2-40B4-BE49-F238E27FC236}">
                      <a16:creationId xmlns:a16="http://schemas.microsoft.com/office/drawing/2014/main" id="{70064453-BE85-17D1-B7CD-4408E037F3B9}"/>
                    </a:ext>
                  </a:extLst>
                </p:cNvPr>
                <p:cNvSpPr>
                  <a:spLocks/>
                </p:cNvSpPr>
                <p:nvPr>
                  <p:custDataLst>
                    <p:tags r:id="rId4"/>
                  </p:custDataLst>
                </p:nvPr>
              </p:nvSpPr>
              <p:spPr bwMode="gray">
                <a:xfrm>
                  <a:off x="2817" y="966"/>
                  <a:ext cx="1061" cy="1459"/>
                </a:xfrm>
                <a:custGeom>
                  <a:avLst/>
                  <a:gdLst/>
                  <a:ahLst/>
                  <a:cxnLst>
                    <a:cxn ang="0">
                      <a:pos x="205" y="3"/>
                    </a:cxn>
                    <a:cxn ang="0">
                      <a:pos x="448" y="32"/>
                    </a:cxn>
                    <a:cxn ang="0">
                      <a:pos x="681" y="89"/>
                    </a:cxn>
                    <a:cxn ang="0">
                      <a:pos x="902" y="172"/>
                    </a:cxn>
                    <a:cxn ang="0">
                      <a:pos x="1111" y="278"/>
                    </a:cxn>
                    <a:cxn ang="0">
                      <a:pos x="1306" y="407"/>
                    </a:cxn>
                    <a:cxn ang="0">
                      <a:pos x="1483" y="557"/>
                    </a:cxn>
                    <a:cxn ang="0">
                      <a:pos x="1642" y="726"/>
                    </a:cxn>
                    <a:cxn ang="0">
                      <a:pos x="1782" y="912"/>
                    </a:cxn>
                    <a:cxn ang="0">
                      <a:pos x="1900" y="1113"/>
                    </a:cxn>
                    <a:cxn ang="0">
                      <a:pos x="1995" y="1329"/>
                    </a:cxn>
                    <a:cxn ang="0">
                      <a:pos x="2064" y="1556"/>
                    </a:cxn>
                    <a:cxn ang="0">
                      <a:pos x="2107" y="1794"/>
                    </a:cxn>
                    <a:cxn ang="0">
                      <a:pos x="2122" y="2041"/>
                    </a:cxn>
                    <a:cxn ang="0">
                      <a:pos x="2110" y="2267"/>
                    </a:cxn>
                    <a:cxn ang="0">
                      <a:pos x="2073" y="2487"/>
                    </a:cxn>
                    <a:cxn ang="0">
                      <a:pos x="2014" y="2697"/>
                    </a:cxn>
                    <a:cxn ang="0">
                      <a:pos x="1934" y="2898"/>
                    </a:cxn>
                    <a:cxn ang="0">
                      <a:pos x="1143" y="2434"/>
                    </a:cxn>
                    <a:cxn ang="0">
                      <a:pos x="1188" y="2282"/>
                    </a:cxn>
                    <a:cxn ang="0">
                      <a:pos x="1211" y="2122"/>
                    </a:cxn>
                    <a:cxn ang="0">
                      <a:pos x="1210" y="1947"/>
                    </a:cxn>
                    <a:cxn ang="0">
                      <a:pos x="1180" y="1768"/>
                    </a:cxn>
                    <a:cxn ang="0">
                      <a:pos x="1124" y="1600"/>
                    </a:cxn>
                    <a:cxn ang="0">
                      <a:pos x="1044" y="1443"/>
                    </a:cxn>
                    <a:cxn ang="0">
                      <a:pos x="941" y="1303"/>
                    </a:cxn>
                    <a:cxn ang="0">
                      <a:pos x="818" y="1180"/>
                    </a:cxn>
                    <a:cxn ang="0">
                      <a:pos x="678" y="1078"/>
                    </a:cxn>
                    <a:cxn ang="0">
                      <a:pos x="521" y="998"/>
                    </a:cxn>
                    <a:cxn ang="0">
                      <a:pos x="352" y="940"/>
                    </a:cxn>
                    <a:cxn ang="0">
                      <a:pos x="174" y="912"/>
                    </a:cxn>
                    <a:cxn ang="0">
                      <a:pos x="4" y="911"/>
                    </a:cxn>
                    <a:cxn ang="0">
                      <a:pos x="0" y="2"/>
                    </a:cxn>
                  </a:cxnLst>
                  <a:rect l="0" t="0" r="r" b="b"/>
                  <a:pathLst>
                    <a:path w="2122" h="2918">
                      <a:moveTo>
                        <a:pt x="81" y="0"/>
                      </a:moveTo>
                      <a:lnTo>
                        <a:pt x="205" y="3"/>
                      </a:lnTo>
                      <a:lnTo>
                        <a:pt x="328" y="15"/>
                      </a:lnTo>
                      <a:lnTo>
                        <a:pt x="448" y="32"/>
                      </a:lnTo>
                      <a:lnTo>
                        <a:pt x="566" y="58"/>
                      </a:lnTo>
                      <a:lnTo>
                        <a:pt x="681" y="89"/>
                      </a:lnTo>
                      <a:lnTo>
                        <a:pt x="793" y="127"/>
                      </a:lnTo>
                      <a:lnTo>
                        <a:pt x="902" y="172"/>
                      </a:lnTo>
                      <a:lnTo>
                        <a:pt x="1009" y="222"/>
                      </a:lnTo>
                      <a:lnTo>
                        <a:pt x="1111" y="278"/>
                      </a:lnTo>
                      <a:lnTo>
                        <a:pt x="1210" y="340"/>
                      </a:lnTo>
                      <a:lnTo>
                        <a:pt x="1306" y="407"/>
                      </a:lnTo>
                      <a:lnTo>
                        <a:pt x="1396" y="480"/>
                      </a:lnTo>
                      <a:lnTo>
                        <a:pt x="1483" y="557"/>
                      </a:lnTo>
                      <a:lnTo>
                        <a:pt x="1565" y="639"/>
                      </a:lnTo>
                      <a:lnTo>
                        <a:pt x="1642" y="726"/>
                      </a:lnTo>
                      <a:lnTo>
                        <a:pt x="1715" y="816"/>
                      </a:lnTo>
                      <a:lnTo>
                        <a:pt x="1782" y="912"/>
                      </a:lnTo>
                      <a:lnTo>
                        <a:pt x="1844" y="1011"/>
                      </a:lnTo>
                      <a:lnTo>
                        <a:pt x="1900" y="1113"/>
                      </a:lnTo>
                      <a:lnTo>
                        <a:pt x="1950" y="1220"/>
                      </a:lnTo>
                      <a:lnTo>
                        <a:pt x="1995" y="1329"/>
                      </a:lnTo>
                      <a:lnTo>
                        <a:pt x="2033" y="1441"/>
                      </a:lnTo>
                      <a:lnTo>
                        <a:pt x="2064" y="1556"/>
                      </a:lnTo>
                      <a:lnTo>
                        <a:pt x="2090" y="1674"/>
                      </a:lnTo>
                      <a:lnTo>
                        <a:pt x="2107" y="1794"/>
                      </a:lnTo>
                      <a:lnTo>
                        <a:pt x="2119" y="1917"/>
                      </a:lnTo>
                      <a:lnTo>
                        <a:pt x="2122" y="2041"/>
                      </a:lnTo>
                      <a:lnTo>
                        <a:pt x="2119" y="2156"/>
                      </a:lnTo>
                      <a:lnTo>
                        <a:pt x="2110" y="2267"/>
                      </a:lnTo>
                      <a:lnTo>
                        <a:pt x="2094" y="2378"/>
                      </a:lnTo>
                      <a:lnTo>
                        <a:pt x="2073" y="2487"/>
                      </a:lnTo>
                      <a:lnTo>
                        <a:pt x="2047" y="2593"/>
                      </a:lnTo>
                      <a:lnTo>
                        <a:pt x="2014" y="2697"/>
                      </a:lnTo>
                      <a:lnTo>
                        <a:pt x="1976" y="2799"/>
                      </a:lnTo>
                      <a:lnTo>
                        <a:pt x="1934" y="2898"/>
                      </a:lnTo>
                      <a:lnTo>
                        <a:pt x="1400" y="2918"/>
                      </a:lnTo>
                      <a:lnTo>
                        <a:pt x="1143" y="2434"/>
                      </a:lnTo>
                      <a:lnTo>
                        <a:pt x="1168" y="2359"/>
                      </a:lnTo>
                      <a:lnTo>
                        <a:pt x="1188" y="2282"/>
                      </a:lnTo>
                      <a:lnTo>
                        <a:pt x="1203" y="2203"/>
                      </a:lnTo>
                      <a:lnTo>
                        <a:pt x="1211" y="2122"/>
                      </a:lnTo>
                      <a:lnTo>
                        <a:pt x="1214" y="2040"/>
                      </a:lnTo>
                      <a:lnTo>
                        <a:pt x="1210" y="1947"/>
                      </a:lnTo>
                      <a:lnTo>
                        <a:pt x="1199" y="1857"/>
                      </a:lnTo>
                      <a:lnTo>
                        <a:pt x="1180" y="1768"/>
                      </a:lnTo>
                      <a:lnTo>
                        <a:pt x="1155" y="1683"/>
                      </a:lnTo>
                      <a:lnTo>
                        <a:pt x="1124" y="1600"/>
                      </a:lnTo>
                      <a:lnTo>
                        <a:pt x="1087" y="1520"/>
                      </a:lnTo>
                      <a:lnTo>
                        <a:pt x="1044" y="1443"/>
                      </a:lnTo>
                      <a:lnTo>
                        <a:pt x="995" y="1371"/>
                      </a:lnTo>
                      <a:lnTo>
                        <a:pt x="941" y="1303"/>
                      </a:lnTo>
                      <a:lnTo>
                        <a:pt x="882" y="1240"/>
                      </a:lnTo>
                      <a:lnTo>
                        <a:pt x="818" y="1180"/>
                      </a:lnTo>
                      <a:lnTo>
                        <a:pt x="750" y="1127"/>
                      </a:lnTo>
                      <a:lnTo>
                        <a:pt x="678" y="1078"/>
                      </a:lnTo>
                      <a:lnTo>
                        <a:pt x="601" y="1035"/>
                      </a:lnTo>
                      <a:lnTo>
                        <a:pt x="521" y="998"/>
                      </a:lnTo>
                      <a:lnTo>
                        <a:pt x="438" y="965"/>
                      </a:lnTo>
                      <a:lnTo>
                        <a:pt x="352" y="940"/>
                      </a:lnTo>
                      <a:lnTo>
                        <a:pt x="264" y="923"/>
                      </a:lnTo>
                      <a:lnTo>
                        <a:pt x="174" y="912"/>
                      </a:lnTo>
                      <a:lnTo>
                        <a:pt x="81" y="908"/>
                      </a:lnTo>
                      <a:lnTo>
                        <a:pt x="4" y="911"/>
                      </a:lnTo>
                      <a:lnTo>
                        <a:pt x="287" y="460"/>
                      </a:lnTo>
                      <a:lnTo>
                        <a:pt x="0" y="2"/>
                      </a:lnTo>
                      <a:lnTo>
                        <a:pt x="81" y="0"/>
                      </a:lnTo>
                      <a:close/>
                    </a:path>
                  </a:pathLst>
                </a:custGeom>
                <a:solidFill>
                  <a:schemeClr val="accent3"/>
                </a:solidFill>
                <a:ln w="38100" cap="flat" cmpd="sng">
                  <a:solidFill>
                    <a:schemeClr val="bg1"/>
                  </a:solidFill>
                  <a:prstDash val="solid"/>
                  <a:round/>
                  <a:headEnd type="none" w="med" len="med"/>
                  <a:tailEnd type="none" w="med" len="med"/>
                </a:ln>
                <a:effectLst/>
              </p:spPr>
              <p:txBody>
                <a:bodyPr lIns="72000" tIns="72000" rIns="72000" bIns="72000" anchor="ctr"/>
                <a:lstStyle/>
                <a:p>
                  <a:endParaRPr lang="en-US" sz="1400">
                    <a:solidFill>
                      <a:srgbClr val="262626"/>
                    </a:solidFill>
                    <a:latin typeface="Tele-GroteskFet" pitchFamily="2" charset="0"/>
                  </a:endParaRPr>
                </a:p>
              </p:txBody>
            </p:sp>
          </p:grpSp>
          <p:sp>
            <p:nvSpPr>
              <p:cNvPr id="14" name="Oval 52">
                <a:extLst>
                  <a:ext uri="{FF2B5EF4-FFF2-40B4-BE49-F238E27FC236}">
                    <a16:creationId xmlns:a16="http://schemas.microsoft.com/office/drawing/2014/main" id="{56010E55-694A-4B8E-F5C6-FE66B637C576}"/>
                  </a:ext>
                </a:extLst>
              </p:cNvPr>
              <p:cNvSpPr>
                <a:spLocks noChangeArrowheads="1"/>
              </p:cNvSpPr>
              <p:nvPr>
                <p:custDataLst>
                  <p:tags r:id="rId1"/>
                </p:custDataLst>
              </p:nvPr>
            </p:nvSpPr>
            <p:spPr bwMode="gray">
              <a:xfrm>
                <a:off x="5006915" y="2069064"/>
                <a:ext cx="1508241" cy="1508084"/>
              </a:xfrm>
              <a:prstGeom prst="ellipse">
                <a:avLst/>
              </a:prstGeom>
              <a:solidFill>
                <a:srgbClr val="122769"/>
              </a:solidFill>
              <a:ln w="38100" algn="ctr">
                <a:solidFill>
                  <a:schemeClr val="bg1"/>
                </a:solidFill>
                <a:round/>
                <a:headEnd/>
                <a:tailEnd/>
              </a:ln>
              <a:effectLst/>
            </p:spPr>
            <p:txBody>
              <a:bodyPr lIns="0" tIns="0" rIns="0" bIns="0" anchor="ctr"/>
              <a:lstStyle/>
              <a:p>
                <a:pPr algn="ctr">
                  <a:lnSpc>
                    <a:spcPct val="104000"/>
                  </a:lnSpc>
                </a:pPr>
                <a:r>
                  <a:rPr lang="en-US" sz="1500" b="1" dirty="0">
                    <a:solidFill>
                      <a:schemeClr val="bg1"/>
                    </a:solidFill>
                    <a:latin typeface="Arial"/>
                    <a:ea typeface="Arial Unicode MS"/>
                    <a:cs typeface="Arial"/>
                  </a:rPr>
                  <a:t>Dissertations-</a:t>
                </a:r>
              </a:p>
              <a:p>
                <a:pPr algn="ctr">
                  <a:lnSpc>
                    <a:spcPct val="104000"/>
                  </a:lnSpc>
                </a:pPr>
                <a:r>
                  <a:rPr lang="en-US" sz="1500" b="1" dirty="0" err="1">
                    <a:solidFill>
                      <a:schemeClr val="bg1"/>
                    </a:solidFill>
                    <a:latin typeface="Arial"/>
                    <a:ea typeface="Arial Unicode MS"/>
                    <a:cs typeface="Arial"/>
                  </a:rPr>
                  <a:t>Vorhaben</a:t>
                </a:r>
                <a:endParaRPr lang="en-US" sz="1500" b="1" dirty="0">
                  <a:solidFill>
                    <a:schemeClr val="bg1"/>
                  </a:solidFill>
                  <a:latin typeface="Arial"/>
                  <a:ea typeface="Arial Unicode MS"/>
                  <a:cs typeface="Arial"/>
                </a:endParaRPr>
              </a:p>
            </p:txBody>
          </p:sp>
        </p:grpSp>
        <p:sp>
          <p:nvSpPr>
            <p:cNvPr id="33" name="Rechteck 32">
              <a:extLst>
                <a:ext uri="{FF2B5EF4-FFF2-40B4-BE49-F238E27FC236}">
                  <a16:creationId xmlns:a16="http://schemas.microsoft.com/office/drawing/2014/main" id="{9C7FD0DD-AF10-B4E1-BD27-F3EA705AC06F}"/>
                </a:ext>
              </a:extLst>
            </p:cNvPr>
            <p:cNvSpPr/>
            <p:nvPr/>
          </p:nvSpPr>
          <p:spPr>
            <a:xfrm rot="18900000">
              <a:off x="4246126" y="1724238"/>
              <a:ext cx="1545838" cy="603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bg1"/>
                  </a:solidFill>
                </a:rPr>
                <a:t>Org. Netzwerke</a:t>
              </a:r>
            </a:p>
          </p:txBody>
        </p:sp>
        <p:sp>
          <p:nvSpPr>
            <p:cNvPr id="34" name="Rechteck 33">
              <a:extLst>
                <a:ext uri="{FF2B5EF4-FFF2-40B4-BE49-F238E27FC236}">
                  <a16:creationId xmlns:a16="http://schemas.microsoft.com/office/drawing/2014/main" id="{BFA2661D-BDCA-7230-CF53-9B6BFEFC9739}"/>
                </a:ext>
              </a:extLst>
            </p:cNvPr>
            <p:cNvSpPr/>
            <p:nvPr/>
          </p:nvSpPr>
          <p:spPr>
            <a:xfrm rot="4500000">
              <a:off x="6056600" y="2281543"/>
              <a:ext cx="1545838" cy="6117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bg1"/>
                  </a:solidFill>
                </a:rPr>
                <a:t>Strategische</a:t>
              </a:r>
              <a:br>
                <a:rPr lang="de-DE" sz="1600" dirty="0">
                  <a:solidFill>
                    <a:schemeClr val="bg1"/>
                  </a:solidFill>
                </a:rPr>
              </a:br>
              <a:r>
                <a:rPr lang="de-DE" sz="1600" dirty="0">
                  <a:solidFill>
                    <a:schemeClr val="bg1"/>
                  </a:solidFill>
                </a:rPr>
                <a:t>Allianzen</a:t>
              </a:r>
            </a:p>
          </p:txBody>
        </p:sp>
        <p:sp>
          <p:nvSpPr>
            <p:cNvPr id="35" name="Rechteck 34">
              <a:extLst>
                <a:ext uri="{FF2B5EF4-FFF2-40B4-BE49-F238E27FC236}">
                  <a16:creationId xmlns:a16="http://schemas.microsoft.com/office/drawing/2014/main" id="{8CCA1454-914A-7DEC-F2A1-5F4449554056}"/>
                </a:ext>
              </a:extLst>
            </p:cNvPr>
            <p:cNvSpPr/>
            <p:nvPr/>
          </p:nvSpPr>
          <p:spPr>
            <a:xfrm rot="1689451">
              <a:off x="4501920" y="3494657"/>
              <a:ext cx="1545838" cy="6228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bg1"/>
                  </a:solidFill>
                </a:rPr>
                <a:t>Mergers &amp; Acquisitions</a:t>
              </a:r>
            </a:p>
          </p:txBody>
        </p:sp>
      </p:grpSp>
    </p:spTree>
    <p:extLst>
      <p:ext uri="{BB962C8B-B14F-4D97-AF65-F5344CB8AC3E}">
        <p14:creationId xmlns:p14="http://schemas.microsoft.com/office/powerpoint/2010/main" val="1042591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2B88793-301B-0720-E058-D3754C6446F8}"/>
              </a:ext>
            </a:extLst>
          </p:cNvPr>
          <p:cNvSpPr>
            <a:spLocks noGrp="1"/>
          </p:cNvSpPr>
          <p:nvPr>
            <p:ph type="body" sz="quarter" idx="10"/>
          </p:nvPr>
        </p:nvSpPr>
        <p:spPr/>
        <p:txBody>
          <a:bodyPr/>
          <a:lstStyle/>
          <a:p>
            <a:r>
              <a:rPr lang="de-DE" dirty="0"/>
              <a:t>Informal </a:t>
            </a:r>
            <a:r>
              <a:rPr lang="de-DE" dirty="0" err="1"/>
              <a:t>Institutional</a:t>
            </a:r>
            <a:r>
              <a:rPr lang="de-DE" dirty="0"/>
              <a:t> Environment</a:t>
            </a:r>
          </a:p>
        </p:txBody>
      </p:sp>
      <p:sp>
        <p:nvSpPr>
          <p:cNvPr id="3" name="Inhaltsplatzhalter 2">
            <a:extLst>
              <a:ext uri="{FF2B5EF4-FFF2-40B4-BE49-F238E27FC236}">
                <a16:creationId xmlns:a16="http://schemas.microsoft.com/office/drawing/2014/main" id="{A2227319-50E9-9473-906B-61D72EC867E2}"/>
              </a:ext>
            </a:extLst>
          </p:cNvPr>
          <p:cNvSpPr>
            <a:spLocks noGrp="1"/>
          </p:cNvSpPr>
          <p:nvPr>
            <p:ph sz="quarter" idx="13"/>
          </p:nvPr>
        </p:nvSpPr>
        <p:spPr/>
        <p:txBody>
          <a:bodyPr/>
          <a:lstStyle/>
          <a:p>
            <a:r>
              <a:rPr lang="de-DE" b="1" dirty="0"/>
              <a:t>Definition:</a:t>
            </a:r>
            <a:endParaRPr lang="de-DE" dirty="0"/>
          </a:p>
          <a:p>
            <a:r>
              <a:rPr lang="de-DE" dirty="0"/>
              <a:t>Informal </a:t>
            </a:r>
            <a:r>
              <a:rPr lang="de-DE" dirty="0" err="1"/>
              <a:t>institutions</a:t>
            </a:r>
            <a:r>
              <a:rPr lang="de-DE" dirty="0"/>
              <a:t> </a:t>
            </a:r>
            <a:r>
              <a:rPr lang="de-DE" dirty="0" err="1"/>
              <a:t>are</a:t>
            </a:r>
            <a:r>
              <a:rPr lang="de-DE" dirty="0"/>
              <a:t> </a:t>
            </a:r>
            <a:r>
              <a:rPr lang="de-DE" dirty="0" err="1"/>
              <a:t>tacit</a:t>
            </a:r>
            <a:r>
              <a:rPr lang="de-DE" dirty="0"/>
              <a:t>, </a:t>
            </a:r>
            <a:r>
              <a:rPr lang="de-DE" dirty="0" err="1"/>
              <a:t>usually</a:t>
            </a:r>
            <a:r>
              <a:rPr lang="de-DE" dirty="0"/>
              <a:t> </a:t>
            </a:r>
            <a:r>
              <a:rPr lang="de-DE" dirty="0" err="1"/>
              <a:t>unwritten</a:t>
            </a:r>
            <a:r>
              <a:rPr lang="de-DE" dirty="0"/>
              <a:t>, and </a:t>
            </a:r>
            <a:r>
              <a:rPr lang="de-DE" dirty="0" err="1"/>
              <a:t>exist</a:t>
            </a:r>
            <a:r>
              <a:rPr lang="de-DE" dirty="0"/>
              <a:t> outside </a:t>
            </a:r>
            <a:r>
              <a:rPr lang="de-DE" dirty="0" err="1"/>
              <a:t>the</a:t>
            </a:r>
            <a:r>
              <a:rPr lang="de-DE" dirty="0"/>
              <a:t> legal </a:t>
            </a:r>
            <a:r>
              <a:rPr lang="de-DE" dirty="0" err="1"/>
              <a:t>system</a:t>
            </a:r>
            <a:r>
              <a:rPr lang="de-DE" dirty="0"/>
              <a:t> (Helmke and </a:t>
            </a:r>
            <a:r>
              <a:rPr lang="de-DE" dirty="0" err="1"/>
              <a:t>Levitsky</a:t>
            </a:r>
            <a:r>
              <a:rPr lang="de-DE" dirty="0"/>
              <a:t>, 2006). </a:t>
            </a:r>
            <a:r>
              <a:rPr lang="de-DE" dirty="0" err="1"/>
              <a:t>They</a:t>
            </a:r>
            <a:r>
              <a:rPr lang="de-DE" dirty="0"/>
              <a:t> </a:t>
            </a:r>
            <a:r>
              <a:rPr lang="de-DE" dirty="0" err="1"/>
              <a:t>consist</a:t>
            </a:r>
            <a:r>
              <a:rPr lang="de-DE" dirty="0"/>
              <a:t> </a:t>
            </a:r>
            <a:r>
              <a:rPr lang="de-DE" dirty="0" err="1"/>
              <a:t>of</a:t>
            </a:r>
            <a:r>
              <a:rPr lang="de-DE" dirty="0"/>
              <a:t> </a:t>
            </a:r>
            <a:r>
              <a:rPr lang="de-DE" dirty="0" err="1"/>
              <a:t>the</a:t>
            </a:r>
            <a:r>
              <a:rPr lang="de-DE" dirty="0"/>
              <a:t> </a:t>
            </a:r>
            <a:r>
              <a:rPr lang="de-DE" dirty="0" err="1"/>
              <a:t>conventions</a:t>
            </a:r>
            <a:r>
              <a:rPr lang="de-DE" dirty="0"/>
              <a:t>, </a:t>
            </a:r>
            <a:r>
              <a:rPr lang="de-DE" dirty="0" err="1"/>
              <a:t>norms</a:t>
            </a:r>
            <a:r>
              <a:rPr lang="de-DE" dirty="0"/>
              <a:t>, and </a:t>
            </a:r>
            <a:r>
              <a:rPr lang="de-DE" dirty="0" err="1"/>
              <a:t>values</a:t>
            </a:r>
            <a:r>
              <a:rPr lang="de-DE" dirty="0"/>
              <a:t> </a:t>
            </a:r>
            <a:r>
              <a:rPr lang="de-DE" dirty="0" err="1"/>
              <a:t>that</a:t>
            </a:r>
            <a:r>
              <a:rPr lang="de-DE" dirty="0"/>
              <a:t> </a:t>
            </a:r>
            <a:r>
              <a:rPr lang="de-DE" dirty="0" err="1"/>
              <a:t>shape</a:t>
            </a:r>
            <a:r>
              <a:rPr lang="de-DE" dirty="0"/>
              <a:t> </a:t>
            </a:r>
            <a:r>
              <a:rPr lang="de-DE" dirty="0" err="1"/>
              <a:t>interactions</a:t>
            </a:r>
            <a:r>
              <a:rPr lang="de-DE" dirty="0"/>
              <a:t> in a </a:t>
            </a:r>
            <a:r>
              <a:rPr lang="de-DE" dirty="0" err="1"/>
              <a:t>society</a:t>
            </a:r>
            <a:r>
              <a:rPr lang="de-DE" dirty="0"/>
              <a:t>. </a:t>
            </a:r>
          </a:p>
          <a:p>
            <a:endParaRPr lang="de-DE" dirty="0"/>
          </a:p>
          <a:p>
            <a:r>
              <a:rPr lang="de-DE" b="1" dirty="0"/>
              <a:t>Measurement:</a:t>
            </a:r>
            <a:endParaRPr lang="de-DE" dirty="0"/>
          </a:p>
          <a:p>
            <a:r>
              <a:rPr lang="de-DE" dirty="0"/>
              <a:t>Informal </a:t>
            </a:r>
            <a:r>
              <a:rPr lang="de-DE" dirty="0" err="1"/>
              <a:t>Institutional</a:t>
            </a:r>
            <a:r>
              <a:rPr lang="de-DE" dirty="0"/>
              <a:t> Environment was </a:t>
            </a:r>
            <a:r>
              <a:rPr lang="de-DE" dirty="0" err="1"/>
              <a:t>measured</a:t>
            </a:r>
            <a:r>
              <a:rPr lang="de-DE" dirty="0"/>
              <a:t> </a:t>
            </a:r>
            <a:r>
              <a:rPr lang="de-DE" dirty="0" err="1"/>
              <a:t>by</a:t>
            </a:r>
            <a:r>
              <a:rPr lang="de-DE" dirty="0"/>
              <a:t> </a:t>
            </a:r>
            <a:r>
              <a:rPr lang="de-DE" dirty="0" err="1"/>
              <a:t>three</a:t>
            </a:r>
            <a:r>
              <a:rPr lang="de-DE" dirty="0"/>
              <a:t> </a:t>
            </a:r>
            <a:r>
              <a:rPr lang="de-DE" dirty="0" err="1"/>
              <a:t>indicators</a:t>
            </a:r>
            <a:r>
              <a:rPr lang="de-DE" dirty="0"/>
              <a:t> </a:t>
            </a:r>
            <a:r>
              <a:rPr lang="de-DE" dirty="0" err="1"/>
              <a:t>that</a:t>
            </a:r>
            <a:r>
              <a:rPr lang="de-DE" dirty="0"/>
              <a:t> </a:t>
            </a:r>
            <a:r>
              <a:rPr lang="de-DE" dirty="0" err="1"/>
              <a:t>have</a:t>
            </a:r>
            <a:r>
              <a:rPr lang="de-DE" dirty="0"/>
              <a:t> </a:t>
            </a:r>
            <a:r>
              <a:rPr lang="de-DE" dirty="0" err="1"/>
              <a:t>been</a:t>
            </a:r>
            <a:r>
              <a:rPr lang="de-DE" dirty="0"/>
              <a:t> </a:t>
            </a:r>
            <a:r>
              <a:rPr lang="de-DE" dirty="0" err="1"/>
              <a:t>widely</a:t>
            </a:r>
            <a:r>
              <a:rPr lang="de-DE" dirty="0"/>
              <a:t> </a:t>
            </a:r>
            <a:r>
              <a:rPr lang="de-DE" dirty="0" err="1"/>
              <a:t>used</a:t>
            </a:r>
            <a:r>
              <a:rPr lang="de-DE" dirty="0"/>
              <a:t> in </a:t>
            </a:r>
            <a:r>
              <a:rPr lang="de-DE" dirty="0" err="1"/>
              <a:t>existing</a:t>
            </a:r>
            <a:r>
              <a:rPr lang="de-DE" dirty="0"/>
              <a:t> </a:t>
            </a:r>
            <a:r>
              <a:rPr lang="de-DE" dirty="0" err="1"/>
              <a:t>research</a:t>
            </a:r>
            <a:r>
              <a:rPr lang="de-DE" dirty="0"/>
              <a:t> (</a:t>
            </a:r>
            <a:r>
              <a:rPr lang="de-DE" dirty="0" err="1"/>
              <a:t>Crossland</a:t>
            </a:r>
            <a:r>
              <a:rPr lang="de-DE" dirty="0"/>
              <a:t> &amp; </a:t>
            </a:r>
            <a:r>
              <a:rPr lang="de-DE" dirty="0" err="1"/>
              <a:t>Hambrick</a:t>
            </a:r>
            <a:r>
              <a:rPr lang="de-DE" dirty="0"/>
              <a:t>, 2011):</a:t>
            </a:r>
            <a:br>
              <a:rPr lang="de-DE" dirty="0"/>
            </a:br>
            <a:endParaRPr lang="de-DE" b="1" dirty="0"/>
          </a:p>
          <a:p>
            <a:pPr marL="522900" lvl="1" indent="-342900">
              <a:buFont typeface="+mj-lt"/>
              <a:buAutoNum type="arabicPeriod"/>
            </a:pPr>
            <a:r>
              <a:rPr lang="de-DE" b="1" dirty="0" err="1"/>
              <a:t>Individualism</a:t>
            </a:r>
            <a:endParaRPr lang="de-DE" b="1" dirty="0"/>
          </a:p>
          <a:p>
            <a:pPr marL="522900" lvl="1" indent="-342900">
              <a:buFont typeface="+mj-lt"/>
              <a:buAutoNum type="arabicPeriod"/>
            </a:pPr>
            <a:r>
              <a:rPr lang="de-DE" b="1" dirty="0" err="1"/>
              <a:t>Uncertainty</a:t>
            </a:r>
            <a:r>
              <a:rPr lang="de-DE" b="1" dirty="0"/>
              <a:t> </a:t>
            </a:r>
            <a:r>
              <a:rPr lang="de-DE" b="1" dirty="0" err="1"/>
              <a:t>tolerance</a:t>
            </a:r>
            <a:endParaRPr lang="de-DE" b="1" dirty="0"/>
          </a:p>
          <a:p>
            <a:pPr marL="522900" lvl="1" indent="-342900">
              <a:buFont typeface="+mj-lt"/>
              <a:buAutoNum type="arabicPeriod"/>
            </a:pPr>
            <a:r>
              <a:rPr lang="de-DE" b="1" dirty="0"/>
              <a:t>Power </a:t>
            </a:r>
            <a:r>
              <a:rPr lang="de-DE" b="1" dirty="0" err="1"/>
              <a:t>distance</a:t>
            </a:r>
            <a:endParaRPr lang="de-DE" b="1" dirty="0"/>
          </a:p>
          <a:p>
            <a:pPr marL="522900" lvl="1" indent="-342900">
              <a:buFont typeface="+mj-lt"/>
              <a:buAutoNum type="arabicPeriod"/>
            </a:pPr>
            <a:r>
              <a:rPr lang="de-DE" b="1" dirty="0"/>
              <a:t>Cultural </a:t>
            </a:r>
            <a:r>
              <a:rPr lang="de-DE" b="1" dirty="0" err="1"/>
              <a:t>looseness</a:t>
            </a:r>
            <a:endParaRPr lang="de-DE" b="1" dirty="0"/>
          </a:p>
        </p:txBody>
      </p:sp>
      <p:sp>
        <p:nvSpPr>
          <p:cNvPr id="4" name="Fußzeilenplatzhalter 3">
            <a:extLst>
              <a:ext uri="{FF2B5EF4-FFF2-40B4-BE49-F238E27FC236}">
                <a16:creationId xmlns:a16="http://schemas.microsoft.com/office/drawing/2014/main" id="{5B94E5D0-BAFD-C950-AFEF-396C052F29F8}"/>
              </a:ext>
            </a:extLst>
          </p:cNvPr>
          <p:cNvSpPr>
            <a:spLocks noGrp="1"/>
          </p:cNvSpPr>
          <p:nvPr>
            <p:ph type="ftr" sz="quarter" idx="3"/>
          </p:nvPr>
        </p:nvSpPr>
        <p:spPr/>
        <p:txBody>
          <a:bodyPr/>
          <a:lstStyle/>
          <a:p>
            <a:r>
              <a:rPr lang="de-DE" dirty="0"/>
              <a:t>Artikel 1: Corporate Networks</a:t>
            </a:r>
          </a:p>
        </p:txBody>
      </p:sp>
    </p:spTree>
    <p:extLst>
      <p:ext uri="{BB962C8B-B14F-4D97-AF65-F5344CB8AC3E}">
        <p14:creationId xmlns:p14="http://schemas.microsoft.com/office/powerpoint/2010/main" val="14493210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DB1CE7A-E126-B77E-F2F5-D01EA84CA2CE}"/>
              </a:ext>
            </a:extLst>
          </p:cNvPr>
          <p:cNvSpPr>
            <a:spLocks noGrp="1"/>
          </p:cNvSpPr>
          <p:nvPr>
            <p:ph type="body" sz="quarter" idx="10"/>
          </p:nvPr>
        </p:nvSpPr>
        <p:spPr/>
        <p:txBody>
          <a:bodyPr/>
          <a:lstStyle/>
          <a:p>
            <a:r>
              <a:rPr lang="de-DE" dirty="0"/>
              <a:t>Table 1</a:t>
            </a:r>
          </a:p>
          <a:p>
            <a:r>
              <a:rPr lang="de-DE" dirty="0"/>
              <a:t>Analysis </a:t>
            </a:r>
            <a:r>
              <a:rPr lang="de-DE" dirty="0" err="1"/>
              <a:t>of</a:t>
            </a:r>
            <a:r>
              <a:rPr lang="de-DE" dirty="0"/>
              <a:t> Main </a:t>
            </a:r>
            <a:r>
              <a:rPr lang="de-DE" dirty="0" err="1"/>
              <a:t>Effect</a:t>
            </a:r>
            <a:r>
              <a:rPr lang="de-DE" dirty="0"/>
              <a:t> </a:t>
            </a:r>
            <a:r>
              <a:rPr lang="de-DE" dirty="0" err="1"/>
              <a:t>of</a:t>
            </a:r>
            <a:r>
              <a:rPr lang="de-DE" dirty="0"/>
              <a:t> Board </a:t>
            </a:r>
            <a:r>
              <a:rPr lang="de-DE" dirty="0" err="1"/>
              <a:t>Interlocks</a:t>
            </a:r>
            <a:r>
              <a:rPr lang="de-DE" dirty="0"/>
              <a:t> and Firm Performance</a:t>
            </a:r>
          </a:p>
        </p:txBody>
      </p:sp>
      <p:sp>
        <p:nvSpPr>
          <p:cNvPr id="4" name="Fußzeilenplatzhalter 3">
            <a:extLst>
              <a:ext uri="{FF2B5EF4-FFF2-40B4-BE49-F238E27FC236}">
                <a16:creationId xmlns:a16="http://schemas.microsoft.com/office/drawing/2014/main" id="{471647EB-8DA4-EA37-D702-2D3827331569}"/>
              </a:ext>
            </a:extLst>
          </p:cNvPr>
          <p:cNvSpPr>
            <a:spLocks noGrp="1"/>
          </p:cNvSpPr>
          <p:nvPr>
            <p:ph type="ftr" sz="quarter" idx="3"/>
          </p:nvPr>
        </p:nvSpPr>
        <p:spPr/>
        <p:txBody>
          <a:bodyPr/>
          <a:lstStyle/>
          <a:p>
            <a:r>
              <a:rPr lang="de-DE" dirty="0"/>
              <a:t>Artikel 1: Corporate Networks</a:t>
            </a:r>
          </a:p>
        </p:txBody>
      </p:sp>
      <p:pic>
        <p:nvPicPr>
          <p:cNvPr id="6" name="Inhaltsplatzhalter 5">
            <a:extLst>
              <a:ext uri="{FF2B5EF4-FFF2-40B4-BE49-F238E27FC236}">
                <a16:creationId xmlns:a16="http://schemas.microsoft.com/office/drawing/2014/main" id="{33EEF972-0936-3D26-1BD3-1DE6083517C1}"/>
              </a:ext>
            </a:extLst>
          </p:cNvPr>
          <p:cNvPicPr>
            <a:picLocks noGrp="1" noChangeAspect="1"/>
          </p:cNvPicPr>
          <p:nvPr>
            <p:ph sz="quarter" idx="13"/>
          </p:nvPr>
        </p:nvPicPr>
        <p:blipFill rotWithShape="1">
          <a:blip r:embed="rId2"/>
          <a:srcRect t="37383"/>
          <a:stretch/>
        </p:blipFill>
        <p:spPr>
          <a:xfrm>
            <a:off x="285751" y="2386402"/>
            <a:ext cx="10945812" cy="2383234"/>
          </a:xfrm>
        </p:spPr>
      </p:pic>
      <p:sp>
        <p:nvSpPr>
          <p:cNvPr id="5" name="Wolke 4">
            <a:extLst>
              <a:ext uri="{FF2B5EF4-FFF2-40B4-BE49-F238E27FC236}">
                <a16:creationId xmlns:a16="http://schemas.microsoft.com/office/drawing/2014/main" id="{55921DA7-0022-B99F-A53A-D797BCCCA136}"/>
              </a:ext>
            </a:extLst>
          </p:cNvPr>
          <p:cNvSpPr/>
          <p:nvPr/>
        </p:nvSpPr>
        <p:spPr>
          <a:xfrm>
            <a:off x="8531182" y="208676"/>
            <a:ext cx="2726161" cy="1482350"/>
          </a:xfrm>
          <a:prstGeom prst="clou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Outdated</a:t>
            </a:r>
            <a:endParaRPr lang="de-DE" dirty="0"/>
          </a:p>
          <a:p>
            <a:pPr algn="ctr"/>
            <a:r>
              <a:rPr lang="de-DE" dirty="0"/>
              <a:t>Analysis</a:t>
            </a:r>
          </a:p>
        </p:txBody>
      </p:sp>
    </p:spTree>
    <p:extLst>
      <p:ext uri="{BB962C8B-B14F-4D97-AF65-F5344CB8AC3E}">
        <p14:creationId xmlns:p14="http://schemas.microsoft.com/office/powerpoint/2010/main" val="25296244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DB1CE7A-E126-B77E-F2F5-D01EA84CA2CE}"/>
              </a:ext>
            </a:extLst>
          </p:cNvPr>
          <p:cNvSpPr>
            <a:spLocks noGrp="1"/>
          </p:cNvSpPr>
          <p:nvPr>
            <p:ph type="body" sz="quarter" idx="10"/>
          </p:nvPr>
        </p:nvSpPr>
        <p:spPr/>
        <p:txBody>
          <a:bodyPr/>
          <a:lstStyle/>
          <a:p>
            <a:r>
              <a:rPr lang="de-DE" dirty="0"/>
              <a:t>Table 2</a:t>
            </a:r>
          </a:p>
          <a:p>
            <a:r>
              <a:rPr lang="de-DE" dirty="0"/>
              <a:t>Multi-Level Meta-Regression Analysis</a:t>
            </a:r>
          </a:p>
        </p:txBody>
      </p:sp>
      <p:sp>
        <p:nvSpPr>
          <p:cNvPr id="4" name="Fußzeilenplatzhalter 3">
            <a:extLst>
              <a:ext uri="{FF2B5EF4-FFF2-40B4-BE49-F238E27FC236}">
                <a16:creationId xmlns:a16="http://schemas.microsoft.com/office/drawing/2014/main" id="{471647EB-8DA4-EA37-D702-2D3827331569}"/>
              </a:ext>
            </a:extLst>
          </p:cNvPr>
          <p:cNvSpPr>
            <a:spLocks noGrp="1"/>
          </p:cNvSpPr>
          <p:nvPr>
            <p:ph type="ftr" sz="quarter" idx="3"/>
          </p:nvPr>
        </p:nvSpPr>
        <p:spPr/>
        <p:txBody>
          <a:bodyPr/>
          <a:lstStyle/>
          <a:p>
            <a:r>
              <a:rPr lang="de-DE" dirty="0"/>
              <a:t>Artikel 1: Corporate Networks</a:t>
            </a:r>
          </a:p>
        </p:txBody>
      </p:sp>
      <p:pic>
        <p:nvPicPr>
          <p:cNvPr id="7" name="Inhaltsplatzhalter 6">
            <a:extLst>
              <a:ext uri="{FF2B5EF4-FFF2-40B4-BE49-F238E27FC236}">
                <a16:creationId xmlns:a16="http://schemas.microsoft.com/office/drawing/2014/main" id="{34607299-5950-5C07-007B-9A997F0FBF86}"/>
              </a:ext>
            </a:extLst>
          </p:cNvPr>
          <p:cNvPicPr>
            <a:picLocks noChangeAspect="1"/>
          </p:cNvPicPr>
          <p:nvPr/>
        </p:nvPicPr>
        <p:blipFill rotWithShape="1">
          <a:blip r:embed="rId2"/>
          <a:srcRect t="4718"/>
          <a:stretch/>
        </p:blipFill>
        <p:spPr>
          <a:xfrm>
            <a:off x="1478596" y="1175972"/>
            <a:ext cx="8563956" cy="4953823"/>
          </a:xfrm>
          <a:prstGeom prst="rect">
            <a:avLst/>
          </a:prstGeom>
        </p:spPr>
      </p:pic>
      <p:sp>
        <p:nvSpPr>
          <p:cNvPr id="5" name="Wolke 4">
            <a:extLst>
              <a:ext uri="{FF2B5EF4-FFF2-40B4-BE49-F238E27FC236}">
                <a16:creationId xmlns:a16="http://schemas.microsoft.com/office/drawing/2014/main" id="{8CD1A58B-2F7C-26EC-B255-B68DD0A3A64E}"/>
              </a:ext>
            </a:extLst>
          </p:cNvPr>
          <p:cNvSpPr/>
          <p:nvPr/>
        </p:nvSpPr>
        <p:spPr>
          <a:xfrm>
            <a:off x="8531182" y="208676"/>
            <a:ext cx="2726161" cy="1482350"/>
          </a:xfrm>
          <a:prstGeom prst="clou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Outdated</a:t>
            </a:r>
            <a:endParaRPr lang="de-DE" dirty="0"/>
          </a:p>
          <a:p>
            <a:pPr algn="ctr"/>
            <a:r>
              <a:rPr lang="de-DE" dirty="0"/>
              <a:t>Analysis</a:t>
            </a:r>
          </a:p>
        </p:txBody>
      </p:sp>
    </p:spTree>
    <p:extLst>
      <p:ext uri="{BB962C8B-B14F-4D97-AF65-F5344CB8AC3E}">
        <p14:creationId xmlns:p14="http://schemas.microsoft.com/office/powerpoint/2010/main" val="5676153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DB1CE7A-E126-B77E-F2F5-D01EA84CA2CE}"/>
              </a:ext>
            </a:extLst>
          </p:cNvPr>
          <p:cNvSpPr>
            <a:spLocks noGrp="1"/>
          </p:cNvSpPr>
          <p:nvPr>
            <p:ph type="body" sz="quarter" idx="10"/>
          </p:nvPr>
        </p:nvSpPr>
        <p:spPr/>
        <p:txBody>
          <a:bodyPr/>
          <a:lstStyle/>
          <a:p>
            <a:r>
              <a:rPr lang="de-DE" dirty="0"/>
              <a:t>Table 3</a:t>
            </a:r>
          </a:p>
          <a:p>
            <a:r>
              <a:rPr lang="de-DE" dirty="0"/>
              <a:t>TSSEM – </a:t>
            </a:r>
            <a:r>
              <a:rPr lang="de-DE" dirty="0" err="1"/>
              <a:t>Pooled</a:t>
            </a:r>
            <a:r>
              <a:rPr lang="de-DE" dirty="0"/>
              <a:t> </a:t>
            </a:r>
            <a:r>
              <a:rPr lang="de-DE" dirty="0" err="1"/>
              <a:t>Correlation</a:t>
            </a:r>
            <a:r>
              <a:rPr lang="de-DE" dirty="0"/>
              <a:t> Matrix </a:t>
            </a:r>
          </a:p>
        </p:txBody>
      </p:sp>
      <p:sp>
        <p:nvSpPr>
          <p:cNvPr id="4" name="Fußzeilenplatzhalter 3">
            <a:extLst>
              <a:ext uri="{FF2B5EF4-FFF2-40B4-BE49-F238E27FC236}">
                <a16:creationId xmlns:a16="http://schemas.microsoft.com/office/drawing/2014/main" id="{471647EB-8DA4-EA37-D702-2D3827331569}"/>
              </a:ext>
            </a:extLst>
          </p:cNvPr>
          <p:cNvSpPr>
            <a:spLocks noGrp="1"/>
          </p:cNvSpPr>
          <p:nvPr>
            <p:ph type="ftr" sz="quarter" idx="3"/>
          </p:nvPr>
        </p:nvSpPr>
        <p:spPr/>
        <p:txBody>
          <a:bodyPr/>
          <a:lstStyle/>
          <a:p>
            <a:r>
              <a:rPr lang="de-DE" dirty="0"/>
              <a:t>Artikel 1: Corporate Networks</a:t>
            </a:r>
          </a:p>
        </p:txBody>
      </p:sp>
      <p:pic>
        <p:nvPicPr>
          <p:cNvPr id="3" name="Inhaltsplatzhalter 5">
            <a:extLst>
              <a:ext uri="{FF2B5EF4-FFF2-40B4-BE49-F238E27FC236}">
                <a16:creationId xmlns:a16="http://schemas.microsoft.com/office/drawing/2014/main" id="{6DA7D89A-EB57-7B1D-A999-7030DCA63F23}"/>
              </a:ext>
            </a:extLst>
          </p:cNvPr>
          <p:cNvPicPr>
            <a:picLocks noGrp="1" noChangeAspect="1"/>
          </p:cNvPicPr>
          <p:nvPr>
            <p:ph sz="quarter" idx="13"/>
          </p:nvPr>
        </p:nvPicPr>
        <p:blipFill rotWithShape="1">
          <a:blip r:embed="rId2"/>
          <a:srcRect t="19377"/>
          <a:stretch/>
        </p:blipFill>
        <p:spPr>
          <a:xfrm>
            <a:off x="1107388" y="1647449"/>
            <a:ext cx="9306372" cy="4070555"/>
          </a:xfrm>
        </p:spPr>
      </p:pic>
      <p:sp>
        <p:nvSpPr>
          <p:cNvPr id="6" name="Wolke 5">
            <a:extLst>
              <a:ext uri="{FF2B5EF4-FFF2-40B4-BE49-F238E27FC236}">
                <a16:creationId xmlns:a16="http://schemas.microsoft.com/office/drawing/2014/main" id="{C39FB2D6-5808-C159-4397-A666CBFB4626}"/>
              </a:ext>
            </a:extLst>
          </p:cNvPr>
          <p:cNvSpPr/>
          <p:nvPr/>
        </p:nvSpPr>
        <p:spPr>
          <a:xfrm>
            <a:off x="8531182" y="208676"/>
            <a:ext cx="2726161" cy="1482350"/>
          </a:xfrm>
          <a:prstGeom prst="clou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Outdated</a:t>
            </a:r>
            <a:endParaRPr lang="de-DE" dirty="0"/>
          </a:p>
          <a:p>
            <a:pPr algn="ctr"/>
            <a:r>
              <a:rPr lang="de-DE" dirty="0"/>
              <a:t>Analysis</a:t>
            </a:r>
          </a:p>
        </p:txBody>
      </p:sp>
    </p:spTree>
    <p:extLst>
      <p:ext uri="{BB962C8B-B14F-4D97-AF65-F5344CB8AC3E}">
        <p14:creationId xmlns:p14="http://schemas.microsoft.com/office/powerpoint/2010/main" val="13988269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DB1CE7A-E126-B77E-F2F5-D01EA84CA2CE}"/>
              </a:ext>
            </a:extLst>
          </p:cNvPr>
          <p:cNvSpPr>
            <a:spLocks noGrp="1"/>
          </p:cNvSpPr>
          <p:nvPr>
            <p:ph type="body" sz="quarter" idx="10"/>
          </p:nvPr>
        </p:nvSpPr>
        <p:spPr/>
        <p:txBody>
          <a:bodyPr/>
          <a:lstStyle/>
          <a:p>
            <a:r>
              <a:rPr lang="de-DE" dirty="0"/>
              <a:t>Table 4</a:t>
            </a:r>
          </a:p>
          <a:p>
            <a:r>
              <a:rPr lang="de-DE" sz="2400" dirty="0"/>
              <a:t>MASEM RESULTS</a:t>
            </a:r>
          </a:p>
        </p:txBody>
      </p:sp>
      <p:sp>
        <p:nvSpPr>
          <p:cNvPr id="4" name="Fußzeilenplatzhalter 3">
            <a:extLst>
              <a:ext uri="{FF2B5EF4-FFF2-40B4-BE49-F238E27FC236}">
                <a16:creationId xmlns:a16="http://schemas.microsoft.com/office/drawing/2014/main" id="{471647EB-8DA4-EA37-D702-2D3827331569}"/>
              </a:ext>
            </a:extLst>
          </p:cNvPr>
          <p:cNvSpPr>
            <a:spLocks noGrp="1"/>
          </p:cNvSpPr>
          <p:nvPr>
            <p:ph type="ftr" sz="quarter" idx="3"/>
          </p:nvPr>
        </p:nvSpPr>
        <p:spPr/>
        <p:txBody>
          <a:bodyPr/>
          <a:lstStyle/>
          <a:p>
            <a:r>
              <a:rPr lang="de-DE" dirty="0"/>
              <a:t>Artikel 1: Corporate Networks</a:t>
            </a:r>
          </a:p>
        </p:txBody>
      </p:sp>
      <p:pic>
        <p:nvPicPr>
          <p:cNvPr id="7" name="Inhaltsplatzhalter 6">
            <a:extLst>
              <a:ext uri="{FF2B5EF4-FFF2-40B4-BE49-F238E27FC236}">
                <a16:creationId xmlns:a16="http://schemas.microsoft.com/office/drawing/2014/main" id="{3D66624F-E85D-84F3-D275-A017859A8A85}"/>
              </a:ext>
            </a:extLst>
          </p:cNvPr>
          <p:cNvPicPr>
            <a:picLocks noChangeAspect="1"/>
          </p:cNvPicPr>
          <p:nvPr/>
        </p:nvPicPr>
        <p:blipFill rotWithShape="1">
          <a:blip r:embed="rId2"/>
          <a:srcRect t="11932"/>
          <a:stretch/>
        </p:blipFill>
        <p:spPr>
          <a:xfrm>
            <a:off x="1725145" y="1105430"/>
            <a:ext cx="8018472" cy="5206879"/>
          </a:xfrm>
          <a:prstGeom prst="rect">
            <a:avLst/>
          </a:prstGeom>
        </p:spPr>
      </p:pic>
      <p:sp>
        <p:nvSpPr>
          <p:cNvPr id="5" name="Wolke 4">
            <a:extLst>
              <a:ext uri="{FF2B5EF4-FFF2-40B4-BE49-F238E27FC236}">
                <a16:creationId xmlns:a16="http://schemas.microsoft.com/office/drawing/2014/main" id="{B7A94759-8CBD-E896-6656-7FA239567E45}"/>
              </a:ext>
            </a:extLst>
          </p:cNvPr>
          <p:cNvSpPr/>
          <p:nvPr/>
        </p:nvSpPr>
        <p:spPr>
          <a:xfrm>
            <a:off x="8531182" y="208676"/>
            <a:ext cx="2726161" cy="1482350"/>
          </a:xfrm>
          <a:prstGeom prst="clou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Outdated</a:t>
            </a:r>
            <a:endParaRPr lang="de-DE" dirty="0"/>
          </a:p>
          <a:p>
            <a:pPr algn="ctr"/>
            <a:r>
              <a:rPr lang="de-DE" dirty="0"/>
              <a:t>Analysis</a:t>
            </a:r>
          </a:p>
        </p:txBody>
      </p:sp>
    </p:spTree>
    <p:extLst>
      <p:ext uri="{BB962C8B-B14F-4D97-AF65-F5344CB8AC3E}">
        <p14:creationId xmlns:p14="http://schemas.microsoft.com/office/powerpoint/2010/main" val="16365820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DB1CE7A-E126-B77E-F2F5-D01EA84CA2CE}"/>
              </a:ext>
            </a:extLst>
          </p:cNvPr>
          <p:cNvSpPr>
            <a:spLocks noGrp="1"/>
          </p:cNvSpPr>
          <p:nvPr>
            <p:ph type="body" sz="quarter" idx="10"/>
          </p:nvPr>
        </p:nvSpPr>
        <p:spPr/>
        <p:txBody>
          <a:bodyPr/>
          <a:lstStyle/>
          <a:p>
            <a:r>
              <a:rPr lang="de-DE" dirty="0"/>
              <a:t>Table 5</a:t>
            </a:r>
          </a:p>
          <a:p>
            <a:r>
              <a:rPr lang="de-DE" sz="2400" dirty="0"/>
              <a:t>MASEM Post-Hoc Analysis</a:t>
            </a:r>
          </a:p>
        </p:txBody>
      </p:sp>
      <p:sp>
        <p:nvSpPr>
          <p:cNvPr id="4" name="Fußzeilenplatzhalter 3">
            <a:extLst>
              <a:ext uri="{FF2B5EF4-FFF2-40B4-BE49-F238E27FC236}">
                <a16:creationId xmlns:a16="http://schemas.microsoft.com/office/drawing/2014/main" id="{471647EB-8DA4-EA37-D702-2D3827331569}"/>
              </a:ext>
            </a:extLst>
          </p:cNvPr>
          <p:cNvSpPr>
            <a:spLocks noGrp="1"/>
          </p:cNvSpPr>
          <p:nvPr>
            <p:ph type="ftr" sz="quarter" idx="3"/>
          </p:nvPr>
        </p:nvSpPr>
        <p:spPr/>
        <p:txBody>
          <a:bodyPr/>
          <a:lstStyle/>
          <a:p>
            <a:r>
              <a:rPr lang="de-DE" dirty="0"/>
              <a:t>Artikel 1: Corporate Networks</a:t>
            </a:r>
          </a:p>
        </p:txBody>
      </p:sp>
      <p:pic>
        <p:nvPicPr>
          <p:cNvPr id="3" name="Inhaltsplatzhalter 5">
            <a:extLst>
              <a:ext uri="{FF2B5EF4-FFF2-40B4-BE49-F238E27FC236}">
                <a16:creationId xmlns:a16="http://schemas.microsoft.com/office/drawing/2014/main" id="{FD8C3941-3EB1-B765-9D7B-136C34F85716}"/>
              </a:ext>
            </a:extLst>
          </p:cNvPr>
          <p:cNvPicPr>
            <a:picLocks noGrp="1" noChangeAspect="1"/>
          </p:cNvPicPr>
          <p:nvPr>
            <p:ph sz="quarter" idx="13"/>
          </p:nvPr>
        </p:nvPicPr>
        <p:blipFill rotWithShape="1">
          <a:blip r:embed="rId2"/>
          <a:srcRect t="8674"/>
          <a:stretch/>
        </p:blipFill>
        <p:spPr>
          <a:xfrm>
            <a:off x="2632862" y="1123095"/>
            <a:ext cx="6279619" cy="4992570"/>
          </a:xfrm>
        </p:spPr>
      </p:pic>
      <p:sp>
        <p:nvSpPr>
          <p:cNvPr id="5" name="Wolke 4">
            <a:extLst>
              <a:ext uri="{FF2B5EF4-FFF2-40B4-BE49-F238E27FC236}">
                <a16:creationId xmlns:a16="http://schemas.microsoft.com/office/drawing/2014/main" id="{FC48153B-6158-83EA-7B12-F8C853E6C8CE}"/>
              </a:ext>
            </a:extLst>
          </p:cNvPr>
          <p:cNvSpPr/>
          <p:nvPr/>
        </p:nvSpPr>
        <p:spPr>
          <a:xfrm>
            <a:off x="8531182" y="208676"/>
            <a:ext cx="2726161" cy="1482350"/>
          </a:xfrm>
          <a:prstGeom prst="clou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Outdated</a:t>
            </a:r>
            <a:endParaRPr lang="de-DE" dirty="0"/>
          </a:p>
          <a:p>
            <a:pPr algn="ctr"/>
            <a:r>
              <a:rPr lang="de-DE" dirty="0"/>
              <a:t>Analysis</a:t>
            </a:r>
          </a:p>
        </p:txBody>
      </p:sp>
    </p:spTree>
    <p:extLst>
      <p:ext uri="{BB962C8B-B14F-4D97-AF65-F5344CB8AC3E}">
        <p14:creationId xmlns:p14="http://schemas.microsoft.com/office/powerpoint/2010/main" val="94538515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DB1CE7A-E126-B77E-F2F5-D01EA84CA2CE}"/>
              </a:ext>
            </a:extLst>
          </p:cNvPr>
          <p:cNvSpPr>
            <a:spLocks noGrp="1"/>
          </p:cNvSpPr>
          <p:nvPr>
            <p:ph type="body" sz="quarter" idx="10"/>
          </p:nvPr>
        </p:nvSpPr>
        <p:spPr/>
        <p:txBody>
          <a:bodyPr/>
          <a:lstStyle/>
          <a:p>
            <a:r>
              <a:rPr lang="de-DE" dirty="0"/>
              <a:t>Table 6</a:t>
            </a:r>
          </a:p>
          <a:p>
            <a:r>
              <a:rPr lang="de-DE" sz="2400" dirty="0"/>
              <a:t>MASEM </a:t>
            </a:r>
            <a:r>
              <a:rPr lang="de-DE" sz="2400" dirty="0" err="1"/>
              <a:t>Results</a:t>
            </a:r>
            <a:endParaRPr lang="de-DE" sz="2400" dirty="0"/>
          </a:p>
        </p:txBody>
      </p:sp>
      <p:sp>
        <p:nvSpPr>
          <p:cNvPr id="4" name="Fußzeilenplatzhalter 3">
            <a:extLst>
              <a:ext uri="{FF2B5EF4-FFF2-40B4-BE49-F238E27FC236}">
                <a16:creationId xmlns:a16="http://schemas.microsoft.com/office/drawing/2014/main" id="{471647EB-8DA4-EA37-D702-2D3827331569}"/>
              </a:ext>
            </a:extLst>
          </p:cNvPr>
          <p:cNvSpPr>
            <a:spLocks noGrp="1"/>
          </p:cNvSpPr>
          <p:nvPr>
            <p:ph type="ftr" sz="quarter" idx="3"/>
          </p:nvPr>
        </p:nvSpPr>
        <p:spPr/>
        <p:txBody>
          <a:bodyPr/>
          <a:lstStyle/>
          <a:p>
            <a:r>
              <a:rPr lang="de-DE" dirty="0"/>
              <a:t>Artikel 1: Corporate Networks</a:t>
            </a:r>
          </a:p>
        </p:txBody>
      </p:sp>
      <p:pic>
        <p:nvPicPr>
          <p:cNvPr id="8" name="Grafik 7">
            <a:extLst>
              <a:ext uri="{FF2B5EF4-FFF2-40B4-BE49-F238E27FC236}">
                <a16:creationId xmlns:a16="http://schemas.microsoft.com/office/drawing/2014/main" id="{D853A0B1-2FA2-1E4F-B84E-FBB2C5CE03B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7076" y="1886468"/>
            <a:ext cx="9997358" cy="3599931"/>
          </a:xfrm>
          <a:prstGeom prst="rect">
            <a:avLst/>
          </a:prstGeom>
        </p:spPr>
      </p:pic>
      <p:sp>
        <p:nvSpPr>
          <p:cNvPr id="9" name="Rechteck 8">
            <a:extLst>
              <a:ext uri="{FF2B5EF4-FFF2-40B4-BE49-F238E27FC236}">
                <a16:creationId xmlns:a16="http://schemas.microsoft.com/office/drawing/2014/main" id="{A38A2368-705B-33AF-C936-BEEBBF5B26FF}"/>
              </a:ext>
            </a:extLst>
          </p:cNvPr>
          <p:cNvSpPr/>
          <p:nvPr/>
        </p:nvSpPr>
        <p:spPr>
          <a:xfrm>
            <a:off x="3334408" y="3649717"/>
            <a:ext cx="1702676" cy="496614"/>
          </a:xfrm>
          <a:prstGeom prst="rect">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de-DE" sz="1400" dirty="0">
                <a:solidFill>
                  <a:schemeClr val="bg1"/>
                </a:solidFill>
              </a:rPr>
              <a:t>Board Interlocks</a:t>
            </a:r>
          </a:p>
        </p:txBody>
      </p:sp>
      <p:sp>
        <p:nvSpPr>
          <p:cNvPr id="10" name="Rechteck 9">
            <a:extLst>
              <a:ext uri="{FF2B5EF4-FFF2-40B4-BE49-F238E27FC236}">
                <a16:creationId xmlns:a16="http://schemas.microsoft.com/office/drawing/2014/main" id="{7A0B8E1D-0B81-9C12-9350-74787D3EDC2F}"/>
              </a:ext>
            </a:extLst>
          </p:cNvPr>
          <p:cNvSpPr/>
          <p:nvPr/>
        </p:nvSpPr>
        <p:spPr>
          <a:xfrm>
            <a:off x="9154512" y="3636579"/>
            <a:ext cx="1702676" cy="496614"/>
          </a:xfrm>
          <a:prstGeom prst="rect">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de-DE" sz="1400" dirty="0">
                <a:solidFill>
                  <a:schemeClr val="bg1"/>
                </a:solidFill>
              </a:rPr>
              <a:t>Firm Performance</a:t>
            </a:r>
          </a:p>
        </p:txBody>
      </p:sp>
      <p:sp>
        <p:nvSpPr>
          <p:cNvPr id="3" name="Wolke 2">
            <a:extLst>
              <a:ext uri="{FF2B5EF4-FFF2-40B4-BE49-F238E27FC236}">
                <a16:creationId xmlns:a16="http://schemas.microsoft.com/office/drawing/2014/main" id="{5CA29550-C779-22DD-F34B-CA93F7155D48}"/>
              </a:ext>
            </a:extLst>
          </p:cNvPr>
          <p:cNvSpPr/>
          <p:nvPr/>
        </p:nvSpPr>
        <p:spPr>
          <a:xfrm>
            <a:off x="8531182" y="208676"/>
            <a:ext cx="2726161" cy="1482350"/>
          </a:xfrm>
          <a:prstGeom prst="clou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Outdated</a:t>
            </a:r>
            <a:endParaRPr lang="de-DE" dirty="0"/>
          </a:p>
          <a:p>
            <a:pPr algn="ctr"/>
            <a:r>
              <a:rPr lang="de-DE" dirty="0"/>
              <a:t>Analysis</a:t>
            </a:r>
          </a:p>
        </p:txBody>
      </p:sp>
    </p:spTree>
    <p:extLst>
      <p:ext uri="{BB962C8B-B14F-4D97-AF65-F5344CB8AC3E}">
        <p14:creationId xmlns:p14="http://schemas.microsoft.com/office/powerpoint/2010/main" val="21226354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2"/>
          </p:nvPr>
        </p:nvSpPr>
        <p:spPr/>
        <p:txBody>
          <a:bodyPr/>
          <a:lstStyle/>
          <a:p>
            <a:r>
              <a:rPr lang="en-US" dirty="0"/>
              <a:t>Artikel 2:</a:t>
            </a:r>
          </a:p>
          <a:p>
            <a:r>
              <a:rPr lang="en-US" dirty="0"/>
              <a:t>Backup-</a:t>
            </a:r>
            <a:r>
              <a:rPr lang="en-US" dirty="0" err="1"/>
              <a:t>Folien</a:t>
            </a:r>
            <a:endParaRPr lang="en-US" dirty="0"/>
          </a:p>
        </p:txBody>
      </p:sp>
      <p:sp>
        <p:nvSpPr>
          <p:cNvPr id="3" name="Textplatzhalter 2">
            <a:extLst>
              <a:ext uri="{FF2B5EF4-FFF2-40B4-BE49-F238E27FC236}">
                <a16:creationId xmlns:a16="http://schemas.microsoft.com/office/drawing/2014/main" id="{6BDDCF57-B1C4-B54F-4205-FC43FD97FE79}"/>
              </a:ext>
            </a:extLst>
          </p:cNvPr>
          <p:cNvSpPr>
            <a:spLocks noGrp="1"/>
          </p:cNvSpPr>
          <p:nvPr>
            <p:ph type="body" sz="quarter" idx="13"/>
          </p:nvPr>
        </p:nvSpPr>
        <p:spPr/>
        <p:txBody>
          <a:bodyPr/>
          <a:lstStyle/>
          <a:p>
            <a:endParaRPr lang="de-DE" dirty="0"/>
          </a:p>
        </p:txBody>
      </p:sp>
    </p:spTree>
    <p:custDataLst>
      <p:tags r:id="rId1"/>
    </p:custDataLst>
    <p:extLst>
      <p:ext uri="{BB962C8B-B14F-4D97-AF65-F5344CB8AC3E}">
        <p14:creationId xmlns:p14="http://schemas.microsoft.com/office/powerpoint/2010/main" val="14178577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DB1CE7A-E126-B77E-F2F5-D01EA84CA2CE}"/>
              </a:ext>
            </a:extLst>
          </p:cNvPr>
          <p:cNvSpPr>
            <a:spLocks noGrp="1"/>
          </p:cNvSpPr>
          <p:nvPr>
            <p:ph type="body" sz="quarter" idx="10"/>
          </p:nvPr>
        </p:nvSpPr>
        <p:spPr/>
        <p:txBody>
          <a:bodyPr/>
          <a:lstStyle/>
          <a:p>
            <a:r>
              <a:rPr lang="de-DE" dirty="0"/>
              <a:t>Regression </a:t>
            </a:r>
            <a:r>
              <a:rPr lang="de-DE" dirty="0" err="1"/>
              <a:t>Results</a:t>
            </a:r>
            <a:endParaRPr lang="de-DE" sz="2400" dirty="0"/>
          </a:p>
        </p:txBody>
      </p:sp>
      <p:sp>
        <p:nvSpPr>
          <p:cNvPr id="4" name="Fußzeilenplatzhalter 3">
            <a:extLst>
              <a:ext uri="{FF2B5EF4-FFF2-40B4-BE49-F238E27FC236}">
                <a16:creationId xmlns:a16="http://schemas.microsoft.com/office/drawing/2014/main" id="{471647EB-8DA4-EA37-D702-2D3827331569}"/>
              </a:ext>
            </a:extLst>
          </p:cNvPr>
          <p:cNvSpPr>
            <a:spLocks noGrp="1"/>
          </p:cNvSpPr>
          <p:nvPr>
            <p:ph type="ftr" sz="quarter" idx="3"/>
          </p:nvPr>
        </p:nvSpPr>
        <p:spPr/>
        <p:txBody>
          <a:bodyPr/>
          <a:lstStyle/>
          <a:p>
            <a:r>
              <a:rPr lang="de-DE" dirty="0"/>
              <a:t>Artikel 2: Strategische Allianzen</a:t>
            </a:r>
          </a:p>
        </p:txBody>
      </p:sp>
      <p:graphicFrame>
        <p:nvGraphicFramePr>
          <p:cNvPr id="3" name="Inhaltsplatzhalter 5">
            <a:extLst>
              <a:ext uri="{FF2B5EF4-FFF2-40B4-BE49-F238E27FC236}">
                <a16:creationId xmlns:a16="http://schemas.microsoft.com/office/drawing/2014/main" id="{7E2A667C-12E8-005A-B421-573277D482D3}"/>
              </a:ext>
            </a:extLst>
          </p:cNvPr>
          <p:cNvGraphicFramePr>
            <a:graphicFrameLocks noGrp="1"/>
          </p:cNvGraphicFramePr>
          <p:nvPr>
            <p:ph sz="quarter" idx="13"/>
            <p:extLst>
              <p:ext uri="{D42A27DB-BD31-4B8C-83A1-F6EECF244321}">
                <p14:modId xmlns:p14="http://schemas.microsoft.com/office/powerpoint/2010/main" val="557764995"/>
              </p:ext>
            </p:extLst>
          </p:nvPr>
        </p:nvGraphicFramePr>
        <p:xfrm>
          <a:off x="288003" y="851340"/>
          <a:ext cx="10945146" cy="5155607"/>
        </p:xfrm>
        <a:graphic>
          <a:graphicData uri="http://schemas.openxmlformats.org/drawingml/2006/table">
            <a:tbl>
              <a:tblPr firstRow="1" firstCol="1" bandRow="1">
                <a:tableStyleId>{9D7B26C5-4107-4FEC-AEDC-1716B250A1EF}</a:tableStyleId>
              </a:tblPr>
              <a:tblGrid>
                <a:gridCol w="1923510">
                  <a:extLst>
                    <a:ext uri="{9D8B030D-6E8A-4147-A177-3AD203B41FA5}">
                      <a16:colId xmlns:a16="http://schemas.microsoft.com/office/drawing/2014/main" val="596658568"/>
                    </a:ext>
                  </a:extLst>
                </a:gridCol>
                <a:gridCol w="751803">
                  <a:extLst>
                    <a:ext uri="{9D8B030D-6E8A-4147-A177-3AD203B41FA5}">
                      <a16:colId xmlns:a16="http://schemas.microsoft.com/office/drawing/2014/main" val="279645129"/>
                    </a:ext>
                  </a:extLst>
                </a:gridCol>
                <a:gridCol w="751803">
                  <a:extLst>
                    <a:ext uri="{9D8B030D-6E8A-4147-A177-3AD203B41FA5}">
                      <a16:colId xmlns:a16="http://schemas.microsoft.com/office/drawing/2014/main" val="2544902376"/>
                    </a:ext>
                  </a:extLst>
                </a:gridCol>
                <a:gridCol w="751803">
                  <a:extLst>
                    <a:ext uri="{9D8B030D-6E8A-4147-A177-3AD203B41FA5}">
                      <a16:colId xmlns:a16="http://schemas.microsoft.com/office/drawing/2014/main" val="469025506"/>
                    </a:ext>
                  </a:extLst>
                </a:gridCol>
                <a:gridCol w="751803">
                  <a:extLst>
                    <a:ext uri="{9D8B030D-6E8A-4147-A177-3AD203B41FA5}">
                      <a16:colId xmlns:a16="http://schemas.microsoft.com/office/drawing/2014/main" val="787895689"/>
                    </a:ext>
                  </a:extLst>
                </a:gridCol>
                <a:gridCol w="751803">
                  <a:extLst>
                    <a:ext uri="{9D8B030D-6E8A-4147-A177-3AD203B41FA5}">
                      <a16:colId xmlns:a16="http://schemas.microsoft.com/office/drawing/2014/main" val="3326246729"/>
                    </a:ext>
                  </a:extLst>
                </a:gridCol>
                <a:gridCol w="751803">
                  <a:extLst>
                    <a:ext uri="{9D8B030D-6E8A-4147-A177-3AD203B41FA5}">
                      <a16:colId xmlns:a16="http://schemas.microsoft.com/office/drawing/2014/main" val="2733739387"/>
                    </a:ext>
                  </a:extLst>
                </a:gridCol>
                <a:gridCol w="751803">
                  <a:extLst>
                    <a:ext uri="{9D8B030D-6E8A-4147-A177-3AD203B41FA5}">
                      <a16:colId xmlns:a16="http://schemas.microsoft.com/office/drawing/2014/main" val="3904995483"/>
                    </a:ext>
                  </a:extLst>
                </a:gridCol>
                <a:gridCol w="751803">
                  <a:extLst>
                    <a:ext uri="{9D8B030D-6E8A-4147-A177-3AD203B41FA5}">
                      <a16:colId xmlns:a16="http://schemas.microsoft.com/office/drawing/2014/main" val="2712639644"/>
                    </a:ext>
                  </a:extLst>
                </a:gridCol>
                <a:gridCol w="751803">
                  <a:extLst>
                    <a:ext uri="{9D8B030D-6E8A-4147-A177-3AD203B41FA5}">
                      <a16:colId xmlns:a16="http://schemas.microsoft.com/office/drawing/2014/main" val="2149245478"/>
                    </a:ext>
                  </a:extLst>
                </a:gridCol>
                <a:gridCol w="751803">
                  <a:extLst>
                    <a:ext uri="{9D8B030D-6E8A-4147-A177-3AD203B41FA5}">
                      <a16:colId xmlns:a16="http://schemas.microsoft.com/office/drawing/2014/main" val="1022140641"/>
                    </a:ext>
                  </a:extLst>
                </a:gridCol>
                <a:gridCol w="751803">
                  <a:extLst>
                    <a:ext uri="{9D8B030D-6E8A-4147-A177-3AD203B41FA5}">
                      <a16:colId xmlns:a16="http://schemas.microsoft.com/office/drawing/2014/main" val="2647248373"/>
                    </a:ext>
                  </a:extLst>
                </a:gridCol>
                <a:gridCol w="751803">
                  <a:extLst>
                    <a:ext uri="{9D8B030D-6E8A-4147-A177-3AD203B41FA5}">
                      <a16:colId xmlns:a16="http://schemas.microsoft.com/office/drawing/2014/main" val="3274645741"/>
                    </a:ext>
                  </a:extLst>
                </a:gridCol>
              </a:tblGrid>
              <a:tr h="144298">
                <a:tc rowSpan="2">
                  <a:txBody>
                    <a:bodyPr/>
                    <a:lstStyle/>
                    <a:p>
                      <a:pPr algn="l">
                        <a:lnSpc>
                          <a:spcPct val="115000"/>
                        </a:lnSpc>
                      </a:pPr>
                      <a:r>
                        <a:rPr lang="en-US" sz="600" b="1" kern="100" dirty="0">
                          <a:effectLst/>
                        </a:rPr>
                        <a:t>Independent Variables</a:t>
                      </a:r>
                      <a:endParaRPr lang="de-DE" sz="7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a:lnSpc>
                          <a:spcPct val="115000"/>
                        </a:lnSpc>
                      </a:pPr>
                      <a:r>
                        <a:rPr lang="en-US" sz="600" b="1" kern="100" dirty="0">
                          <a:effectLst/>
                        </a:rPr>
                        <a:t>Base Model</a:t>
                      </a:r>
                      <a:br>
                        <a:rPr lang="en-US" sz="600" b="1" kern="100" dirty="0">
                          <a:effectLst/>
                        </a:rPr>
                      </a:br>
                      <a:r>
                        <a:rPr lang="en-US" sz="600" b="1" kern="100" dirty="0">
                          <a:effectLst/>
                        </a:rPr>
                        <a:t>Model 1</a:t>
                      </a:r>
                      <a:endParaRPr lang="de-DE" sz="7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a:lnSpc>
                          <a:spcPct val="115000"/>
                        </a:lnSpc>
                      </a:pPr>
                      <a:r>
                        <a:rPr lang="en-US" sz="600" b="1" kern="100" dirty="0">
                          <a:effectLst/>
                        </a:rPr>
                        <a:t>Direct BI</a:t>
                      </a:r>
                      <a:br>
                        <a:rPr lang="en-US" sz="600" b="1" kern="100" dirty="0">
                          <a:effectLst/>
                        </a:rPr>
                      </a:br>
                      <a:r>
                        <a:rPr lang="en-US" sz="600" b="1" kern="100" dirty="0">
                          <a:effectLst/>
                        </a:rPr>
                        <a:t>Model 2</a:t>
                      </a:r>
                      <a:endParaRPr lang="de-DE" sz="7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a:lnSpc>
                          <a:spcPct val="115000"/>
                        </a:lnSpc>
                      </a:pPr>
                      <a:r>
                        <a:rPr lang="en-US" sz="600" b="1" kern="100" dirty="0">
                          <a:effectLst/>
                        </a:rPr>
                        <a:t>Indirect BI</a:t>
                      </a:r>
                      <a:br>
                        <a:rPr lang="en-US" sz="600" b="1" kern="100" dirty="0">
                          <a:effectLst/>
                        </a:rPr>
                      </a:br>
                      <a:r>
                        <a:rPr lang="en-US" sz="600" b="1" kern="100" dirty="0">
                          <a:effectLst/>
                        </a:rPr>
                        <a:t>Model 3</a:t>
                      </a:r>
                      <a:endParaRPr lang="de-DE" sz="7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algn="ctr">
                        <a:lnSpc>
                          <a:spcPct val="115000"/>
                        </a:lnSpc>
                      </a:pPr>
                      <a:r>
                        <a:rPr lang="en-US" sz="600" b="1" kern="100" dirty="0">
                          <a:effectLst/>
                        </a:rPr>
                        <a:t>Full Model</a:t>
                      </a:r>
                      <a:br>
                        <a:rPr lang="en-US" sz="600" b="1" kern="100" dirty="0">
                          <a:effectLst/>
                        </a:rPr>
                      </a:br>
                      <a:r>
                        <a:rPr lang="en-US" sz="600" b="1" kern="100" dirty="0">
                          <a:effectLst/>
                        </a:rPr>
                        <a:t>Model 4</a:t>
                      </a:r>
                      <a:endParaRPr lang="de-DE" sz="7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pPr>
                      <a:r>
                        <a:rPr lang="en-US" sz="600" b="1" kern="100" dirty="0">
                          <a:effectLst/>
                        </a:rPr>
                        <a:t> </a:t>
                      </a:r>
                      <a:endParaRPr lang="de-DE" sz="7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lnL>
                      <a:noFill/>
                    </a:lnL>
                    <a:lnR>
                      <a:noFill/>
                    </a:lnR>
                    <a:lnT w="12700" cmpd="sng">
                      <a:noFill/>
                    </a:lnT>
                    <a:lnB w="12700" cmpd="sng">
                      <a:noFill/>
                    </a:lnB>
                    <a:lnTlToBr w="12700" cmpd="sng">
                      <a:noFill/>
                      <a:prstDash val="solid"/>
                    </a:lnTlToBr>
                    <a:lnBlToTr w="12700" cmpd="sng">
                      <a:noFill/>
                      <a:prstDash val="solid"/>
                    </a:lnBlToTr>
                    <a:solidFill>
                      <a:schemeClr val="bg1"/>
                    </a:solidFill>
                  </a:tcPr>
                </a:tc>
                <a:tc gridSpan="3">
                  <a:txBody>
                    <a:bodyPr/>
                    <a:lstStyle/>
                    <a:p>
                      <a:pPr algn="ctr">
                        <a:lnSpc>
                          <a:spcPct val="115000"/>
                        </a:lnSpc>
                      </a:pPr>
                      <a:r>
                        <a:rPr lang="en-US" sz="600" b="1" kern="100">
                          <a:effectLst/>
                        </a:rPr>
                        <a:t>Direct Board Interlocks</a:t>
                      </a:r>
                      <a:endParaRPr lang="de-DE" sz="7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lnL>
                      <a:noFill/>
                    </a:lnL>
                    <a:lnR>
                      <a:noFill/>
                    </a:lnR>
                    <a:lnT w="12700" cmpd="sng">
                      <a:noFill/>
                    </a:lnT>
                    <a:lnB w="12700" cmpd="sng">
                      <a:noFill/>
                    </a:lnB>
                    <a:lnTlToBr w="12700" cmpd="sng">
                      <a:noFill/>
                      <a:prstDash val="solid"/>
                    </a:lnTlToBr>
                    <a:lnBlToTr w="12700" cmpd="sng">
                      <a:noFill/>
                      <a:prstDash val="solid"/>
                    </a:lnBlToTr>
                    <a:solidFill>
                      <a:schemeClr val="bg1"/>
                    </a:solidFill>
                  </a:tcPr>
                </a:tc>
                <a:tc hMerge="1">
                  <a:txBody>
                    <a:bodyPr/>
                    <a:lstStyle/>
                    <a:p>
                      <a:endParaRPr lang="de-DE"/>
                    </a:p>
                  </a:txBody>
                  <a:tcPr/>
                </a:tc>
                <a:tc hMerge="1">
                  <a:txBody>
                    <a:bodyPr/>
                    <a:lstStyle/>
                    <a:p>
                      <a:endParaRPr lang="de-DE"/>
                    </a:p>
                  </a:txBody>
                  <a:tcPr/>
                </a:tc>
                <a:tc>
                  <a:txBody>
                    <a:bodyPr/>
                    <a:lstStyle/>
                    <a:p>
                      <a:pPr algn="ctr">
                        <a:lnSpc>
                          <a:spcPct val="115000"/>
                        </a:lnSpc>
                      </a:pPr>
                      <a:r>
                        <a:rPr lang="en-US" sz="600" b="1" kern="100">
                          <a:effectLst/>
                        </a:rPr>
                        <a:t> </a:t>
                      </a:r>
                      <a:endParaRPr lang="de-DE" sz="7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lnL>
                      <a:noFill/>
                    </a:lnL>
                    <a:lnR>
                      <a:noFill/>
                    </a:lnR>
                    <a:lnT w="12700" cmpd="sng">
                      <a:noFill/>
                    </a:lnT>
                    <a:lnB w="12700" cmpd="sng">
                      <a:noFill/>
                    </a:lnB>
                    <a:lnTlToBr w="12700" cmpd="sng">
                      <a:noFill/>
                      <a:prstDash val="solid"/>
                    </a:lnTlToBr>
                    <a:lnBlToTr w="12700" cmpd="sng">
                      <a:noFill/>
                      <a:prstDash val="solid"/>
                    </a:lnBlToTr>
                    <a:solidFill>
                      <a:schemeClr val="bg1"/>
                    </a:solidFill>
                  </a:tcPr>
                </a:tc>
                <a:tc gridSpan="3">
                  <a:txBody>
                    <a:bodyPr/>
                    <a:lstStyle/>
                    <a:p>
                      <a:pPr algn="ctr">
                        <a:lnSpc>
                          <a:spcPct val="115000"/>
                        </a:lnSpc>
                      </a:pPr>
                      <a:r>
                        <a:rPr lang="en-US" sz="600" b="1" kern="100">
                          <a:effectLst/>
                        </a:rPr>
                        <a:t>Indirect Board Interlocks</a:t>
                      </a:r>
                      <a:endParaRPr lang="de-DE" sz="7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lnL>
                      <a:noFill/>
                    </a:lnL>
                    <a:lnR>
                      <a:noFill/>
                    </a:lnR>
                    <a:lnT w="12700" cmpd="sng">
                      <a:noFill/>
                    </a:lnT>
                    <a:lnB w="12700" cmpd="sng">
                      <a:noFill/>
                    </a:lnB>
                    <a:lnTlToBr w="12700" cmpd="sng">
                      <a:noFill/>
                      <a:prstDash val="solid"/>
                    </a:lnTlToBr>
                    <a:lnBlToTr w="12700" cmpd="sng">
                      <a:noFill/>
                      <a:prstDash val="solid"/>
                    </a:lnBlToTr>
                    <a:solidFill>
                      <a:schemeClr val="bg1"/>
                    </a:solidFill>
                  </a:tcP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3745179115"/>
                  </a:ext>
                </a:extLst>
              </a:tr>
              <a:tr h="0">
                <a:tc vMerge="1">
                  <a:txBody>
                    <a:bodyPr/>
                    <a:lstStyle/>
                    <a:p>
                      <a:endParaRPr lang="de-DE"/>
                    </a:p>
                  </a:txBody>
                  <a:tcPr/>
                </a:tc>
                <a:tc vMerge="1">
                  <a:txBody>
                    <a:bodyPr/>
                    <a:lstStyle/>
                    <a:p>
                      <a:endParaRPr lang="de-DE"/>
                    </a:p>
                  </a:txBody>
                  <a:tcPr/>
                </a:tc>
                <a:tc vMerge="1">
                  <a:txBody>
                    <a:bodyPr/>
                    <a:lstStyle/>
                    <a:p>
                      <a:endParaRPr lang="de-DE"/>
                    </a:p>
                  </a:txBody>
                  <a:tcPr/>
                </a:tc>
                <a:tc vMerge="1">
                  <a:txBody>
                    <a:bodyPr/>
                    <a:lstStyle/>
                    <a:p>
                      <a:endParaRPr lang="de-DE"/>
                    </a:p>
                  </a:txBody>
                  <a:tcPr/>
                </a:tc>
                <a:tc vMerge="1">
                  <a:txBody>
                    <a:bodyPr/>
                    <a:lstStyle/>
                    <a:p>
                      <a:endParaRPr lang="de-DE"/>
                    </a:p>
                  </a:txBody>
                  <a:tcPr/>
                </a:tc>
                <a:tc>
                  <a:txBody>
                    <a:bodyPr/>
                    <a:lstStyle/>
                    <a:p>
                      <a:pPr algn="ctr">
                        <a:lnSpc>
                          <a:spcPct val="115000"/>
                        </a:lnSpc>
                      </a:pPr>
                      <a:r>
                        <a:rPr lang="en-US" sz="600" b="1" kern="100" dirty="0">
                          <a:effectLst/>
                        </a:rPr>
                        <a:t> </a:t>
                      </a:r>
                      <a:endParaRPr lang="de-DE" sz="7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lnL w="12700" cmpd="sng">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pPr>
                      <a:r>
                        <a:rPr lang="en-US" sz="600" b="1" kern="100">
                          <a:effectLst/>
                        </a:rPr>
                        <a:t>Model 5</a:t>
                      </a:r>
                      <a:endParaRPr lang="de-DE" sz="7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pPr>
                      <a:r>
                        <a:rPr lang="en-US" sz="600" b="1" kern="100">
                          <a:effectLst/>
                        </a:rPr>
                        <a:t>Model 6</a:t>
                      </a:r>
                      <a:endParaRPr lang="de-DE" sz="7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pPr>
                      <a:r>
                        <a:rPr lang="en-US" sz="600" b="1" kern="100">
                          <a:effectLst/>
                        </a:rPr>
                        <a:t>Model 7</a:t>
                      </a:r>
                      <a:endParaRPr lang="de-DE" sz="7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pPr>
                      <a:r>
                        <a:rPr lang="en-US" sz="600" b="1" kern="100">
                          <a:effectLst/>
                        </a:rPr>
                        <a:t> </a:t>
                      </a:r>
                      <a:endParaRPr lang="de-DE" sz="7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pPr>
                      <a:r>
                        <a:rPr lang="en-US" sz="600" b="1" kern="100">
                          <a:effectLst/>
                        </a:rPr>
                        <a:t>Model 8</a:t>
                      </a:r>
                      <a:endParaRPr lang="de-DE" sz="7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pPr>
                      <a:r>
                        <a:rPr lang="en-US" sz="600" b="1" kern="100">
                          <a:effectLst/>
                        </a:rPr>
                        <a:t>Model 9</a:t>
                      </a:r>
                      <a:endParaRPr lang="de-DE" sz="7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lnSpc>
                          <a:spcPct val="115000"/>
                        </a:lnSpc>
                      </a:pPr>
                      <a:r>
                        <a:rPr lang="en-US" sz="600" b="1" kern="100" dirty="0">
                          <a:effectLst/>
                        </a:rPr>
                        <a:t>Model 10</a:t>
                      </a:r>
                      <a:endParaRPr lang="de-DE" sz="7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lnL>
                      <a:noFill/>
                    </a:lnL>
                    <a:lnR>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33628772"/>
                  </a:ext>
                </a:extLst>
              </a:tr>
              <a:tr h="100533">
                <a:tc>
                  <a:txBody>
                    <a:bodyPr/>
                    <a:lstStyle/>
                    <a:p>
                      <a:pPr algn="l">
                        <a:lnSpc>
                          <a:spcPct val="115000"/>
                        </a:lnSpc>
                      </a:pPr>
                      <a:r>
                        <a:rPr lang="en-US" sz="600" kern="100" dirty="0">
                          <a:solidFill>
                            <a:schemeClr val="bg1"/>
                          </a:solidFill>
                          <a:effectLst/>
                        </a:rPr>
                        <a:t>Network Variables</a:t>
                      </a:r>
                      <a:endParaRPr lang="de-DE" sz="7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lnT w="12700" cap="flat" cmpd="sng" algn="ctr">
                      <a:solidFill>
                        <a:schemeClr val="tx1"/>
                      </a:solidFill>
                      <a:prstDash val="solid"/>
                      <a:round/>
                      <a:headEnd type="none" w="med" len="med"/>
                      <a:tailEnd type="none" w="med" len="med"/>
                    </a:lnT>
                    <a:solidFill>
                      <a:schemeClr val="tx1"/>
                    </a:solidFill>
                  </a:tcPr>
                </a:tc>
                <a:tc>
                  <a:txBody>
                    <a:bodyPr/>
                    <a:lstStyle/>
                    <a:p>
                      <a:pPr algn="r">
                        <a:lnSpc>
                          <a:spcPct val="115000"/>
                        </a:lnSpc>
                      </a:pPr>
                      <a:r>
                        <a:rPr lang="en-US" sz="600" kern="100">
                          <a:solidFill>
                            <a:schemeClr val="bg1"/>
                          </a:solidFill>
                          <a:effectLst/>
                        </a:rPr>
                        <a:t> </a:t>
                      </a:r>
                      <a:endParaRPr lang="de-DE" sz="7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lnT w="12700" cap="flat" cmpd="sng" algn="ctr">
                      <a:solidFill>
                        <a:schemeClr val="tx1"/>
                      </a:solidFill>
                      <a:prstDash val="solid"/>
                      <a:round/>
                      <a:headEnd type="none" w="med" len="med"/>
                      <a:tailEnd type="none" w="med" len="med"/>
                    </a:lnT>
                    <a:solidFill>
                      <a:schemeClr val="tx1"/>
                    </a:solidFill>
                  </a:tcPr>
                </a:tc>
                <a:tc>
                  <a:txBody>
                    <a:bodyPr/>
                    <a:lstStyle/>
                    <a:p>
                      <a:pPr algn="r">
                        <a:lnSpc>
                          <a:spcPct val="115000"/>
                        </a:lnSpc>
                      </a:pPr>
                      <a:r>
                        <a:rPr lang="en-US" sz="600" kern="100">
                          <a:solidFill>
                            <a:schemeClr val="bg1"/>
                          </a:solidFill>
                          <a:effectLst/>
                        </a:rPr>
                        <a:t> </a:t>
                      </a:r>
                      <a:endParaRPr lang="de-DE" sz="7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lnT w="12700" cap="flat" cmpd="sng" algn="ctr">
                      <a:solidFill>
                        <a:schemeClr val="tx1"/>
                      </a:solidFill>
                      <a:prstDash val="solid"/>
                      <a:round/>
                      <a:headEnd type="none" w="med" len="med"/>
                      <a:tailEnd type="none" w="med" len="med"/>
                    </a:lnT>
                    <a:solidFill>
                      <a:schemeClr val="tx1"/>
                    </a:solidFill>
                  </a:tcPr>
                </a:tc>
                <a:tc>
                  <a:txBody>
                    <a:bodyPr/>
                    <a:lstStyle/>
                    <a:p>
                      <a:pPr algn="r">
                        <a:lnSpc>
                          <a:spcPct val="115000"/>
                        </a:lnSpc>
                      </a:pPr>
                      <a:r>
                        <a:rPr lang="en-US" sz="600" kern="100">
                          <a:solidFill>
                            <a:schemeClr val="bg1"/>
                          </a:solidFill>
                          <a:effectLst/>
                        </a:rPr>
                        <a:t> </a:t>
                      </a:r>
                      <a:endParaRPr lang="de-DE" sz="7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lnT w="12700" cap="flat" cmpd="sng" algn="ctr">
                      <a:solidFill>
                        <a:schemeClr val="tx1"/>
                      </a:solidFill>
                      <a:prstDash val="solid"/>
                      <a:round/>
                      <a:headEnd type="none" w="med" len="med"/>
                      <a:tailEnd type="none" w="med" len="med"/>
                    </a:lnT>
                    <a:solidFill>
                      <a:schemeClr val="tx1"/>
                    </a:solidFill>
                  </a:tcPr>
                </a:tc>
                <a:tc>
                  <a:txBody>
                    <a:bodyPr/>
                    <a:lstStyle/>
                    <a:p>
                      <a:pPr algn="r">
                        <a:lnSpc>
                          <a:spcPct val="115000"/>
                        </a:lnSpc>
                      </a:pPr>
                      <a:r>
                        <a:rPr lang="en-US" sz="600" kern="100">
                          <a:solidFill>
                            <a:schemeClr val="bg1"/>
                          </a:solidFill>
                          <a:effectLst/>
                        </a:rPr>
                        <a:t> </a:t>
                      </a:r>
                      <a:endParaRPr lang="de-DE" sz="7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lnT w="12700" cap="flat" cmpd="sng" algn="ctr">
                      <a:solidFill>
                        <a:schemeClr val="tx1"/>
                      </a:solidFill>
                      <a:prstDash val="solid"/>
                      <a:round/>
                      <a:headEnd type="none" w="med" len="med"/>
                      <a:tailEnd type="none" w="med" len="med"/>
                    </a:lnT>
                    <a:solidFill>
                      <a:schemeClr val="tx1"/>
                    </a:solidFill>
                  </a:tcPr>
                </a:tc>
                <a:tc>
                  <a:txBody>
                    <a:bodyPr/>
                    <a:lstStyle/>
                    <a:p>
                      <a:pPr algn="r">
                        <a:lnSpc>
                          <a:spcPct val="115000"/>
                        </a:lnSpc>
                      </a:pPr>
                      <a:r>
                        <a:rPr lang="en-US" sz="600" kern="100">
                          <a:solidFill>
                            <a:schemeClr val="bg1"/>
                          </a:solidFill>
                          <a:effectLst/>
                        </a:rPr>
                        <a:t> </a:t>
                      </a:r>
                      <a:endParaRPr lang="de-DE" sz="7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lnT w="12700" cap="flat" cmpd="sng" algn="ctr">
                      <a:solidFill>
                        <a:schemeClr val="tx1"/>
                      </a:solidFill>
                      <a:prstDash val="solid"/>
                      <a:round/>
                      <a:headEnd type="none" w="med" len="med"/>
                      <a:tailEnd type="none" w="med" len="med"/>
                    </a:lnT>
                    <a:solidFill>
                      <a:schemeClr val="tx1"/>
                    </a:solidFill>
                  </a:tcPr>
                </a:tc>
                <a:tc>
                  <a:txBody>
                    <a:bodyPr/>
                    <a:lstStyle/>
                    <a:p>
                      <a:pPr algn="r">
                        <a:lnSpc>
                          <a:spcPct val="115000"/>
                        </a:lnSpc>
                      </a:pPr>
                      <a:r>
                        <a:rPr lang="en-US" sz="600" kern="100">
                          <a:solidFill>
                            <a:schemeClr val="bg1"/>
                          </a:solidFill>
                          <a:effectLst/>
                        </a:rPr>
                        <a:t> </a:t>
                      </a:r>
                      <a:endParaRPr lang="de-DE" sz="7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lnT w="12700" cap="flat" cmpd="sng" algn="ctr">
                      <a:solidFill>
                        <a:schemeClr val="tx1"/>
                      </a:solidFill>
                      <a:prstDash val="solid"/>
                      <a:round/>
                      <a:headEnd type="none" w="med" len="med"/>
                      <a:tailEnd type="none" w="med" len="med"/>
                    </a:lnT>
                    <a:solidFill>
                      <a:schemeClr val="tx1"/>
                    </a:solidFill>
                  </a:tcPr>
                </a:tc>
                <a:tc>
                  <a:txBody>
                    <a:bodyPr/>
                    <a:lstStyle/>
                    <a:p>
                      <a:pPr algn="r">
                        <a:lnSpc>
                          <a:spcPct val="115000"/>
                        </a:lnSpc>
                      </a:pPr>
                      <a:r>
                        <a:rPr lang="en-US" sz="600" kern="100">
                          <a:solidFill>
                            <a:schemeClr val="bg1"/>
                          </a:solidFill>
                          <a:effectLst/>
                        </a:rPr>
                        <a:t> </a:t>
                      </a:r>
                      <a:endParaRPr lang="de-DE" sz="7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lnT w="12700" cap="flat" cmpd="sng" algn="ctr">
                      <a:solidFill>
                        <a:schemeClr val="tx1"/>
                      </a:solidFill>
                      <a:prstDash val="solid"/>
                      <a:round/>
                      <a:headEnd type="none" w="med" len="med"/>
                      <a:tailEnd type="none" w="med" len="med"/>
                    </a:lnT>
                    <a:solidFill>
                      <a:schemeClr val="tx1"/>
                    </a:solidFill>
                  </a:tcPr>
                </a:tc>
                <a:tc>
                  <a:txBody>
                    <a:bodyPr/>
                    <a:lstStyle/>
                    <a:p>
                      <a:pPr algn="r">
                        <a:lnSpc>
                          <a:spcPct val="115000"/>
                        </a:lnSpc>
                      </a:pPr>
                      <a:r>
                        <a:rPr lang="en-US" sz="600" kern="100">
                          <a:solidFill>
                            <a:schemeClr val="bg1"/>
                          </a:solidFill>
                          <a:effectLst/>
                        </a:rPr>
                        <a:t> </a:t>
                      </a:r>
                      <a:endParaRPr lang="de-DE" sz="7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lnT w="12700" cap="flat" cmpd="sng" algn="ctr">
                      <a:solidFill>
                        <a:schemeClr val="tx1"/>
                      </a:solidFill>
                      <a:prstDash val="solid"/>
                      <a:round/>
                      <a:headEnd type="none" w="med" len="med"/>
                      <a:tailEnd type="none" w="med" len="med"/>
                    </a:lnT>
                    <a:solidFill>
                      <a:schemeClr val="tx1"/>
                    </a:solidFill>
                  </a:tcPr>
                </a:tc>
                <a:tc>
                  <a:txBody>
                    <a:bodyPr/>
                    <a:lstStyle/>
                    <a:p>
                      <a:pPr algn="r">
                        <a:lnSpc>
                          <a:spcPct val="115000"/>
                        </a:lnSpc>
                      </a:pPr>
                      <a:r>
                        <a:rPr lang="en-US" sz="600" kern="100">
                          <a:solidFill>
                            <a:schemeClr val="bg1"/>
                          </a:solidFill>
                          <a:effectLst/>
                        </a:rPr>
                        <a:t> </a:t>
                      </a:r>
                      <a:endParaRPr lang="de-DE" sz="7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lnT w="12700" cap="flat" cmpd="sng" algn="ctr">
                      <a:solidFill>
                        <a:schemeClr val="tx1"/>
                      </a:solidFill>
                      <a:prstDash val="solid"/>
                      <a:round/>
                      <a:headEnd type="none" w="med" len="med"/>
                      <a:tailEnd type="none" w="med" len="med"/>
                    </a:lnT>
                    <a:solidFill>
                      <a:schemeClr val="tx1"/>
                    </a:solidFill>
                  </a:tcPr>
                </a:tc>
                <a:tc>
                  <a:txBody>
                    <a:bodyPr/>
                    <a:lstStyle/>
                    <a:p>
                      <a:pPr algn="r">
                        <a:lnSpc>
                          <a:spcPct val="115000"/>
                        </a:lnSpc>
                      </a:pPr>
                      <a:r>
                        <a:rPr lang="en-US" sz="600" kern="100">
                          <a:solidFill>
                            <a:schemeClr val="bg1"/>
                          </a:solidFill>
                          <a:effectLst/>
                        </a:rPr>
                        <a:t> </a:t>
                      </a:r>
                      <a:endParaRPr lang="de-DE" sz="7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lnT w="12700" cap="flat" cmpd="sng" algn="ctr">
                      <a:solidFill>
                        <a:schemeClr val="tx1"/>
                      </a:solidFill>
                      <a:prstDash val="solid"/>
                      <a:round/>
                      <a:headEnd type="none" w="med" len="med"/>
                      <a:tailEnd type="none" w="med" len="med"/>
                    </a:lnT>
                    <a:solidFill>
                      <a:schemeClr val="tx1"/>
                    </a:solidFill>
                  </a:tcPr>
                </a:tc>
                <a:tc>
                  <a:txBody>
                    <a:bodyPr/>
                    <a:lstStyle/>
                    <a:p>
                      <a:pPr algn="r">
                        <a:lnSpc>
                          <a:spcPct val="115000"/>
                        </a:lnSpc>
                      </a:pPr>
                      <a:r>
                        <a:rPr lang="en-US" sz="600" kern="100" dirty="0">
                          <a:solidFill>
                            <a:schemeClr val="bg1"/>
                          </a:solidFill>
                          <a:effectLst/>
                        </a:rPr>
                        <a:t> </a:t>
                      </a:r>
                      <a:endParaRPr lang="de-DE" sz="7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lnT w="12700" cap="flat" cmpd="sng" algn="ctr">
                      <a:solidFill>
                        <a:schemeClr val="tx1"/>
                      </a:solidFill>
                      <a:prstDash val="solid"/>
                      <a:round/>
                      <a:headEnd type="none" w="med" len="med"/>
                      <a:tailEnd type="none" w="med" len="med"/>
                    </a:lnT>
                    <a:solidFill>
                      <a:schemeClr val="tx1"/>
                    </a:solidFill>
                  </a:tcPr>
                </a:tc>
                <a:tc>
                  <a:txBody>
                    <a:bodyPr/>
                    <a:lstStyle/>
                    <a:p>
                      <a:pPr algn="r">
                        <a:lnSpc>
                          <a:spcPct val="115000"/>
                        </a:lnSpc>
                      </a:pPr>
                      <a:r>
                        <a:rPr lang="en-US" sz="600" kern="100" dirty="0">
                          <a:solidFill>
                            <a:schemeClr val="bg1"/>
                          </a:solidFill>
                          <a:effectLst/>
                        </a:rPr>
                        <a:t> </a:t>
                      </a:r>
                      <a:endParaRPr lang="de-DE" sz="7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lnT w="12700" cap="flat" cmpd="sng" algn="ctr">
                      <a:solidFill>
                        <a:schemeClr val="tx1"/>
                      </a:solidFill>
                      <a:prstDash val="solid"/>
                      <a:round/>
                      <a:headEnd type="none" w="med" len="med"/>
                      <a:tailEnd type="none" w="med" len="med"/>
                    </a:lnT>
                    <a:solidFill>
                      <a:schemeClr val="tx1"/>
                    </a:solidFill>
                  </a:tcPr>
                </a:tc>
                <a:extLst>
                  <a:ext uri="{0D108BD9-81ED-4DB2-BD59-A6C34878D82A}">
                    <a16:rowId xmlns:a16="http://schemas.microsoft.com/office/drawing/2014/main" val="3589432260"/>
                  </a:ext>
                </a:extLst>
              </a:tr>
              <a:tr h="139619">
                <a:tc>
                  <a:txBody>
                    <a:bodyPr/>
                    <a:lstStyle/>
                    <a:p>
                      <a:pPr algn="l">
                        <a:lnSpc>
                          <a:spcPct val="115000"/>
                        </a:lnSpc>
                      </a:pPr>
                      <a:r>
                        <a:rPr lang="en-US" sz="600" kern="100" dirty="0">
                          <a:effectLst/>
                        </a:rPr>
                        <a:t>  Direct Board Interlocks</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 </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.15 [.005]</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 </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.45 [.000]</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 </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.82 [.036]</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.17 [.682]</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.40 [.048]</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 </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 </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 </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 </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extLst>
                  <a:ext uri="{0D108BD9-81ED-4DB2-BD59-A6C34878D82A}">
                    <a16:rowId xmlns:a16="http://schemas.microsoft.com/office/drawing/2014/main" val="2546135208"/>
                  </a:ext>
                </a:extLst>
              </a:tr>
              <a:tr h="139619">
                <a:tc>
                  <a:txBody>
                    <a:bodyPr/>
                    <a:lstStyle/>
                    <a:p>
                      <a:pPr algn="l">
                        <a:lnSpc>
                          <a:spcPct val="115000"/>
                        </a:lnSpc>
                      </a:pPr>
                      <a:r>
                        <a:rPr lang="en-US" sz="600" kern="100" dirty="0">
                          <a:effectLst/>
                        </a:rPr>
                        <a:t>  Indirect Board Interlocks</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 </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 </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-.16 [.002]</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-.15 [.013]</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 </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 </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 </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 </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 </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-.17 [.023]</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-.33 [.002]</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-.37 [.001]</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extLst>
                  <a:ext uri="{0D108BD9-81ED-4DB2-BD59-A6C34878D82A}">
                    <a16:rowId xmlns:a16="http://schemas.microsoft.com/office/drawing/2014/main" val="2286495775"/>
                  </a:ext>
                </a:extLst>
              </a:tr>
              <a:tr h="100533">
                <a:tc>
                  <a:txBody>
                    <a:bodyPr/>
                    <a:lstStyle/>
                    <a:p>
                      <a:pPr algn="l">
                        <a:lnSpc>
                          <a:spcPct val="115000"/>
                        </a:lnSpc>
                      </a:pPr>
                      <a:r>
                        <a:rPr lang="en-US" sz="600" kern="100" dirty="0">
                          <a:solidFill>
                            <a:schemeClr val="bg1"/>
                          </a:solidFill>
                          <a:effectLst/>
                        </a:rPr>
                        <a:t>Moderation Analysis</a:t>
                      </a:r>
                      <a:endParaRPr lang="de-DE" sz="7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solidFill>
                      <a:schemeClr val="tx1"/>
                    </a:solidFill>
                  </a:tcPr>
                </a:tc>
                <a:tc>
                  <a:txBody>
                    <a:bodyPr/>
                    <a:lstStyle/>
                    <a:p>
                      <a:pPr algn="r">
                        <a:lnSpc>
                          <a:spcPct val="115000"/>
                        </a:lnSpc>
                      </a:pPr>
                      <a:r>
                        <a:rPr lang="en-US" sz="600" kern="100" dirty="0">
                          <a:solidFill>
                            <a:schemeClr val="bg1"/>
                          </a:solidFill>
                          <a:effectLst/>
                        </a:rPr>
                        <a:t> </a:t>
                      </a:r>
                      <a:endParaRPr lang="de-DE" sz="7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solidFill>
                      <a:schemeClr val="tx1"/>
                    </a:solidFill>
                  </a:tcPr>
                </a:tc>
                <a:tc>
                  <a:txBody>
                    <a:bodyPr/>
                    <a:lstStyle/>
                    <a:p>
                      <a:pPr algn="r">
                        <a:lnSpc>
                          <a:spcPct val="115000"/>
                        </a:lnSpc>
                      </a:pPr>
                      <a:r>
                        <a:rPr lang="en-US" sz="600" kern="100" dirty="0">
                          <a:solidFill>
                            <a:schemeClr val="bg1"/>
                          </a:solidFill>
                          <a:effectLst/>
                        </a:rPr>
                        <a:t> </a:t>
                      </a:r>
                      <a:endParaRPr lang="de-DE" sz="7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solidFill>
                      <a:schemeClr val="tx1"/>
                    </a:solidFill>
                  </a:tcPr>
                </a:tc>
                <a:tc>
                  <a:txBody>
                    <a:bodyPr/>
                    <a:lstStyle/>
                    <a:p>
                      <a:pPr algn="r">
                        <a:lnSpc>
                          <a:spcPct val="115000"/>
                        </a:lnSpc>
                      </a:pPr>
                      <a:r>
                        <a:rPr lang="en-US" sz="600" kern="100" dirty="0">
                          <a:solidFill>
                            <a:schemeClr val="bg1"/>
                          </a:solidFill>
                          <a:effectLst/>
                        </a:rPr>
                        <a:t> </a:t>
                      </a:r>
                      <a:endParaRPr lang="de-DE" sz="7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solidFill>
                      <a:schemeClr val="tx1"/>
                    </a:solidFill>
                  </a:tcPr>
                </a:tc>
                <a:tc>
                  <a:txBody>
                    <a:bodyPr/>
                    <a:lstStyle/>
                    <a:p>
                      <a:pPr algn="r">
                        <a:lnSpc>
                          <a:spcPct val="115000"/>
                        </a:lnSpc>
                      </a:pPr>
                      <a:r>
                        <a:rPr lang="en-US" sz="600" kern="100" dirty="0">
                          <a:solidFill>
                            <a:schemeClr val="bg1"/>
                          </a:solidFill>
                          <a:effectLst/>
                        </a:rPr>
                        <a:t> </a:t>
                      </a:r>
                      <a:endParaRPr lang="de-DE" sz="7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solidFill>
                      <a:schemeClr val="tx1"/>
                    </a:solidFill>
                  </a:tcPr>
                </a:tc>
                <a:tc>
                  <a:txBody>
                    <a:bodyPr/>
                    <a:lstStyle/>
                    <a:p>
                      <a:pPr algn="r">
                        <a:lnSpc>
                          <a:spcPct val="115000"/>
                        </a:lnSpc>
                      </a:pPr>
                      <a:r>
                        <a:rPr lang="en-US" sz="600" kern="100" dirty="0">
                          <a:solidFill>
                            <a:schemeClr val="bg1"/>
                          </a:solidFill>
                          <a:effectLst/>
                        </a:rPr>
                        <a:t> </a:t>
                      </a:r>
                      <a:endParaRPr lang="de-DE" sz="7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solidFill>
                      <a:schemeClr val="tx1"/>
                    </a:solidFill>
                  </a:tcPr>
                </a:tc>
                <a:tc>
                  <a:txBody>
                    <a:bodyPr/>
                    <a:lstStyle/>
                    <a:p>
                      <a:pPr algn="r">
                        <a:lnSpc>
                          <a:spcPct val="115000"/>
                        </a:lnSpc>
                      </a:pPr>
                      <a:r>
                        <a:rPr lang="en-US" sz="600" kern="100" dirty="0">
                          <a:solidFill>
                            <a:schemeClr val="bg1"/>
                          </a:solidFill>
                          <a:effectLst/>
                        </a:rPr>
                        <a:t> </a:t>
                      </a:r>
                      <a:endParaRPr lang="de-DE" sz="7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solidFill>
                      <a:schemeClr val="tx1"/>
                    </a:solidFill>
                  </a:tcPr>
                </a:tc>
                <a:tc>
                  <a:txBody>
                    <a:bodyPr/>
                    <a:lstStyle/>
                    <a:p>
                      <a:pPr algn="r">
                        <a:lnSpc>
                          <a:spcPct val="115000"/>
                        </a:lnSpc>
                      </a:pPr>
                      <a:r>
                        <a:rPr lang="en-US" sz="600" kern="100" dirty="0">
                          <a:solidFill>
                            <a:schemeClr val="bg1"/>
                          </a:solidFill>
                          <a:effectLst/>
                        </a:rPr>
                        <a:t> </a:t>
                      </a:r>
                      <a:endParaRPr lang="de-DE" sz="7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solidFill>
                      <a:schemeClr val="tx1"/>
                    </a:solidFill>
                  </a:tcPr>
                </a:tc>
                <a:tc>
                  <a:txBody>
                    <a:bodyPr/>
                    <a:lstStyle/>
                    <a:p>
                      <a:pPr algn="r">
                        <a:lnSpc>
                          <a:spcPct val="115000"/>
                        </a:lnSpc>
                      </a:pPr>
                      <a:r>
                        <a:rPr lang="en-US" sz="600" kern="100" dirty="0">
                          <a:solidFill>
                            <a:schemeClr val="bg1"/>
                          </a:solidFill>
                          <a:effectLst/>
                        </a:rPr>
                        <a:t> </a:t>
                      </a:r>
                      <a:endParaRPr lang="de-DE" sz="7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solidFill>
                      <a:schemeClr val="tx1"/>
                    </a:solidFill>
                  </a:tcPr>
                </a:tc>
                <a:tc>
                  <a:txBody>
                    <a:bodyPr/>
                    <a:lstStyle/>
                    <a:p>
                      <a:pPr algn="r">
                        <a:lnSpc>
                          <a:spcPct val="115000"/>
                        </a:lnSpc>
                      </a:pPr>
                      <a:r>
                        <a:rPr lang="en-US" sz="600" kern="100" dirty="0">
                          <a:solidFill>
                            <a:schemeClr val="bg1"/>
                          </a:solidFill>
                          <a:effectLst/>
                        </a:rPr>
                        <a:t> </a:t>
                      </a:r>
                      <a:endParaRPr lang="de-DE" sz="7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solidFill>
                      <a:schemeClr val="tx1"/>
                    </a:solidFill>
                  </a:tcPr>
                </a:tc>
                <a:tc>
                  <a:txBody>
                    <a:bodyPr/>
                    <a:lstStyle/>
                    <a:p>
                      <a:pPr algn="r">
                        <a:lnSpc>
                          <a:spcPct val="115000"/>
                        </a:lnSpc>
                      </a:pPr>
                      <a:r>
                        <a:rPr lang="en-US" sz="600" kern="100" dirty="0">
                          <a:solidFill>
                            <a:schemeClr val="bg1"/>
                          </a:solidFill>
                          <a:effectLst/>
                        </a:rPr>
                        <a:t> </a:t>
                      </a:r>
                      <a:endParaRPr lang="de-DE" sz="7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solidFill>
                      <a:schemeClr val="tx1"/>
                    </a:solidFill>
                  </a:tcPr>
                </a:tc>
                <a:tc>
                  <a:txBody>
                    <a:bodyPr/>
                    <a:lstStyle/>
                    <a:p>
                      <a:pPr algn="r">
                        <a:lnSpc>
                          <a:spcPct val="115000"/>
                        </a:lnSpc>
                      </a:pPr>
                      <a:r>
                        <a:rPr lang="en-US" sz="600" kern="100" dirty="0">
                          <a:solidFill>
                            <a:schemeClr val="bg1"/>
                          </a:solidFill>
                          <a:effectLst/>
                        </a:rPr>
                        <a:t> </a:t>
                      </a:r>
                      <a:endParaRPr lang="de-DE" sz="7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solidFill>
                      <a:schemeClr val="tx1"/>
                    </a:solidFill>
                  </a:tcPr>
                </a:tc>
                <a:tc>
                  <a:txBody>
                    <a:bodyPr/>
                    <a:lstStyle/>
                    <a:p>
                      <a:pPr algn="r">
                        <a:lnSpc>
                          <a:spcPct val="115000"/>
                        </a:lnSpc>
                      </a:pPr>
                      <a:r>
                        <a:rPr lang="en-US" sz="600" kern="100" dirty="0">
                          <a:solidFill>
                            <a:schemeClr val="bg1"/>
                          </a:solidFill>
                          <a:effectLst/>
                        </a:rPr>
                        <a:t> </a:t>
                      </a:r>
                      <a:endParaRPr lang="de-DE" sz="7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solidFill>
                      <a:schemeClr val="tx1"/>
                    </a:solidFill>
                  </a:tcPr>
                </a:tc>
                <a:extLst>
                  <a:ext uri="{0D108BD9-81ED-4DB2-BD59-A6C34878D82A}">
                    <a16:rowId xmlns:a16="http://schemas.microsoft.com/office/drawing/2014/main" val="2207525291"/>
                  </a:ext>
                </a:extLst>
              </a:tr>
              <a:tr h="139619">
                <a:tc>
                  <a:txBody>
                    <a:bodyPr/>
                    <a:lstStyle/>
                    <a:p>
                      <a:pPr algn="l">
                        <a:lnSpc>
                          <a:spcPct val="115000"/>
                        </a:lnSpc>
                      </a:pPr>
                      <a:r>
                        <a:rPr lang="en-US" sz="600" kern="100" dirty="0">
                          <a:effectLst/>
                        </a:rPr>
                        <a:t>  Board Power</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 </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 </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 </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.02 [.167]</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 </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.08 [.096]</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 </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 </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 </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.06 [.199]</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 </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 </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extLst>
                  <a:ext uri="{0D108BD9-81ED-4DB2-BD59-A6C34878D82A}">
                    <a16:rowId xmlns:a16="http://schemas.microsoft.com/office/drawing/2014/main" val="1058550405"/>
                  </a:ext>
                </a:extLst>
              </a:tr>
              <a:tr h="139619">
                <a:tc>
                  <a:txBody>
                    <a:bodyPr/>
                    <a:lstStyle/>
                    <a:p>
                      <a:pPr algn="l">
                        <a:lnSpc>
                          <a:spcPct val="115000"/>
                        </a:lnSpc>
                      </a:pPr>
                      <a:r>
                        <a:rPr lang="en-US" sz="600" kern="100" dirty="0">
                          <a:effectLst/>
                        </a:rPr>
                        <a:t>  Interaction Term (BI*BP)</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 </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 </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 </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 </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 </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.67 [.027]</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 </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 </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 </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.00 [.998]</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 </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 </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extLst>
                  <a:ext uri="{0D108BD9-81ED-4DB2-BD59-A6C34878D82A}">
                    <a16:rowId xmlns:a16="http://schemas.microsoft.com/office/drawing/2014/main" val="2315851675"/>
                  </a:ext>
                </a:extLst>
              </a:tr>
              <a:tr h="139619">
                <a:tc>
                  <a:txBody>
                    <a:bodyPr/>
                    <a:lstStyle/>
                    <a:p>
                      <a:pPr algn="l">
                        <a:lnSpc>
                          <a:spcPct val="115000"/>
                        </a:lnSpc>
                      </a:pPr>
                      <a:r>
                        <a:rPr lang="en-US" sz="600" kern="100">
                          <a:effectLst/>
                        </a:rPr>
                        <a:t>  Firm Status</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 </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 </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 </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.42 [.030]</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 </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 </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.49 [.025]</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 </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 </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 </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.42 [.063]</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 </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extLst>
                  <a:ext uri="{0D108BD9-81ED-4DB2-BD59-A6C34878D82A}">
                    <a16:rowId xmlns:a16="http://schemas.microsoft.com/office/drawing/2014/main" val="44457458"/>
                  </a:ext>
                </a:extLst>
              </a:tr>
              <a:tr h="139619">
                <a:tc>
                  <a:txBody>
                    <a:bodyPr/>
                    <a:lstStyle/>
                    <a:p>
                      <a:pPr algn="l">
                        <a:lnSpc>
                          <a:spcPct val="115000"/>
                        </a:lnSpc>
                      </a:pPr>
                      <a:r>
                        <a:rPr lang="en-US" sz="600" kern="100">
                          <a:effectLst/>
                        </a:rPr>
                        <a:t>  Interaction Term (BI*FS)</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 </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 </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 </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 </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 </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 </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.73 [.003]</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 </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 </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 </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-.07 [.045]</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 </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extLst>
                  <a:ext uri="{0D108BD9-81ED-4DB2-BD59-A6C34878D82A}">
                    <a16:rowId xmlns:a16="http://schemas.microsoft.com/office/drawing/2014/main" val="1230402568"/>
                  </a:ext>
                </a:extLst>
              </a:tr>
              <a:tr h="139619">
                <a:tc>
                  <a:txBody>
                    <a:bodyPr/>
                    <a:lstStyle/>
                    <a:p>
                      <a:pPr algn="l">
                        <a:lnSpc>
                          <a:spcPct val="115000"/>
                        </a:lnSpc>
                      </a:pPr>
                      <a:r>
                        <a:rPr lang="en-US" sz="600" kern="100">
                          <a:effectLst/>
                        </a:rPr>
                        <a:t>  Environmental Turbulence</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 </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 </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 </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.15 [.046]</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 </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 </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 </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.15 [.018]</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 </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 </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 </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.17 [.041]</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extLst>
                  <a:ext uri="{0D108BD9-81ED-4DB2-BD59-A6C34878D82A}">
                    <a16:rowId xmlns:a16="http://schemas.microsoft.com/office/drawing/2014/main" val="3073328552"/>
                  </a:ext>
                </a:extLst>
              </a:tr>
              <a:tr h="139619">
                <a:tc>
                  <a:txBody>
                    <a:bodyPr/>
                    <a:lstStyle/>
                    <a:p>
                      <a:pPr algn="l">
                        <a:lnSpc>
                          <a:spcPct val="115000"/>
                        </a:lnSpc>
                      </a:pPr>
                      <a:r>
                        <a:rPr lang="en-US" sz="600" kern="100">
                          <a:effectLst/>
                        </a:rPr>
                        <a:t>  Interaction Term (BI*ET)</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 </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 </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 </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 </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 </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 </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 </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-.26 [.013]</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 </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 </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 </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-.42 [.048]</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extLst>
                  <a:ext uri="{0D108BD9-81ED-4DB2-BD59-A6C34878D82A}">
                    <a16:rowId xmlns:a16="http://schemas.microsoft.com/office/drawing/2014/main" val="2167324043"/>
                  </a:ext>
                </a:extLst>
              </a:tr>
              <a:tr h="100533">
                <a:tc>
                  <a:txBody>
                    <a:bodyPr/>
                    <a:lstStyle/>
                    <a:p>
                      <a:pPr algn="l">
                        <a:lnSpc>
                          <a:spcPct val="115000"/>
                        </a:lnSpc>
                      </a:pPr>
                      <a:r>
                        <a:rPr lang="en-US" sz="600" kern="100" dirty="0">
                          <a:solidFill>
                            <a:schemeClr val="bg1"/>
                          </a:solidFill>
                          <a:effectLst/>
                        </a:rPr>
                        <a:t>Alliance-level controls</a:t>
                      </a:r>
                      <a:endParaRPr lang="de-DE" sz="7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solidFill>
                      <a:schemeClr val="tx1"/>
                    </a:solidFill>
                  </a:tcPr>
                </a:tc>
                <a:tc>
                  <a:txBody>
                    <a:bodyPr/>
                    <a:lstStyle/>
                    <a:p>
                      <a:pPr algn="r">
                        <a:lnSpc>
                          <a:spcPct val="115000"/>
                        </a:lnSpc>
                      </a:pPr>
                      <a:r>
                        <a:rPr lang="en-US" sz="600" kern="100" dirty="0">
                          <a:solidFill>
                            <a:schemeClr val="bg1"/>
                          </a:solidFill>
                          <a:effectLst/>
                        </a:rPr>
                        <a:t> </a:t>
                      </a:r>
                      <a:endParaRPr lang="de-DE" sz="7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solidFill>
                      <a:schemeClr val="tx1"/>
                    </a:solidFill>
                  </a:tcPr>
                </a:tc>
                <a:tc>
                  <a:txBody>
                    <a:bodyPr/>
                    <a:lstStyle/>
                    <a:p>
                      <a:pPr algn="r">
                        <a:lnSpc>
                          <a:spcPct val="115000"/>
                        </a:lnSpc>
                      </a:pPr>
                      <a:r>
                        <a:rPr lang="en-US" sz="600" kern="100" dirty="0">
                          <a:solidFill>
                            <a:schemeClr val="bg1"/>
                          </a:solidFill>
                          <a:effectLst/>
                        </a:rPr>
                        <a:t> </a:t>
                      </a:r>
                      <a:endParaRPr lang="de-DE" sz="7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solidFill>
                      <a:schemeClr val="tx1"/>
                    </a:solidFill>
                  </a:tcPr>
                </a:tc>
                <a:tc>
                  <a:txBody>
                    <a:bodyPr/>
                    <a:lstStyle/>
                    <a:p>
                      <a:pPr algn="r">
                        <a:lnSpc>
                          <a:spcPct val="115000"/>
                        </a:lnSpc>
                      </a:pPr>
                      <a:r>
                        <a:rPr lang="en-US" sz="600" kern="100" dirty="0">
                          <a:solidFill>
                            <a:schemeClr val="bg1"/>
                          </a:solidFill>
                          <a:effectLst/>
                        </a:rPr>
                        <a:t> </a:t>
                      </a:r>
                      <a:endParaRPr lang="de-DE" sz="7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solidFill>
                      <a:schemeClr val="tx1"/>
                    </a:solidFill>
                  </a:tcPr>
                </a:tc>
                <a:tc>
                  <a:txBody>
                    <a:bodyPr/>
                    <a:lstStyle/>
                    <a:p>
                      <a:pPr algn="r">
                        <a:lnSpc>
                          <a:spcPct val="115000"/>
                        </a:lnSpc>
                      </a:pPr>
                      <a:r>
                        <a:rPr lang="en-US" sz="600" kern="100" dirty="0">
                          <a:solidFill>
                            <a:schemeClr val="bg1"/>
                          </a:solidFill>
                          <a:effectLst/>
                        </a:rPr>
                        <a:t> </a:t>
                      </a:r>
                      <a:endParaRPr lang="de-DE" sz="7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solidFill>
                      <a:schemeClr val="tx1"/>
                    </a:solidFill>
                  </a:tcPr>
                </a:tc>
                <a:tc>
                  <a:txBody>
                    <a:bodyPr/>
                    <a:lstStyle/>
                    <a:p>
                      <a:pPr algn="r">
                        <a:lnSpc>
                          <a:spcPct val="115000"/>
                        </a:lnSpc>
                      </a:pPr>
                      <a:r>
                        <a:rPr lang="en-US" sz="600" kern="100" dirty="0">
                          <a:solidFill>
                            <a:schemeClr val="bg1"/>
                          </a:solidFill>
                          <a:effectLst/>
                        </a:rPr>
                        <a:t> </a:t>
                      </a:r>
                      <a:endParaRPr lang="de-DE" sz="7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solidFill>
                      <a:schemeClr val="tx1"/>
                    </a:solidFill>
                  </a:tcPr>
                </a:tc>
                <a:tc>
                  <a:txBody>
                    <a:bodyPr/>
                    <a:lstStyle/>
                    <a:p>
                      <a:pPr algn="r">
                        <a:lnSpc>
                          <a:spcPct val="115000"/>
                        </a:lnSpc>
                      </a:pPr>
                      <a:r>
                        <a:rPr lang="en-US" sz="600" kern="100" dirty="0">
                          <a:solidFill>
                            <a:schemeClr val="bg1"/>
                          </a:solidFill>
                          <a:effectLst/>
                        </a:rPr>
                        <a:t> </a:t>
                      </a:r>
                      <a:endParaRPr lang="de-DE" sz="7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solidFill>
                      <a:schemeClr val="tx1"/>
                    </a:solidFill>
                  </a:tcPr>
                </a:tc>
                <a:tc>
                  <a:txBody>
                    <a:bodyPr/>
                    <a:lstStyle/>
                    <a:p>
                      <a:pPr algn="r">
                        <a:lnSpc>
                          <a:spcPct val="115000"/>
                        </a:lnSpc>
                      </a:pPr>
                      <a:r>
                        <a:rPr lang="en-US" sz="600" kern="100" dirty="0">
                          <a:solidFill>
                            <a:schemeClr val="bg1"/>
                          </a:solidFill>
                          <a:effectLst/>
                        </a:rPr>
                        <a:t> </a:t>
                      </a:r>
                      <a:endParaRPr lang="de-DE" sz="7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solidFill>
                      <a:schemeClr val="tx1"/>
                    </a:solidFill>
                  </a:tcPr>
                </a:tc>
                <a:tc>
                  <a:txBody>
                    <a:bodyPr/>
                    <a:lstStyle/>
                    <a:p>
                      <a:pPr algn="r">
                        <a:lnSpc>
                          <a:spcPct val="115000"/>
                        </a:lnSpc>
                      </a:pPr>
                      <a:r>
                        <a:rPr lang="en-US" sz="600" kern="100" dirty="0">
                          <a:solidFill>
                            <a:schemeClr val="bg1"/>
                          </a:solidFill>
                          <a:effectLst/>
                        </a:rPr>
                        <a:t> </a:t>
                      </a:r>
                      <a:endParaRPr lang="de-DE" sz="7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solidFill>
                      <a:schemeClr val="tx1"/>
                    </a:solidFill>
                  </a:tcPr>
                </a:tc>
                <a:tc>
                  <a:txBody>
                    <a:bodyPr/>
                    <a:lstStyle/>
                    <a:p>
                      <a:pPr algn="r">
                        <a:lnSpc>
                          <a:spcPct val="115000"/>
                        </a:lnSpc>
                      </a:pPr>
                      <a:r>
                        <a:rPr lang="en-US" sz="600" kern="100" dirty="0">
                          <a:solidFill>
                            <a:schemeClr val="bg1"/>
                          </a:solidFill>
                          <a:effectLst/>
                        </a:rPr>
                        <a:t> </a:t>
                      </a:r>
                      <a:endParaRPr lang="de-DE" sz="7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solidFill>
                      <a:schemeClr val="tx1"/>
                    </a:solidFill>
                  </a:tcPr>
                </a:tc>
                <a:tc>
                  <a:txBody>
                    <a:bodyPr/>
                    <a:lstStyle/>
                    <a:p>
                      <a:pPr algn="r">
                        <a:lnSpc>
                          <a:spcPct val="115000"/>
                        </a:lnSpc>
                      </a:pPr>
                      <a:r>
                        <a:rPr lang="en-US" sz="600" kern="100" dirty="0">
                          <a:solidFill>
                            <a:schemeClr val="bg1"/>
                          </a:solidFill>
                          <a:effectLst/>
                        </a:rPr>
                        <a:t> </a:t>
                      </a:r>
                      <a:endParaRPr lang="de-DE" sz="7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solidFill>
                      <a:schemeClr val="tx1"/>
                    </a:solidFill>
                  </a:tcPr>
                </a:tc>
                <a:tc>
                  <a:txBody>
                    <a:bodyPr/>
                    <a:lstStyle/>
                    <a:p>
                      <a:pPr algn="r">
                        <a:lnSpc>
                          <a:spcPct val="115000"/>
                        </a:lnSpc>
                      </a:pPr>
                      <a:r>
                        <a:rPr lang="en-US" sz="600" kern="100" dirty="0">
                          <a:solidFill>
                            <a:schemeClr val="bg1"/>
                          </a:solidFill>
                          <a:effectLst/>
                        </a:rPr>
                        <a:t> </a:t>
                      </a:r>
                      <a:endParaRPr lang="de-DE" sz="7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solidFill>
                      <a:schemeClr val="tx1"/>
                    </a:solidFill>
                  </a:tcPr>
                </a:tc>
                <a:tc>
                  <a:txBody>
                    <a:bodyPr/>
                    <a:lstStyle/>
                    <a:p>
                      <a:pPr algn="r">
                        <a:lnSpc>
                          <a:spcPct val="115000"/>
                        </a:lnSpc>
                      </a:pPr>
                      <a:r>
                        <a:rPr lang="en-US" sz="600" kern="100" dirty="0">
                          <a:solidFill>
                            <a:schemeClr val="bg1"/>
                          </a:solidFill>
                          <a:effectLst/>
                        </a:rPr>
                        <a:t> </a:t>
                      </a:r>
                      <a:endParaRPr lang="de-DE" sz="7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solidFill>
                      <a:schemeClr val="tx1"/>
                    </a:solidFill>
                  </a:tcPr>
                </a:tc>
                <a:extLst>
                  <a:ext uri="{0D108BD9-81ED-4DB2-BD59-A6C34878D82A}">
                    <a16:rowId xmlns:a16="http://schemas.microsoft.com/office/drawing/2014/main" val="2811764923"/>
                  </a:ext>
                </a:extLst>
              </a:tr>
              <a:tr h="139619">
                <a:tc>
                  <a:txBody>
                    <a:bodyPr/>
                    <a:lstStyle/>
                    <a:p>
                      <a:pPr algn="l">
                        <a:lnSpc>
                          <a:spcPct val="115000"/>
                        </a:lnSpc>
                      </a:pPr>
                      <a:r>
                        <a:rPr lang="en-US" sz="600" kern="100" dirty="0">
                          <a:effectLst/>
                        </a:rPr>
                        <a:t>  Joint Venture Indicator</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-.08 [.629]</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-.09 [.451]</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-.21 [.039]</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-.05 [.552]</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 </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-.06 [.530]</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-.11 [.265]</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-.09 [.484]</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 </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-.23 [.021]</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-.22 [.021]</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-.24 [.024]</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extLst>
                  <a:ext uri="{0D108BD9-81ED-4DB2-BD59-A6C34878D82A}">
                    <a16:rowId xmlns:a16="http://schemas.microsoft.com/office/drawing/2014/main" val="2079046200"/>
                  </a:ext>
                </a:extLst>
              </a:tr>
              <a:tr h="139619">
                <a:tc>
                  <a:txBody>
                    <a:bodyPr/>
                    <a:lstStyle/>
                    <a:p>
                      <a:pPr algn="l">
                        <a:lnSpc>
                          <a:spcPct val="115000"/>
                        </a:lnSpc>
                      </a:pPr>
                      <a:r>
                        <a:rPr lang="en-US" sz="600" kern="100">
                          <a:effectLst/>
                        </a:rPr>
                        <a:t>  Equity Alliance Indicator</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.34 [.038]</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.37 [.031]</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.64 [.000]</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.55 [.000]</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 </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.45 [.039]</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.44 [.001]</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.53 [.000]</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 </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.65 [.000]</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.49 [.001]</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.37 [.036]</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extLst>
                  <a:ext uri="{0D108BD9-81ED-4DB2-BD59-A6C34878D82A}">
                    <a16:rowId xmlns:a16="http://schemas.microsoft.com/office/drawing/2014/main" val="2463281493"/>
                  </a:ext>
                </a:extLst>
              </a:tr>
              <a:tr h="139619">
                <a:tc>
                  <a:txBody>
                    <a:bodyPr/>
                    <a:lstStyle/>
                    <a:p>
                      <a:pPr algn="l">
                        <a:lnSpc>
                          <a:spcPct val="115000"/>
                        </a:lnSpc>
                      </a:pPr>
                      <a:r>
                        <a:rPr lang="en-US" sz="600" kern="100">
                          <a:effectLst/>
                        </a:rPr>
                        <a:t>  Intern. Alliance Indicator</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.17 [.168]</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.17 [.199]</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.26 [.016]</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.14 [.259]</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 </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.23 [.074]</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.17 [.151]</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.18 [.179]</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 </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.24 [.012]</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.17 [.100]</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.28 [.012]</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extLst>
                  <a:ext uri="{0D108BD9-81ED-4DB2-BD59-A6C34878D82A}">
                    <a16:rowId xmlns:a16="http://schemas.microsoft.com/office/drawing/2014/main" val="2681845123"/>
                  </a:ext>
                </a:extLst>
              </a:tr>
              <a:tr h="139619">
                <a:tc>
                  <a:txBody>
                    <a:bodyPr/>
                    <a:lstStyle/>
                    <a:p>
                      <a:pPr algn="l">
                        <a:lnSpc>
                          <a:spcPct val="115000"/>
                        </a:lnSpc>
                      </a:pPr>
                      <a:r>
                        <a:rPr lang="en-US" sz="600" kern="100">
                          <a:effectLst/>
                        </a:rPr>
                        <a:t>  Horizontal All. Indicator</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.00 [.940]</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.00 [.982]</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-.07 [.385]</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.04 [.532]</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 </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.06 [.398]</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.01 [.936]</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.01 [.853]</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 </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-.08 [.143]</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-.05 [.565]</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-.11 [.151]</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extLst>
                  <a:ext uri="{0D108BD9-81ED-4DB2-BD59-A6C34878D82A}">
                    <a16:rowId xmlns:a16="http://schemas.microsoft.com/office/drawing/2014/main" val="2650605495"/>
                  </a:ext>
                </a:extLst>
              </a:tr>
              <a:tr h="139619">
                <a:tc>
                  <a:txBody>
                    <a:bodyPr/>
                    <a:lstStyle/>
                    <a:p>
                      <a:pPr algn="l">
                        <a:lnSpc>
                          <a:spcPct val="115000"/>
                        </a:lnSpc>
                      </a:pPr>
                      <a:r>
                        <a:rPr lang="en-US" sz="600" kern="100">
                          <a:effectLst/>
                        </a:rPr>
                        <a:t>  Exploration All. Indicator</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-.05 [.380]</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-.09 [.248]</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-.07 [.244]</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-.11 [.016]</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 </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-.06 [.226]</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-.05 [.384]</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-.07 [.297]</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 </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-.13 [.073]</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-.07 [.335]</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-.11 [.114]</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extLst>
                  <a:ext uri="{0D108BD9-81ED-4DB2-BD59-A6C34878D82A}">
                    <a16:rowId xmlns:a16="http://schemas.microsoft.com/office/drawing/2014/main" val="3603472367"/>
                  </a:ext>
                </a:extLst>
              </a:tr>
              <a:tr h="139619">
                <a:tc>
                  <a:txBody>
                    <a:bodyPr/>
                    <a:lstStyle/>
                    <a:p>
                      <a:pPr algn="l">
                        <a:lnSpc>
                          <a:spcPct val="115000"/>
                        </a:lnSpc>
                      </a:pPr>
                      <a:r>
                        <a:rPr lang="en-US" sz="600" kern="100">
                          <a:effectLst/>
                        </a:rPr>
                        <a:t>  Related Scope</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.07 [.463]</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.08 [.266]</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.01 [.909]</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.07 [.205]</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 </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.04 [.568]</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.10 [.189]</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.08 [.256]</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 </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-.03 [.081]</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-.02 [.786]</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-.01 [.930]</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extLst>
                  <a:ext uri="{0D108BD9-81ED-4DB2-BD59-A6C34878D82A}">
                    <a16:rowId xmlns:a16="http://schemas.microsoft.com/office/drawing/2014/main" val="939965353"/>
                  </a:ext>
                </a:extLst>
              </a:tr>
              <a:tr h="139619">
                <a:tc>
                  <a:txBody>
                    <a:bodyPr/>
                    <a:lstStyle/>
                    <a:p>
                      <a:pPr algn="l">
                        <a:lnSpc>
                          <a:spcPct val="115000"/>
                        </a:lnSpc>
                      </a:pPr>
                      <a:r>
                        <a:rPr lang="en-US" sz="600" kern="100">
                          <a:effectLst/>
                        </a:rPr>
                        <a:t>  Complementarity</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.02 [.922]</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.09 [.676]</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.13 [.529]</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.08 [.597]</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 </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.31 [.002]</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.03 [.874]</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.09 [.704]</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 </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.16 [.429]</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.12 [.551]</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.12 [.472]</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extLst>
                  <a:ext uri="{0D108BD9-81ED-4DB2-BD59-A6C34878D82A}">
                    <a16:rowId xmlns:a16="http://schemas.microsoft.com/office/drawing/2014/main" val="2590009891"/>
                  </a:ext>
                </a:extLst>
              </a:tr>
              <a:tr h="139619">
                <a:tc>
                  <a:txBody>
                    <a:bodyPr/>
                    <a:lstStyle/>
                    <a:p>
                      <a:pPr algn="l">
                        <a:lnSpc>
                          <a:spcPct val="115000"/>
                        </a:lnSpc>
                      </a:pPr>
                      <a:r>
                        <a:rPr lang="en-US" sz="600" kern="100">
                          <a:effectLst/>
                        </a:rPr>
                        <a:t>  Prior Alliance Experience</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-.02 [.125]</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-.01 [.071]</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-.03 [.000]</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-.02 [.011]</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 </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-.01 [.150]</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-.01 [.086]</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-.01 [.084]</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 </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-.03 [.000]</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-.04 [.000]</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-.05 [.000]</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extLst>
                  <a:ext uri="{0D108BD9-81ED-4DB2-BD59-A6C34878D82A}">
                    <a16:rowId xmlns:a16="http://schemas.microsoft.com/office/drawing/2014/main" val="2223030320"/>
                  </a:ext>
                </a:extLst>
              </a:tr>
              <a:tr h="139619">
                <a:tc>
                  <a:txBody>
                    <a:bodyPr/>
                    <a:lstStyle/>
                    <a:p>
                      <a:pPr algn="l">
                        <a:lnSpc>
                          <a:spcPct val="115000"/>
                        </a:lnSpc>
                      </a:pPr>
                      <a:r>
                        <a:rPr lang="en-US" sz="600" kern="100">
                          <a:effectLst/>
                        </a:rPr>
                        <a:t>  Former Employment Ties</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-.00 [.217]</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-.01 [.208]</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-.00 [.800]</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-.01 [.047]</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 </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-.01 [.023]</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-.01 [.147]</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-.00 [.288]</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 </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-.00 [.661]</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-.00 [.749]</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-.00 [.915]</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extLst>
                  <a:ext uri="{0D108BD9-81ED-4DB2-BD59-A6C34878D82A}">
                    <a16:rowId xmlns:a16="http://schemas.microsoft.com/office/drawing/2014/main" val="3511613676"/>
                  </a:ext>
                </a:extLst>
              </a:tr>
              <a:tr h="100533">
                <a:tc>
                  <a:txBody>
                    <a:bodyPr/>
                    <a:lstStyle/>
                    <a:p>
                      <a:pPr algn="l">
                        <a:lnSpc>
                          <a:spcPct val="115000"/>
                        </a:lnSpc>
                      </a:pPr>
                      <a:r>
                        <a:rPr lang="en-US" sz="600" kern="100" dirty="0">
                          <a:solidFill>
                            <a:schemeClr val="bg1"/>
                          </a:solidFill>
                          <a:effectLst/>
                        </a:rPr>
                        <a:t>Dyad-level controls</a:t>
                      </a:r>
                      <a:endParaRPr lang="de-DE" sz="7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solidFill>
                      <a:schemeClr val="tx1"/>
                    </a:solidFill>
                  </a:tcPr>
                </a:tc>
                <a:tc>
                  <a:txBody>
                    <a:bodyPr/>
                    <a:lstStyle/>
                    <a:p>
                      <a:pPr algn="r">
                        <a:lnSpc>
                          <a:spcPct val="115000"/>
                        </a:lnSpc>
                      </a:pPr>
                      <a:r>
                        <a:rPr lang="en-US" sz="600" kern="100" dirty="0">
                          <a:solidFill>
                            <a:schemeClr val="bg1"/>
                          </a:solidFill>
                          <a:effectLst/>
                        </a:rPr>
                        <a:t> </a:t>
                      </a:r>
                      <a:endParaRPr lang="de-DE" sz="7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solidFill>
                      <a:schemeClr val="tx1"/>
                    </a:solidFill>
                  </a:tcPr>
                </a:tc>
                <a:tc>
                  <a:txBody>
                    <a:bodyPr/>
                    <a:lstStyle/>
                    <a:p>
                      <a:pPr algn="r">
                        <a:lnSpc>
                          <a:spcPct val="115000"/>
                        </a:lnSpc>
                      </a:pPr>
                      <a:r>
                        <a:rPr lang="en-US" sz="600" kern="100" dirty="0">
                          <a:solidFill>
                            <a:schemeClr val="bg1"/>
                          </a:solidFill>
                          <a:effectLst/>
                        </a:rPr>
                        <a:t> </a:t>
                      </a:r>
                      <a:endParaRPr lang="de-DE" sz="7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solidFill>
                      <a:schemeClr val="tx1"/>
                    </a:solidFill>
                  </a:tcPr>
                </a:tc>
                <a:tc>
                  <a:txBody>
                    <a:bodyPr/>
                    <a:lstStyle/>
                    <a:p>
                      <a:pPr algn="r">
                        <a:lnSpc>
                          <a:spcPct val="115000"/>
                        </a:lnSpc>
                      </a:pPr>
                      <a:r>
                        <a:rPr lang="en-US" sz="600" kern="100">
                          <a:solidFill>
                            <a:schemeClr val="bg1"/>
                          </a:solidFill>
                          <a:effectLst/>
                        </a:rPr>
                        <a:t> </a:t>
                      </a:r>
                      <a:endParaRPr lang="de-DE" sz="7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solidFill>
                      <a:schemeClr val="tx1"/>
                    </a:solidFill>
                  </a:tcPr>
                </a:tc>
                <a:tc>
                  <a:txBody>
                    <a:bodyPr/>
                    <a:lstStyle/>
                    <a:p>
                      <a:pPr algn="r">
                        <a:lnSpc>
                          <a:spcPct val="115000"/>
                        </a:lnSpc>
                      </a:pPr>
                      <a:r>
                        <a:rPr lang="en-US" sz="600" kern="100" dirty="0">
                          <a:solidFill>
                            <a:schemeClr val="bg1"/>
                          </a:solidFill>
                          <a:effectLst/>
                        </a:rPr>
                        <a:t> </a:t>
                      </a:r>
                      <a:endParaRPr lang="de-DE" sz="7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solidFill>
                      <a:schemeClr val="tx1"/>
                    </a:solidFill>
                  </a:tcPr>
                </a:tc>
                <a:tc>
                  <a:txBody>
                    <a:bodyPr/>
                    <a:lstStyle/>
                    <a:p>
                      <a:pPr algn="r">
                        <a:lnSpc>
                          <a:spcPct val="115000"/>
                        </a:lnSpc>
                      </a:pPr>
                      <a:r>
                        <a:rPr lang="en-US" sz="600" kern="100">
                          <a:solidFill>
                            <a:schemeClr val="bg1"/>
                          </a:solidFill>
                          <a:effectLst/>
                        </a:rPr>
                        <a:t> </a:t>
                      </a:r>
                      <a:endParaRPr lang="de-DE" sz="7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solidFill>
                      <a:schemeClr val="tx1"/>
                    </a:solidFill>
                  </a:tcPr>
                </a:tc>
                <a:tc>
                  <a:txBody>
                    <a:bodyPr/>
                    <a:lstStyle/>
                    <a:p>
                      <a:pPr algn="r">
                        <a:lnSpc>
                          <a:spcPct val="115000"/>
                        </a:lnSpc>
                      </a:pPr>
                      <a:r>
                        <a:rPr lang="en-US" sz="600" kern="100" dirty="0">
                          <a:solidFill>
                            <a:schemeClr val="bg1"/>
                          </a:solidFill>
                          <a:effectLst/>
                        </a:rPr>
                        <a:t> </a:t>
                      </a:r>
                      <a:endParaRPr lang="de-DE" sz="7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solidFill>
                      <a:schemeClr val="tx1"/>
                    </a:solidFill>
                  </a:tcPr>
                </a:tc>
                <a:tc>
                  <a:txBody>
                    <a:bodyPr/>
                    <a:lstStyle/>
                    <a:p>
                      <a:pPr algn="r">
                        <a:lnSpc>
                          <a:spcPct val="115000"/>
                        </a:lnSpc>
                      </a:pPr>
                      <a:r>
                        <a:rPr lang="en-US" sz="600" kern="100">
                          <a:solidFill>
                            <a:schemeClr val="bg1"/>
                          </a:solidFill>
                          <a:effectLst/>
                        </a:rPr>
                        <a:t> </a:t>
                      </a:r>
                      <a:endParaRPr lang="de-DE" sz="7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solidFill>
                      <a:schemeClr val="tx1"/>
                    </a:solidFill>
                  </a:tcPr>
                </a:tc>
                <a:tc>
                  <a:txBody>
                    <a:bodyPr/>
                    <a:lstStyle/>
                    <a:p>
                      <a:pPr algn="r">
                        <a:lnSpc>
                          <a:spcPct val="115000"/>
                        </a:lnSpc>
                      </a:pPr>
                      <a:r>
                        <a:rPr lang="en-US" sz="600" kern="100">
                          <a:solidFill>
                            <a:schemeClr val="bg1"/>
                          </a:solidFill>
                          <a:effectLst/>
                        </a:rPr>
                        <a:t> </a:t>
                      </a:r>
                      <a:endParaRPr lang="de-DE" sz="7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solidFill>
                      <a:schemeClr val="tx1"/>
                    </a:solidFill>
                  </a:tcPr>
                </a:tc>
                <a:tc>
                  <a:txBody>
                    <a:bodyPr/>
                    <a:lstStyle/>
                    <a:p>
                      <a:pPr algn="r">
                        <a:lnSpc>
                          <a:spcPct val="115000"/>
                        </a:lnSpc>
                      </a:pPr>
                      <a:r>
                        <a:rPr lang="en-US" sz="600" kern="100">
                          <a:solidFill>
                            <a:schemeClr val="bg1"/>
                          </a:solidFill>
                          <a:effectLst/>
                        </a:rPr>
                        <a:t> </a:t>
                      </a:r>
                      <a:endParaRPr lang="de-DE" sz="7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solidFill>
                      <a:schemeClr val="tx1"/>
                    </a:solidFill>
                  </a:tcPr>
                </a:tc>
                <a:tc>
                  <a:txBody>
                    <a:bodyPr/>
                    <a:lstStyle/>
                    <a:p>
                      <a:pPr algn="r">
                        <a:lnSpc>
                          <a:spcPct val="115000"/>
                        </a:lnSpc>
                      </a:pPr>
                      <a:r>
                        <a:rPr lang="en-US" sz="600" kern="100">
                          <a:solidFill>
                            <a:schemeClr val="bg1"/>
                          </a:solidFill>
                          <a:effectLst/>
                        </a:rPr>
                        <a:t> </a:t>
                      </a:r>
                      <a:endParaRPr lang="de-DE" sz="7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solidFill>
                      <a:schemeClr val="tx1"/>
                    </a:solidFill>
                  </a:tcPr>
                </a:tc>
                <a:tc>
                  <a:txBody>
                    <a:bodyPr/>
                    <a:lstStyle/>
                    <a:p>
                      <a:pPr algn="r">
                        <a:lnSpc>
                          <a:spcPct val="115000"/>
                        </a:lnSpc>
                      </a:pPr>
                      <a:r>
                        <a:rPr lang="en-US" sz="600" kern="100">
                          <a:solidFill>
                            <a:schemeClr val="bg1"/>
                          </a:solidFill>
                          <a:effectLst/>
                        </a:rPr>
                        <a:t> </a:t>
                      </a:r>
                      <a:endParaRPr lang="de-DE" sz="7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solidFill>
                      <a:schemeClr val="tx1"/>
                    </a:solidFill>
                  </a:tcPr>
                </a:tc>
                <a:tc>
                  <a:txBody>
                    <a:bodyPr/>
                    <a:lstStyle/>
                    <a:p>
                      <a:pPr algn="r">
                        <a:lnSpc>
                          <a:spcPct val="115000"/>
                        </a:lnSpc>
                      </a:pPr>
                      <a:r>
                        <a:rPr lang="en-US" sz="600" kern="100" dirty="0">
                          <a:solidFill>
                            <a:schemeClr val="bg1"/>
                          </a:solidFill>
                          <a:effectLst/>
                        </a:rPr>
                        <a:t> </a:t>
                      </a:r>
                      <a:endParaRPr lang="de-DE" sz="7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solidFill>
                      <a:schemeClr val="tx1"/>
                    </a:solidFill>
                  </a:tcPr>
                </a:tc>
                <a:extLst>
                  <a:ext uri="{0D108BD9-81ED-4DB2-BD59-A6C34878D82A}">
                    <a16:rowId xmlns:a16="http://schemas.microsoft.com/office/drawing/2014/main" val="22027918"/>
                  </a:ext>
                </a:extLst>
              </a:tr>
              <a:tr h="139619">
                <a:tc>
                  <a:txBody>
                    <a:bodyPr/>
                    <a:lstStyle/>
                    <a:p>
                      <a:pPr algn="l">
                        <a:lnSpc>
                          <a:spcPct val="115000"/>
                        </a:lnSpc>
                      </a:pPr>
                      <a:r>
                        <a:rPr lang="en-US" sz="600" kern="100" dirty="0">
                          <a:effectLst/>
                        </a:rPr>
                        <a:t>  Relative Firm Size</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.43 [.000]</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.55 [.000]</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.34 [.002]</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.62 [.000]</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 </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.51 [.000]</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.52 [.000]</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.44 [.000]</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 </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.37 [.001]</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.36 [.000]</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.20 [.035]</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extLst>
                  <a:ext uri="{0D108BD9-81ED-4DB2-BD59-A6C34878D82A}">
                    <a16:rowId xmlns:a16="http://schemas.microsoft.com/office/drawing/2014/main" val="3906992830"/>
                  </a:ext>
                </a:extLst>
              </a:tr>
              <a:tr h="139619">
                <a:tc>
                  <a:txBody>
                    <a:bodyPr/>
                    <a:lstStyle/>
                    <a:p>
                      <a:pPr algn="l">
                        <a:lnSpc>
                          <a:spcPct val="115000"/>
                        </a:lnSpc>
                      </a:pPr>
                      <a:r>
                        <a:rPr lang="en-US" sz="600" kern="100">
                          <a:effectLst/>
                        </a:rPr>
                        <a:t>  Relative Firm Age</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.00 [.620]</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.01 [.068]</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.02 [.260]</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.01 [.622]</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 </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-.00 [.994]</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.00 [.517]</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.00 [.695]</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 </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.03 [.076]</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.02 [.094]</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.02 [.255]</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extLst>
                  <a:ext uri="{0D108BD9-81ED-4DB2-BD59-A6C34878D82A}">
                    <a16:rowId xmlns:a16="http://schemas.microsoft.com/office/drawing/2014/main" val="1393863015"/>
                  </a:ext>
                </a:extLst>
              </a:tr>
              <a:tr h="139619">
                <a:tc>
                  <a:txBody>
                    <a:bodyPr/>
                    <a:lstStyle/>
                    <a:p>
                      <a:pPr algn="l">
                        <a:lnSpc>
                          <a:spcPct val="115000"/>
                        </a:lnSpc>
                      </a:pPr>
                      <a:r>
                        <a:rPr lang="en-US" sz="600" kern="100">
                          <a:effectLst/>
                        </a:rPr>
                        <a:t>  Relative R&amp;D Intensity</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.08 [.694]</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.25 [.263]</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.02 [.936]</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.27 [.225]</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 </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.11 [.588]</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.15 [.516]</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.18 [.367]</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 </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.08 [.742]</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-.02 [.921]</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.01 [.958]</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extLst>
                  <a:ext uri="{0D108BD9-81ED-4DB2-BD59-A6C34878D82A}">
                    <a16:rowId xmlns:a16="http://schemas.microsoft.com/office/drawing/2014/main" val="1676091046"/>
                  </a:ext>
                </a:extLst>
              </a:tr>
              <a:tr h="139619">
                <a:tc>
                  <a:txBody>
                    <a:bodyPr/>
                    <a:lstStyle/>
                    <a:p>
                      <a:pPr algn="l">
                        <a:lnSpc>
                          <a:spcPct val="115000"/>
                        </a:lnSpc>
                      </a:pPr>
                      <a:r>
                        <a:rPr lang="en-US" sz="600" kern="100">
                          <a:effectLst/>
                        </a:rPr>
                        <a:t>  Relative Performance</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-.00 [.394]</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.00 [.155]</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.00 [.686]</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.00 [.160]</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 </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.00 [.374]</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.00 [.199]</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.00 [.369]</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 </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.00 [.570]</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.00 [.530]</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.00 [.433]</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extLst>
                  <a:ext uri="{0D108BD9-81ED-4DB2-BD59-A6C34878D82A}">
                    <a16:rowId xmlns:a16="http://schemas.microsoft.com/office/drawing/2014/main" val="749768616"/>
                  </a:ext>
                </a:extLst>
              </a:tr>
              <a:tr h="139619">
                <a:tc>
                  <a:txBody>
                    <a:bodyPr/>
                    <a:lstStyle/>
                    <a:p>
                      <a:pPr algn="l">
                        <a:lnSpc>
                          <a:spcPct val="115000"/>
                        </a:lnSpc>
                      </a:pPr>
                      <a:r>
                        <a:rPr lang="en-US" sz="600" kern="100">
                          <a:effectLst/>
                        </a:rPr>
                        <a:t>  Relative All. Experience</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-.00 [.060]</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-.00 [.066]</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-.00 [.035]</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-.01 [.053]</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 </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-.04 [.113]</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-.00 [.083]</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-.00 [.030]</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 </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-.00 [.027]</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-.00 [.098]</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-.00 [.068]</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extLst>
                  <a:ext uri="{0D108BD9-81ED-4DB2-BD59-A6C34878D82A}">
                    <a16:rowId xmlns:a16="http://schemas.microsoft.com/office/drawing/2014/main" val="2033893723"/>
                  </a:ext>
                </a:extLst>
              </a:tr>
              <a:tr h="139619">
                <a:tc>
                  <a:txBody>
                    <a:bodyPr/>
                    <a:lstStyle/>
                    <a:p>
                      <a:pPr algn="l">
                        <a:lnSpc>
                          <a:spcPct val="115000"/>
                        </a:lnSpc>
                      </a:pPr>
                      <a:r>
                        <a:rPr lang="en-US" sz="600" kern="100">
                          <a:effectLst/>
                        </a:rPr>
                        <a:t>  Relative Diversification</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.03 [.245]</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.04 [.114]</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.04 [.188]</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.05 [.056]</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 </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.05 [.057]</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.05 [.075]</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.04 [.152]</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 </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.03 [.241]</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.03 [.226]</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.02 [.511]</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extLst>
                  <a:ext uri="{0D108BD9-81ED-4DB2-BD59-A6C34878D82A}">
                    <a16:rowId xmlns:a16="http://schemas.microsoft.com/office/drawing/2014/main" val="3201908652"/>
                  </a:ext>
                </a:extLst>
              </a:tr>
              <a:tr h="139619">
                <a:tc>
                  <a:txBody>
                    <a:bodyPr/>
                    <a:lstStyle/>
                    <a:p>
                      <a:pPr algn="l">
                        <a:lnSpc>
                          <a:spcPct val="115000"/>
                        </a:lnSpc>
                      </a:pPr>
                      <a:r>
                        <a:rPr lang="en-US" sz="600" kern="100">
                          <a:effectLst/>
                        </a:rPr>
                        <a:t>  Relative Board Network </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.00 [.003]</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.00 [.001]</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-.00 [.791]</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.00 [.002]</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 </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-.00 [.003]</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.00 [.000]</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.00 [.001]</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 </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-.00 [.831]</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-.00 [.814]</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-.00 [.835]</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extLst>
                  <a:ext uri="{0D108BD9-81ED-4DB2-BD59-A6C34878D82A}">
                    <a16:rowId xmlns:a16="http://schemas.microsoft.com/office/drawing/2014/main" val="3421601969"/>
                  </a:ext>
                </a:extLst>
              </a:tr>
              <a:tr h="100533">
                <a:tc>
                  <a:txBody>
                    <a:bodyPr/>
                    <a:lstStyle/>
                    <a:p>
                      <a:pPr algn="l">
                        <a:lnSpc>
                          <a:spcPct val="115000"/>
                        </a:lnSpc>
                      </a:pPr>
                      <a:r>
                        <a:rPr lang="en-US" sz="600" kern="100" dirty="0">
                          <a:solidFill>
                            <a:schemeClr val="bg1"/>
                          </a:solidFill>
                          <a:effectLst/>
                        </a:rPr>
                        <a:t>Industry-level controls</a:t>
                      </a:r>
                      <a:endParaRPr lang="de-DE" sz="7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solidFill>
                      <a:schemeClr val="tx1"/>
                    </a:solidFill>
                  </a:tcPr>
                </a:tc>
                <a:tc>
                  <a:txBody>
                    <a:bodyPr/>
                    <a:lstStyle/>
                    <a:p>
                      <a:pPr algn="r">
                        <a:lnSpc>
                          <a:spcPct val="115000"/>
                        </a:lnSpc>
                      </a:pPr>
                      <a:r>
                        <a:rPr lang="en-US" sz="600" kern="100">
                          <a:solidFill>
                            <a:schemeClr val="bg1"/>
                          </a:solidFill>
                          <a:effectLst/>
                        </a:rPr>
                        <a:t> </a:t>
                      </a:r>
                      <a:endParaRPr lang="de-DE" sz="7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solidFill>
                      <a:schemeClr val="tx1"/>
                    </a:solidFill>
                  </a:tcPr>
                </a:tc>
                <a:tc>
                  <a:txBody>
                    <a:bodyPr/>
                    <a:lstStyle/>
                    <a:p>
                      <a:pPr algn="r">
                        <a:lnSpc>
                          <a:spcPct val="115000"/>
                        </a:lnSpc>
                      </a:pPr>
                      <a:r>
                        <a:rPr lang="en-US" sz="600" kern="100">
                          <a:solidFill>
                            <a:schemeClr val="bg1"/>
                          </a:solidFill>
                          <a:effectLst/>
                        </a:rPr>
                        <a:t> </a:t>
                      </a:r>
                      <a:endParaRPr lang="de-DE" sz="7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solidFill>
                      <a:schemeClr val="tx1"/>
                    </a:solidFill>
                  </a:tcPr>
                </a:tc>
                <a:tc>
                  <a:txBody>
                    <a:bodyPr/>
                    <a:lstStyle/>
                    <a:p>
                      <a:pPr algn="r">
                        <a:lnSpc>
                          <a:spcPct val="115000"/>
                        </a:lnSpc>
                      </a:pPr>
                      <a:r>
                        <a:rPr lang="en-US" sz="600" kern="100">
                          <a:solidFill>
                            <a:schemeClr val="bg1"/>
                          </a:solidFill>
                          <a:effectLst/>
                        </a:rPr>
                        <a:t> </a:t>
                      </a:r>
                      <a:endParaRPr lang="de-DE" sz="7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solidFill>
                      <a:schemeClr val="tx1"/>
                    </a:solidFill>
                  </a:tcPr>
                </a:tc>
                <a:tc>
                  <a:txBody>
                    <a:bodyPr/>
                    <a:lstStyle/>
                    <a:p>
                      <a:pPr algn="r">
                        <a:lnSpc>
                          <a:spcPct val="115000"/>
                        </a:lnSpc>
                      </a:pPr>
                      <a:r>
                        <a:rPr lang="en-US" sz="600" kern="100" dirty="0">
                          <a:solidFill>
                            <a:schemeClr val="bg1"/>
                          </a:solidFill>
                          <a:effectLst/>
                        </a:rPr>
                        <a:t> </a:t>
                      </a:r>
                      <a:endParaRPr lang="de-DE" sz="7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solidFill>
                      <a:schemeClr val="tx1"/>
                    </a:solidFill>
                  </a:tcPr>
                </a:tc>
                <a:tc>
                  <a:txBody>
                    <a:bodyPr/>
                    <a:lstStyle/>
                    <a:p>
                      <a:pPr algn="r">
                        <a:lnSpc>
                          <a:spcPct val="115000"/>
                        </a:lnSpc>
                      </a:pPr>
                      <a:r>
                        <a:rPr lang="en-US" sz="600" kern="100">
                          <a:solidFill>
                            <a:schemeClr val="bg1"/>
                          </a:solidFill>
                          <a:effectLst/>
                        </a:rPr>
                        <a:t> </a:t>
                      </a:r>
                      <a:endParaRPr lang="de-DE" sz="7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solidFill>
                      <a:schemeClr val="tx1"/>
                    </a:solidFill>
                  </a:tcPr>
                </a:tc>
                <a:tc>
                  <a:txBody>
                    <a:bodyPr/>
                    <a:lstStyle/>
                    <a:p>
                      <a:pPr algn="r">
                        <a:lnSpc>
                          <a:spcPct val="115000"/>
                        </a:lnSpc>
                      </a:pPr>
                      <a:r>
                        <a:rPr lang="en-US" sz="600" kern="100">
                          <a:solidFill>
                            <a:schemeClr val="bg1"/>
                          </a:solidFill>
                          <a:effectLst/>
                        </a:rPr>
                        <a:t> </a:t>
                      </a:r>
                      <a:endParaRPr lang="de-DE" sz="7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solidFill>
                      <a:schemeClr val="tx1"/>
                    </a:solidFill>
                  </a:tcPr>
                </a:tc>
                <a:tc>
                  <a:txBody>
                    <a:bodyPr/>
                    <a:lstStyle/>
                    <a:p>
                      <a:pPr algn="r">
                        <a:lnSpc>
                          <a:spcPct val="115000"/>
                        </a:lnSpc>
                      </a:pPr>
                      <a:r>
                        <a:rPr lang="en-US" sz="600" kern="100">
                          <a:solidFill>
                            <a:schemeClr val="bg1"/>
                          </a:solidFill>
                          <a:effectLst/>
                        </a:rPr>
                        <a:t> </a:t>
                      </a:r>
                      <a:endParaRPr lang="de-DE" sz="7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solidFill>
                      <a:schemeClr val="tx1"/>
                    </a:solidFill>
                  </a:tcPr>
                </a:tc>
                <a:tc>
                  <a:txBody>
                    <a:bodyPr/>
                    <a:lstStyle/>
                    <a:p>
                      <a:pPr algn="r">
                        <a:lnSpc>
                          <a:spcPct val="115000"/>
                        </a:lnSpc>
                      </a:pPr>
                      <a:r>
                        <a:rPr lang="en-US" sz="600" kern="100">
                          <a:solidFill>
                            <a:schemeClr val="bg1"/>
                          </a:solidFill>
                          <a:effectLst/>
                        </a:rPr>
                        <a:t> </a:t>
                      </a:r>
                      <a:endParaRPr lang="de-DE" sz="7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solidFill>
                      <a:schemeClr val="tx1"/>
                    </a:solidFill>
                  </a:tcPr>
                </a:tc>
                <a:tc>
                  <a:txBody>
                    <a:bodyPr/>
                    <a:lstStyle/>
                    <a:p>
                      <a:pPr algn="r">
                        <a:lnSpc>
                          <a:spcPct val="115000"/>
                        </a:lnSpc>
                      </a:pPr>
                      <a:r>
                        <a:rPr lang="en-US" sz="600" kern="100">
                          <a:solidFill>
                            <a:schemeClr val="bg1"/>
                          </a:solidFill>
                          <a:effectLst/>
                        </a:rPr>
                        <a:t> </a:t>
                      </a:r>
                      <a:endParaRPr lang="de-DE" sz="7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solidFill>
                      <a:schemeClr val="tx1"/>
                    </a:solidFill>
                  </a:tcPr>
                </a:tc>
                <a:tc>
                  <a:txBody>
                    <a:bodyPr/>
                    <a:lstStyle/>
                    <a:p>
                      <a:pPr algn="r">
                        <a:lnSpc>
                          <a:spcPct val="115000"/>
                        </a:lnSpc>
                      </a:pPr>
                      <a:r>
                        <a:rPr lang="en-US" sz="600" kern="100">
                          <a:solidFill>
                            <a:schemeClr val="bg1"/>
                          </a:solidFill>
                          <a:effectLst/>
                        </a:rPr>
                        <a:t> </a:t>
                      </a:r>
                      <a:endParaRPr lang="de-DE" sz="7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solidFill>
                      <a:schemeClr val="tx1"/>
                    </a:solidFill>
                  </a:tcPr>
                </a:tc>
                <a:tc>
                  <a:txBody>
                    <a:bodyPr/>
                    <a:lstStyle/>
                    <a:p>
                      <a:pPr algn="r">
                        <a:lnSpc>
                          <a:spcPct val="115000"/>
                        </a:lnSpc>
                      </a:pPr>
                      <a:r>
                        <a:rPr lang="en-US" sz="600" kern="100">
                          <a:solidFill>
                            <a:schemeClr val="bg1"/>
                          </a:solidFill>
                          <a:effectLst/>
                        </a:rPr>
                        <a:t> </a:t>
                      </a:r>
                      <a:endParaRPr lang="de-DE" sz="7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solidFill>
                      <a:schemeClr val="tx1"/>
                    </a:solidFill>
                  </a:tcPr>
                </a:tc>
                <a:tc>
                  <a:txBody>
                    <a:bodyPr/>
                    <a:lstStyle/>
                    <a:p>
                      <a:pPr algn="r">
                        <a:lnSpc>
                          <a:spcPct val="115000"/>
                        </a:lnSpc>
                      </a:pPr>
                      <a:r>
                        <a:rPr lang="en-US" sz="600" kern="100" dirty="0">
                          <a:solidFill>
                            <a:schemeClr val="bg1"/>
                          </a:solidFill>
                          <a:effectLst/>
                        </a:rPr>
                        <a:t> </a:t>
                      </a:r>
                      <a:endParaRPr lang="de-DE" sz="7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solidFill>
                      <a:schemeClr val="tx1"/>
                    </a:solidFill>
                  </a:tcPr>
                </a:tc>
                <a:extLst>
                  <a:ext uri="{0D108BD9-81ED-4DB2-BD59-A6C34878D82A}">
                    <a16:rowId xmlns:a16="http://schemas.microsoft.com/office/drawing/2014/main" val="956173220"/>
                  </a:ext>
                </a:extLst>
              </a:tr>
              <a:tr h="139619">
                <a:tc>
                  <a:txBody>
                    <a:bodyPr/>
                    <a:lstStyle/>
                    <a:p>
                      <a:pPr algn="l">
                        <a:lnSpc>
                          <a:spcPct val="115000"/>
                        </a:lnSpc>
                      </a:pPr>
                      <a:r>
                        <a:rPr lang="en-US" sz="600" kern="100">
                          <a:effectLst/>
                        </a:rPr>
                        <a:t>  Industry Profitability</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-.00 [.098]</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-.00 [.139]</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-.00 [.016]</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-.00 [.040]</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 </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-.00 [.085]</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-.00 [.121]</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-.00 [.190]</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 </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-.00 [.020]</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-.00 [.023]</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-.00 [.053]</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extLst>
                  <a:ext uri="{0D108BD9-81ED-4DB2-BD59-A6C34878D82A}">
                    <a16:rowId xmlns:a16="http://schemas.microsoft.com/office/drawing/2014/main" val="4036517471"/>
                  </a:ext>
                </a:extLst>
              </a:tr>
              <a:tr h="139619">
                <a:tc>
                  <a:txBody>
                    <a:bodyPr/>
                    <a:lstStyle/>
                    <a:p>
                      <a:pPr algn="l">
                        <a:lnSpc>
                          <a:spcPct val="115000"/>
                        </a:lnSpc>
                      </a:pPr>
                      <a:r>
                        <a:rPr lang="en-US" sz="600" kern="100">
                          <a:effectLst/>
                        </a:rPr>
                        <a:t>  Industry Growth</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-.00 [.562]</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-.00 [.212]</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-.06 [.000]</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-.00 [.000]</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 </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-.00 [.000]</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-.00 [.000]</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-.00 [.134]</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 </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-.06 [.000]</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-.06 [.000]</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-.06 [.000]</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extLst>
                  <a:ext uri="{0D108BD9-81ED-4DB2-BD59-A6C34878D82A}">
                    <a16:rowId xmlns:a16="http://schemas.microsoft.com/office/drawing/2014/main" val="3717247263"/>
                  </a:ext>
                </a:extLst>
              </a:tr>
              <a:tr h="139619">
                <a:tc>
                  <a:txBody>
                    <a:bodyPr/>
                    <a:lstStyle/>
                    <a:p>
                      <a:pPr algn="l">
                        <a:lnSpc>
                          <a:spcPct val="115000"/>
                        </a:lnSpc>
                      </a:pPr>
                      <a:r>
                        <a:rPr lang="en-US" sz="600" kern="100">
                          <a:effectLst/>
                        </a:rPr>
                        <a:t>  Market Volatility</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.58 [.000]</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.37 [.000]</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.62 [.000]</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.67 [.000]</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dirty="0">
                          <a:effectLst/>
                        </a:rPr>
                        <a:t> </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.47 [.000]</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.37 [.000]</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.55 [.000]</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 </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.34 [.000]</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.17 [.000]</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r">
                        <a:lnSpc>
                          <a:spcPct val="115000"/>
                        </a:lnSpc>
                      </a:pPr>
                      <a:r>
                        <a:rPr lang="en-US" sz="600" kern="100">
                          <a:effectLst/>
                        </a:rPr>
                        <a:t>.22 [.000]</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extLst>
                  <a:ext uri="{0D108BD9-81ED-4DB2-BD59-A6C34878D82A}">
                    <a16:rowId xmlns:a16="http://schemas.microsoft.com/office/drawing/2014/main" val="3673289339"/>
                  </a:ext>
                </a:extLst>
              </a:tr>
              <a:tr h="139619">
                <a:tc>
                  <a:txBody>
                    <a:bodyPr/>
                    <a:lstStyle/>
                    <a:p>
                      <a:pPr algn="l">
                        <a:lnSpc>
                          <a:spcPct val="115000"/>
                        </a:lnSpc>
                      </a:pPr>
                      <a:r>
                        <a:rPr lang="en-US" sz="600" kern="100">
                          <a:effectLst/>
                        </a:rPr>
                        <a:t>  Constant</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ctr">
                        <a:lnSpc>
                          <a:spcPct val="115000"/>
                        </a:lnSpc>
                      </a:pPr>
                      <a:r>
                        <a:rPr lang="en-US" sz="600" kern="100">
                          <a:effectLst/>
                        </a:rPr>
                        <a:t>17.13 [.332]</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ctr">
                        <a:lnSpc>
                          <a:spcPct val="115000"/>
                        </a:lnSpc>
                      </a:pPr>
                      <a:r>
                        <a:rPr lang="en-US" sz="600" kern="100">
                          <a:effectLst/>
                        </a:rPr>
                        <a:t>23.40 [.147]</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ctr">
                        <a:lnSpc>
                          <a:spcPct val="115000"/>
                        </a:lnSpc>
                      </a:pPr>
                      <a:r>
                        <a:rPr lang="en-US" sz="600" kern="100">
                          <a:effectLst/>
                        </a:rPr>
                        <a:t>-5.62 [.000]</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ctr">
                        <a:lnSpc>
                          <a:spcPct val="115000"/>
                        </a:lnSpc>
                      </a:pPr>
                      <a:r>
                        <a:rPr lang="en-US" sz="600" kern="100">
                          <a:effectLst/>
                        </a:rPr>
                        <a:t>-4.71 [.000]</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ctr">
                        <a:lnSpc>
                          <a:spcPct val="115000"/>
                        </a:lnSpc>
                      </a:pPr>
                      <a:r>
                        <a:rPr lang="en-US" sz="600" kern="100" dirty="0">
                          <a:effectLst/>
                        </a:rPr>
                        <a:t> </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ctr">
                        <a:lnSpc>
                          <a:spcPct val="115000"/>
                        </a:lnSpc>
                      </a:pPr>
                      <a:r>
                        <a:rPr lang="en-US" sz="600" kern="100">
                          <a:effectLst/>
                        </a:rPr>
                        <a:t>24.25 [.088]</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ctr">
                        <a:lnSpc>
                          <a:spcPct val="115000"/>
                        </a:lnSpc>
                      </a:pPr>
                      <a:r>
                        <a:rPr lang="en-US" sz="600" kern="100">
                          <a:effectLst/>
                        </a:rPr>
                        <a:t>21.58 [.149]</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ctr">
                        <a:lnSpc>
                          <a:spcPct val="115000"/>
                        </a:lnSpc>
                      </a:pPr>
                      <a:r>
                        <a:rPr lang="en-US" sz="600" kern="100">
                          <a:effectLst/>
                        </a:rPr>
                        <a:t>23.29 [.206]</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ctr">
                        <a:lnSpc>
                          <a:spcPct val="115000"/>
                        </a:lnSpc>
                      </a:pPr>
                      <a:r>
                        <a:rPr lang="en-US" sz="600" kern="100">
                          <a:effectLst/>
                        </a:rPr>
                        <a:t> </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ctr">
                        <a:lnSpc>
                          <a:spcPct val="115000"/>
                        </a:lnSpc>
                      </a:pPr>
                      <a:r>
                        <a:rPr lang="en-US" sz="600" kern="100" dirty="0">
                          <a:effectLst/>
                        </a:rPr>
                        <a:t>-5.39 [.000]</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ctr">
                        <a:lnSpc>
                          <a:spcPct val="115000"/>
                        </a:lnSpc>
                      </a:pPr>
                      <a:r>
                        <a:rPr lang="en-US" sz="600" kern="100">
                          <a:effectLst/>
                        </a:rPr>
                        <a:t>-5.25 [.000]</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ctr">
                        <a:lnSpc>
                          <a:spcPct val="115000"/>
                        </a:lnSpc>
                      </a:pPr>
                      <a:r>
                        <a:rPr lang="en-US" sz="600" kern="100">
                          <a:effectLst/>
                        </a:rPr>
                        <a:t>-5.12 [.000]</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extLst>
                  <a:ext uri="{0D108BD9-81ED-4DB2-BD59-A6C34878D82A}">
                    <a16:rowId xmlns:a16="http://schemas.microsoft.com/office/drawing/2014/main" val="1399593186"/>
                  </a:ext>
                </a:extLst>
              </a:tr>
              <a:tr h="100533">
                <a:tc>
                  <a:txBody>
                    <a:bodyPr/>
                    <a:lstStyle/>
                    <a:p>
                      <a:pPr algn="l">
                        <a:lnSpc>
                          <a:spcPct val="115000"/>
                        </a:lnSpc>
                      </a:pPr>
                      <a:r>
                        <a:rPr lang="en-US" sz="600" kern="100">
                          <a:effectLst/>
                        </a:rPr>
                        <a:t>  Industry Fixed Effects</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ctr">
                        <a:lnSpc>
                          <a:spcPct val="115000"/>
                        </a:lnSpc>
                      </a:pPr>
                      <a:r>
                        <a:rPr lang="en-US" sz="600" kern="100">
                          <a:effectLst/>
                        </a:rPr>
                        <a:t>True</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ctr">
                        <a:lnSpc>
                          <a:spcPct val="115000"/>
                        </a:lnSpc>
                      </a:pPr>
                      <a:r>
                        <a:rPr lang="en-US" sz="600" kern="100">
                          <a:effectLst/>
                        </a:rPr>
                        <a:t>True</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ctr">
                        <a:lnSpc>
                          <a:spcPct val="115000"/>
                        </a:lnSpc>
                      </a:pPr>
                      <a:r>
                        <a:rPr lang="en-US" sz="600" kern="100">
                          <a:effectLst/>
                        </a:rPr>
                        <a:t>True</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ctr">
                        <a:lnSpc>
                          <a:spcPct val="115000"/>
                        </a:lnSpc>
                      </a:pPr>
                      <a:r>
                        <a:rPr lang="en-US" sz="600" kern="100">
                          <a:effectLst/>
                        </a:rPr>
                        <a:t>True</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ctr">
                        <a:lnSpc>
                          <a:spcPct val="115000"/>
                        </a:lnSpc>
                      </a:pPr>
                      <a:r>
                        <a:rPr lang="en-US" sz="600" kern="100">
                          <a:effectLst/>
                        </a:rPr>
                        <a:t> </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ctr">
                        <a:lnSpc>
                          <a:spcPct val="115000"/>
                        </a:lnSpc>
                      </a:pPr>
                      <a:r>
                        <a:rPr lang="en-US" sz="600" kern="100">
                          <a:effectLst/>
                        </a:rPr>
                        <a:t>True</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ctr">
                        <a:lnSpc>
                          <a:spcPct val="115000"/>
                        </a:lnSpc>
                      </a:pPr>
                      <a:r>
                        <a:rPr lang="en-US" sz="600" kern="100">
                          <a:effectLst/>
                        </a:rPr>
                        <a:t>True</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ctr">
                        <a:lnSpc>
                          <a:spcPct val="115000"/>
                        </a:lnSpc>
                      </a:pPr>
                      <a:r>
                        <a:rPr lang="en-US" sz="600" kern="100">
                          <a:effectLst/>
                        </a:rPr>
                        <a:t>True</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ctr">
                        <a:lnSpc>
                          <a:spcPct val="115000"/>
                        </a:lnSpc>
                      </a:pPr>
                      <a:r>
                        <a:rPr lang="en-US" sz="600" kern="100">
                          <a:effectLst/>
                        </a:rPr>
                        <a:t> </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ctr">
                        <a:lnSpc>
                          <a:spcPct val="115000"/>
                        </a:lnSpc>
                      </a:pPr>
                      <a:r>
                        <a:rPr lang="en-US" sz="600" kern="100">
                          <a:effectLst/>
                        </a:rPr>
                        <a:t>True</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ctr">
                        <a:lnSpc>
                          <a:spcPct val="115000"/>
                        </a:lnSpc>
                      </a:pPr>
                      <a:r>
                        <a:rPr lang="en-US" sz="600" kern="100">
                          <a:effectLst/>
                        </a:rPr>
                        <a:t>True</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ctr">
                        <a:lnSpc>
                          <a:spcPct val="115000"/>
                        </a:lnSpc>
                      </a:pPr>
                      <a:r>
                        <a:rPr lang="en-US" sz="600" kern="100" dirty="0">
                          <a:effectLst/>
                        </a:rPr>
                        <a:t>True</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extLst>
                  <a:ext uri="{0D108BD9-81ED-4DB2-BD59-A6C34878D82A}">
                    <a16:rowId xmlns:a16="http://schemas.microsoft.com/office/drawing/2014/main" val="4096083237"/>
                  </a:ext>
                </a:extLst>
              </a:tr>
              <a:tr h="100533">
                <a:tc>
                  <a:txBody>
                    <a:bodyPr/>
                    <a:lstStyle/>
                    <a:p>
                      <a:pPr algn="l">
                        <a:lnSpc>
                          <a:spcPct val="115000"/>
                        </a:lnSpc>
                      </a:pPr>
                      <a:r>
                        <a:rPr lang="en-US" sz="600" kern="100">
                          <a:effectLst/>
                        </a:rPr>
                        <a:t>  Year Fixed Effects</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ctr">
                        <a:lnSpc>
                          <a:spcPct val="115000"/>
                        </a:lnSpc>
                      </a:pPr>
                      <a:r>
                        <a:rPr lang="en-US" sz="600" kern="100">
                          <a:effectLst/>
                        </a:rPr>
                        <a:t>True</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ctr">
                        <a:lnSpc>
                          <a:spcPct val="115000"/>
                        </a:lnSpc>
                      </a:pPr>
                      <a:r>
                        <a:rPr lang="en-US" sz="600" kern="100">
                          <a:effectLst/>
                        </a:rPr>
                        <a:t>True</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ctr">
                        <a:lnSpc>
                          <a:spcPct val="115000"/>
                        </a:lnSpc>
                      </a:pPr>
                      <a:r>
                        <a:rPr lang="en-US" sz="600" kern="100">
                          <a:effectLst/>
                        </a:rPr>
                        <a:t>True</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ctr">
                        <a:lnSpc>
                          <a:spcPct val="115000"/>
                        </a:lnSpc>
                      </a:pPr>
                      <a:r>
                        <a:rPr lang="en-US" sz="600" kern="100">
                          <a:effectLst/>
                        </a:rPr>
                        <a:t>True</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ctr">
                        <a:lnSpc>
                          <a:spcPct val="115000"/>
                        </a:lnSpc>
                      </a:pPr>
                      <a:r>
                        <a:rPr lang="en-US" sz="600" kern="100" dirty="0">
                          <a:effectLst/>
                        </a:rPr>
                        <a:t> </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ctr">
                        <a:lnSpc>
                          <a:spcPct val="115000"/>
                        </a:lnSpc>
                      </a:pPr>
                      <a:r>
                        <a:rPr lang="en-US" sz="600" kern="100">
                          <a:effectLst/>
                        </a:rPr>
                        <a:t>True</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ctr">
                        <a:lnSpc>
                          <a:spcPct val="115000"/>
                        </a:lnSpc>
                      </a:pPr>
                      <a:r>
                        <a:rPr lang="en-US" sz="600" kern="100">
                          <a:effectLst/>
                        </a:rPr>
                        <a:t>True</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ctr">
                        <a:lnSpc>
                          <a:spcPct val="115000"/>
                        </a:lnSpc>
                      </a:pPr>
                      <a:r>
                        <a:rPr lang="en-US" sz="600" kern="100">
                          <a:effectLst/>
                        </a:rPr>
                        <a:t>True</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ctr">
                        <a:lnSpc>
                          <a:spcPct val="115000"/>
                        </a:lnSpc>
                      </a:pPr>
                      <a:r>
                        <a:rPr lang="en-US" sz="600" kern="100">
                          <a:effectLst/>
                        </a:rPr>
                        <a:t> </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ctr">
                        <a:lnSpc>
                          <a:spcPct val="115000"/>
                        </a:lnSpc>
                      </a:pPr>
                      <a:r>
                        <a:rPr lang="en-US" sz="600" kern="100">
                          <a:effectLst/>
                        </a:rPr>
                        <a:t>True</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ctr">
                        <a:lnSpc>
                          <a:spcPct val="115000"/>
                        </a:lnSpc>
                      </a:pPr>
                      <a:r>
                        <a:rPr lang="en-US" sz="600" kern="100">
                          <a:effectLst/>
                        </a:rPr>
                        <a:t>True</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ctr">
                        <a:lnSpc>
                          <a:spcPct val="115000"/>
                        </a:lnSpc>
                      </a:pPr>
                      <a:r>
                        <a:rPr lang="en-US" sz="600" kern="100">
                          <a:effectLst/>
                        </a:rPr>
                        <a:t>True</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extLst>
                  <a:ext uri="{0D108BD9-81ED-4DB2-BD59-A6C34878D82A}">
                    <a16:rowId xmlns:a16="http://schemas.microsoft.com/office/drawing/2014/main" val="3103512390"/>
                  </a:ext>
                </a:extLst>
              </a:tr>
              <a:tr h="100533">
                <a:tc>
                  <a:txBody>
                    <a:bodyPr/>
                    <a:lstStyle/>
                    <a:p>
                      <a:pPr marL="0" algn="l" defTabSz="914400" rtl="0" eaLnBrk="1" latinLnBrk="0" hangingPunct="1">
                        <a:lnSpc>
                          <a:spcPct val="115000"/>
                        </a:lnSpc>
                      </a:pPr>
                      <a:r>
                        <a:rPr lang="en-US" sz="600" b="1" kern="100" dirty="0">
                          <a:solidFill>
                            <a:schemeClr val="bg1"/>
                          </a:solidFill>
                          <a:effectLst/>
                          <a:latin typeface="+mn-lt"/>
                          <a:ea typeface="+mn-ea"/>
                          <a:cs typeface="+mn-cs"/>
                        </a:rPr>
                        <a:t>Model indices</a:t>
                      </a:r>
                      <a:endParaRPr lang="de-DE" sz="600" b="1" kern="100" dirty="0">
                        <a:solidFill>
                          <a:schemeClr val="bg1"/>
                        </a:solidFill>
                        <a:effectLst/>
                        <a:latin typeface="+mn-lt"/>
                        <a:ea typeface="+mn-ea"/>
                        <a:cs typeface="+mn-cs"/>
                      </a:endParaRPr>
                    </a:p>
                  </a:txBody>
                  <a:tcPr marL="36000" marR="36000" marT="0" marB="0" anchor="ctr">
                    <a:solidFill>
                      <a:schemeClr val="tx1">
                        <a:alpha val="20000"/>
                      </a:schemeClr>
                    </a:solidFill>
                  </a:tcPr>
                </a:tc>
                <a:tc>
                  <a:txBody>
                    <a:bodyPr/>
                    <a:lstStyle/>
                    <a:p>
                      <a:pPr marL="0" algn="l" defTabSz="914400" rtl="0" eaLnBrk="1" latinLnBrk="0" hangingPunct="1">
                        <a:lnSpc>
                          <a:spcPct val="115000"/>
                        </a:lnSpc>
                      </a:pPr>
                      <a:r>
                        <a:rPr lang="en-US" sz="600" b="1" kern="100" dirty="0">
                          <a:solidFill>
                            <a:schemeClr val="bg1"/>
                          </a:solidFill>
                          <a:effectLst/>
                          <a:latin typeface="+mn-lt"/>
                          <a:ea typeface="+mn-ea"/>
                          <a:cs typeface="+mn-cs"/>
                        </a:rPr>
                        <a:t> </a:t>
                      </a:r>
                      <a:endParaRPr lang="de-DE" sz="600" b="1" kern="100" dirty="0">
                        <a:solidFill>
                          <a:schemeClr val="bg1"/>
                        </a:solidFill>
                        <a:effectLst/>
                        <a:latin typeface="+mn-lt"/>
                        <a:ea typeface="+mn-ea"/>
                        <a:cs typeface="+mn-cs"/>
                      </a:endParaRPr>
                    </a:p>
                  </a:txBody>
                  <a:tcPr marL="36000" marR="36000" marT="0" marB="0" anchor="ctr">
                    <a:solidFill>
                      <a:schemeClr val="tx1">
                        <a:alpha val="20000"/>
                      </a:schemeClr>
                    </a:solidFill>
                  </a:tcPr>
                </a:tc>
                <a:tc>
                  <a:txBody>
                    <a:bodyPr/>
                    <a:lstStyle/>
                    <a:p>
                      <a:pPr marL="0" algn="l" defTabSz="914400" rtl="0" eaLnBrk="1" latinLnBrk="0" hangingPunct="1">
                        <a:lnSpc>
                          <a:spcPct val="115000"/>
                        </a:lnSpc>
                      </a:pPr>
                      <a:r>
                        <a:rPr lang="en-US" sz="600" b="1" kern="100">
                          <a:solidFill>
                            <a:schemeClr val="bg1"/>
                          </a:solidFill>
                          <a:effectLst/>
                          <a:latin typeface="+mn-lt"/>
                          <a:ea typeface="+mn-ea"/>
                          <a:cs typeface="+mn-cs"/>
                        </a:rPr>
                        <a:t> </a:t>
                      </a:r>
                      <a:endParaRPr lang="de-DE" sz="600" b="1" kern="100">
                        <a:solidFill>
                          <a:schemeClr val="bg1"/>
                        </a:solidFill>
                        <a:effectLst/>
                        <a:latin typeface="+mn-lt"/>
                        <a:ea typeface="+mn-ea"/>
                        <a:cs typeface="+mn-cs"/>
                      </a:endParaRPr>
                    </a:p>
                  </a:txBody>
                  <a:tcPr marL="36000" marR="36000" marT="0" marB="0" anchor="ctr">
                    <a:solidFill>
                      <a:schemeClr val="tx1">
                        <a:alpha val="20000"/>
                      </a:schemeClr>
                    </a:solidFill>
                  </a:tcPr>
                </a:tc>
                <a:tc>
                  <a:txBody>
                    <a:bodyPr/>
                    <a:lstStyle/>
                    <a:p>
                      <a:pPr marL="0" algn="l" defTabSz="914400" rtl="0" eaLnBrk="1" latinLnBrk="0" hangingPunct="1">
                        <a:lnSpc>
                          <a:spcPct val="115000"/>
                        </a:lnSpc>
                      </a:pPr>
                      <a:r>
                        <a:rPr lang="en-US" sz="600" b="1" kern="100">
                          <a:solidFill>
                            <a:schemeClr val="bg1"/>
                          </a:solidFill>
                          <a:effectLst/>
                          <a:latin typeface="+mn-lt"/>
                          <a:ea typeface="+mn-ea"/>
                          <a:cs typeface="+mn-cs"/>
                        </a:rPr>
                        <a:t> </a:t>
                      </a:r>
                      <a:endParaRPr lang="de-DE" sz="600" b="1" kern="100">
                        <a:solidFill>
                          <a:schemeClr val="bg1"/>
                        </a:solidFill>
                        <a:effectLst/>
                        <a:latin typeface="+mn-lt"/>
                        <a:ea typeface="+mn-ea"/>
                        <a:cs typeface="+mn-cs"/>
                      </a:endParaRPr>
                    </a:p>
                  </a:txBody>
                  <a:tcPr marL="36000" marR="36000" marT="0" marB="0" anchor="ctr">
                    <a:solidFill>
                      <a:schemeClr val="tx1">
                        <a:alpha val="20000"/>
                      </a:schemeClr>
                    </a:solidFill>
                  </a:tcPr>
                </a:tc>
                <a:tc>
                  <a:txBody>
                    <a:bodyPr/>
                    <a:lstStyle/>
                    <a:p>
                      <a:pPr marL="0" algn="l" defTabSz="914400" rtl="0" eaLnBrk="1" latinLnBrk="0" hangingPunct="1">
                        <a:lnSpc>
                          <a:spcPct val="115000"/>
                        </a:lnSpc>
                      </a:pPr>
                      <a:r>
                        <a:rPr lang="en-US" sz="600" b="1" kern="100">
                          <a:solidFill>
                            <a:schemeClr val="bg1"/>
                          </a:solidFill>
                          <a:effectLst/>
                          <a:latin typeface="+mn-lt"/>
                          <a:ea typeface="+mn-ea"/>
                          <a:cs typeface="+mn-cs"/>
                        </a:rPr>
                        <a:t> </a:t>
                      </a:r>
                      <a:endParaRPr lang="de-DE" sz="600" b="1" kern="100">
                        <a:solidFill>
                          <a:schemeClr val="bg1"/>
                        </a:solidFill>
                        <a:effectLst/>
                        <a:latin typeface="+mn-lt"/>
                        <a:ea typeface="+mn-ea"/>
                        <a:cs typeface="+mn-cs"/>
                      </a:endParaRPr>
                    </a:p>
                  </a:txBody>
                  <a:tcPr marL="36000" marR="36000" marT="0" marB="0" anchor="ctr">
                    <a:solidFill>
                      <a:schemeClr val="tx1">
                        <a:alpha val="20000"/>
                      </a:schemeClr>
                    </a:solidFill>
                  </a:tcPr>
                </a:tc>
                <a:tc>
                  <a:txBody>
                    <a:bodyPr/>
                    <a:lstStyle/>
                    <a:p>
                      <a:pPr marL="0" algn="l" defTabSz="914400" rtl="0" eaLnBrk="1" latinLnBrk="0" hangingPunct="1">
                        <a:lnSpc>
                          <a:spcPct val="115000"/>
                        </a:lnSpc>
                      </a:pPr>
                      <a:r>
                        <a:rPr lang="en-US" sz="600" b="1" kern="100" dirty="0">
                          <a:solidFill>
                            <a:schemeClr val="bg1"/>
                          </a:solidFill>
                          <a:effectLst/>
                          <a:latin typeface="+mn-lt"/>
                          <a:ea typeface="+mn-ea"/>
                          <a:cs typeface="+mn-cs"/>
                        </a:rPr>
                        <a:t> </a:t>
                      </a:r>
                      <a:endParaRPr lang="de-DE" sz="600" b="1" kern="100" dirty="0">
                        <a:solidFill>
                          <a:schemeClr val="bg1"/>
                        </a:solidFill>
                        <a:effectLst/>
                        <a:latin typeface="+mn-lt"/>
                        <a:ea typeface="+mn-ea"/>
                        <a:cs typeface="+mn-cs"/>
                      </a:endParaRPr>
                    </a:p>
                  </a:txBody>
                  <a:tcPr marL="36000" marR="36000" marT="0" marB="0" anchor="ctr">
                    <a:solidFill>
                      <a:schemeClr val="tx1">
                        <a:alpha val="20000"/>
                      </a:schemeClr>
                    </a:solidFill>
                  </a:tcPr>
                </a:tc>
                <a:tc>
                  <a:txBody>
                    <a:bodyPr/>
                    <a:lstStyle/>
                    <a:p>
                      <a:pPr marL="0" algn="l" defTabSz="914400" rtl="0" eaLnBrk="1" latinLnBrk="0" hangingPunct="1">
                        <a:lnSpc>
                          <a:spcPct val="115000"/>
                        </a:lnSpc>
                      </a:pPr>
                      <a:r>
                        <a:rPr lang="en-US" sz="600" b="1" kern="100">
                          <a:solidFill>
                            <a:schemeClr val="bg1"/>
                          </a:solidFill>
                          <a:effectLst/>
                          <a:latin typeface="+mn-lt"/>
                          <a:ea typeface="+mn-ea"/>
                          <a:cs typeface="+mn-cs"/>
                        </a:rPr>
                        <a:t> </a:t>
                      </a:r>
                      <a:endParaRPr lang="de-DE" sz="600" b="1" kern="100">
                        <a:solidFill>
                          <a:schemeClr val="bg1"/>
                        </a:solidFill>
                        <a:effectLst/>
                        <a:latin typeface="+mn-lt"/>
                        <a:ea typeface="+mn-ea"/>
                        <a:cs typeface="+mn-cs"/>
                      </a:endParaRPr>
                    </a:p>
                  </a:txBody>
                  <a:tcPr marL="36000" marR="36000" marT="0" marB="0" anchor="ctr">
                    <a:solidFill>
                      <a:schemeClr val="tx1">
                        <a:alpha val="20000"/>
                      </a:schemeClr>
                    </a:solidFill>
                  </a:tcPr>
                </a:tc>
                <a:tc>
                  <a:txBody>
                    <a:bodyPr/>
                    <a:lstStyle/>
                    <a:p>
                      <a:pPr marL="0" algn="l" defTabSz="914400" rtl="0" eaLnBrk="1" latinLnBrk="0" hangingPunct="1">
                        <a:lnSpc>
                          <a:spcPct val="115000"/>
                        </a:lnSpc>
                      </a:pPr>
                      <a:r>
                        <a:rPr lang="en-US" sz="600" b="1" kern="100">
                          <a:solidFill>
                            <a:schemeClr val="bg1"/>
                          </a:solidFill>
                          <a:effectLst/>
                          <a:latin typeface="+mn-lt"/>
                          <a:ea typeface="+mn-ea"/>
                          <a:cs typeface="+mn-cs"/>
                        </a:rPr>
                        <a:t> </a:t>
                      </a:r>
                      <a:endParaRPr lang="de-DE" sz="600" b="1" kern="100">
                        <a:solidFill>
                          <a:schemeClr val="bg1"/>
                        </a:solidFill>
                        <a:effectLst/>
                        <a:latin typeface="+mn-lt"/>
                        <a:ea typeface="+mn-ea"/>
                        <a:cs typeface="+mn-cs"/>
                      </a:endParaRPr>
                    </a:p>
                  </a:txBody>
                  <a:tcPr marL="36000" marR="36000" marT="0" marB="0" anchor="ctr">
                    <a:solidFill>
                      <a:schemeClr val="tx1">
                        <a:alpha val="20000"/>
                      </a:schemeClr>
                    </a:solidFill>
                  </a:tcPr>
                </a:tc>
                <a:tc>
                  <a:txBody>
                    <a:bodyPr/>
                    <a:lstStyle/>
                    <a:p>
                      <a:pPr marL="0" algn="l" defTabSz="914400" rtl="0" eaLnBrk="1" latinLnBrk="0" hangingPunct="1">
                        <a:lnSpc>
                          <a:spcPct val="115000"/>
                        </a:lnSpc>
                      </a:pPr>
                      <a:r>
                        <a:rPr lang="en-US" sz="600" b="1" kern="100">
                          <a:solidFill>
                            <a:schemeClr val="bg1"/>
                          </a:solidFill>
                          <a:effectLst/>
                          <a:latin typeface="+mn-lt"/>
                          <a:ea typeface="+mn-ea"/>
                          <a:cs typeface="+mn-cs"/>
                        </a:rPr>
                        <a:t> </a:t>
                      </a:r>
                      <a:endParaRPr lang="de-DE" sz="600" b="1" kern="100">
                        <a:solidFill>
                          <a:schemeClr val="bg1"/>
                        </a:solidFill>
                        <a:effectLst/>
                        <a:latin typeface="+mn-lt"/>
                        <a:ea typeface="+mn-ea"/>
                        <a:cs typeface="+mn-cs"/>
                      </a:endParaRPr>
                    </a:p>
                  </a:txBody>
                  <a:tcPr marL="36000" marR="36000" marT="0" marB="0" anchor="ctr">
                    <a:solidFill>
                      <a:schemeClr val="tx1">
                        <a:alpha val="20000"/>
                      </a:schemeClr>
                    </a:solidFill>
                  </a:tcPr>
                </a:tc>
                <a:tc>
                  <a:txBody>
                    <a:bodyPr/>
                    <a:lstStyle/>
                    <a:p>
                      <a:pPr marL="0" algn="l" defTabSz="914400" rtl="0" eaLnBrk="1" latinLnBrk="0" hangingPunct="1">
                        <a:lnSpc>
                          <a:spcPct val="115000"/>
                        </a:lnSpc>
                      </a:pPr>
                      <a:r>
                        <a:rPr lang="en-US" sz="600" b="1" kern="100">
                          <a:solidFill>
                            <a:schemeClr val="bg1"/>
                          </a:solidFill>
                          <a:effectLst/>
                          <a:latin typeface="+mn-lt"/>
                          <a:ea typeface="+mn-ea"/>
                          <a:cs typeface="+mn-cs"/>
                        </a:rPr>
                        <a:t> </a:t>
                      </a:r>
                      <a:endParaRPr lang="de-DE" sz="600" b="1" kern="100">
                        <a:solidFill>
                          <a:schemeClr val="bg1"/>
                        </a:solidFill>
                        <a:effectLst/>
                        <a:latin typeface="+mn-lt"/>
                        <a:ea typeface="+mn-ea"/>
                        <a:cs typeface="+mn-cs"/>
                      </a:endParaRPr>
                    </a:p>
                  </a:txBody>
                  <a:tcPr marL="36000" marR="36000" marT="0" marB="0" anchor="ctr">
                    <a:solidFill>
                      <a:schemeClr val="tx1">
                        <a:alpha val="20000"/>
                      </a:schemeClr>
                    </a:solidFill>
                  </a:tcPr>
                </a:tc>
                <a:tc>
                  <a:txBody>
                    <a:bodyPr/>
                    <a:lstStyle/>
                    <a:p>
                      <a:pPr marL="0" algn="l" defTabSz="914400" rtl="0" eaLnBrk="1" latinLnBrk="0" hangingPunct="1">
                        <a:lnSpc>
                          <a:spcPct val="115000"/>
                        </a:lnSpc>
                      </a:pPr>
                      <a:r>
                        <a:rPr lang="en-US" sz="600" b="1" kern="100">
                          <a:solidFill>
                            <a:schemeClr val="bg1"/>
                          </a:solidFill>
                          <a:effectLst/>
                          <a:latin typeface="+mn-lt"/>
                          <a:ea typeface="+mn-ea"/>
                          <a:cs typeface="+mn-cs"/>
                        </a:rPr>
                        <a:t> </a:t>
                      </a:r>
                      <a:endParaRPr lang="de-DE" sz="600" b="1" kern="100">
                        <a:solidFill>
                          <a:schemeClr val="bg1"/>
                        </a:solidFill>
                        <a:effectLst/>
                        <a:latin typeface="+mn-lt"/>
                        <a:ea typeface="+mn-ea"/>
                        <a:cs typeface="+mn-cs"/>
                      </a:endParaRPr>
                    </a:p>
                  </a:txBody>
                  <a:tcPr marL="36000" marR="36000" marT="0" marB="0" anchor="ctr">
                    <a:solidFill>
                      <a:schemeClr val="tx1">
                        <a:alpha val="20000"/>
                      </a:schemeClr>
                    </a:solidFill>
                  </a:tcPr>
                </a:tc>
                <a:tc>
                  <a:txBody>
                    <a:bodyPr/>
                    <a:lstStyle/>
                    <a:p>
                      <a:pPr marL="0" algn="l" defTabSz="914400" rtl="0" eaLnBrk="1" latinLnBrk="0" hangingPunct="1">
                        <a:lnSpc>
                          <a:spcPct val="115000"/>
                        </a:lnSpc>
                      </a:pPr>
                      <a:r>
                        <a:rPr lang="en-US" sz="600" b="1" kern="100">
                          <a:solidFill>
                            <a:schemeClr val="bg1"/>
                          </a:solidFill>
                          <a:effectLst/>
                          <a:latin typeface="+mn-lt"/>
                          <a:ea typeface="+mn-ea"/>
                          <a:cs typeface="+mn-cs"/>
                        </a:rPr>
                        <a:t> </a:t>
                      </a:r>
                      <a:endParaRPr lang="de-DE" sz="600" b="1" kern="100">
                        <a:solidFill>
                          <a:schemeClr val="bg1"/>
                        </a:solidFill>
                        <a:effectLst/>
                        <a:latin typeface="+mn-lt"/>
                        <a:ea typeface="+mn-ea"/>
                        <a:cs typeface="+mn-cs"/>
                      </a:endParaRPr>
                    </a:p>
                  </a:txBody>
                  <a:tcPr marL="36000" marR="36000" marT="0" marB="0" anchor="ctr">
                    <a:solidFill>
                      <a:schemeClr val="tx1">
                        <a:alpha val="20000"/>
                      </a:schemeClr>
                    </a:solidFill>
                  </a:tcPr>
                </a:tc>
                <a:tc>
                  <a:txBody>
                    <a:bodyPr/>
                    <a:lstStyle/>
                    <a:p>
                      <a:pPr marL="0" algn="l" defTabSz="914400" rtl="0" eaLnBrk="1" latinLnBrk="0" hangingPunct="1">
                        <a:lnSpc>
                          <a:spcPct val="115000"/>
                        </a:lnSpc>
                      </a:pPr>
                      <a:r>
                        <a:rPr lang="en-US" sz="600" b="1" kern="100" dirty="0">
                          <a:solidFill>
                            <a:schemeClr val="bg1"/>
                          </a:solidFill>
                          <a:effectLst/>
                          <a:latin typeface="+mn-lt"/>
                          <a:ea typeface="+mn-ea"/>
                          <a:cs typeface="+mn-cs"/>
                        </a:rPr>
                        <a:t> </a:t>
                      </a:r>
                      <a:endParaRPr lang="de-DE" sz="600" b="1" kern="100" dirty="0">
                        <a:solidFill>
                          <a:schemeClr val="bg1"/>
                        </a:solidFill>
                        <a:effectLst/>
                        <a:latin typeface="+mn-lt"/>
                        <a:ea typeface="+mn-ea"/>
                        <a:cs typeface="+mn-cs"/>
                      </a:endParaRPr>
                    </a:p>
                  </a:txBody>
                  <a:tcPr marL="36000" marR="36000" marT="0" marB="0" anchor="ctr">
                    <a:solidFill>
                      <a:schemeClr val="tx1">
                        <a:alpha val="20000"/>
                      </a:schemeClr>
                    </a:solidFill>
                  </a:tcPr>
                </a:tc>
                <a:extLst>
                  <a:ext uri="{0D108BD9-81ED-4DB2-BD59-A6C34878D82A}">
                    <a16:rowId xmlns:a16="http://schemas.microsoft.com/office/drawing/2014/main" val="1175029037"/>
                  </a:ext>
                </a:extLst>
              </a:tr>
              <a:tr h="100533">
                <a:tc>
                  <a:txBody>
                    <a:bodyPr/>
                    <a:lstStyle/>
                    <a:p>
                      <a:pPr algn="l">
                        <a:lnSpc>
                          <a:spcPct val="115000"/>
                        </a:lnSpc>
                      </a:pPr>
                      <a:r>
                        <a:rPr lang="en-US" sz="600" kern="100" dirty="0">
                          <a:effectLst/>
                        </a:rPr>
                        <a:t>  Observations</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ctr">
                        <a:lnSpc>
                          <a:spcPct val="115000"/>
                        </a:lnSpc>
                      </a:pPr>
                      <a:r>
                        <a:rPr lang="en-US" sz="600" kern="100" dirty="0">
                          <a:effectLst/>
                        </a:rPr>
                        <a:t>612</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ctr">
                        <a:lnSpc>
                          <a:spcPct val="115000"/>
                        </a:lnSpc>
                      </a:pPr>
                      <a:r>
                        <a:rPr lang="en-US" sz="600" kern="100" dirty="0">
                          <a:effectLst/>
                        </a:rPr>
                        <a:t>612</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ctr">
                        <a:lnSpc>
                          <a:spcPct val="115000"/>
                        </a:lnSpc>
                      </a:pPr>
                      <a:r>
                        <a:rPr lang="en-US" sz="600" kern="100" dirty="0">
                          <a:effectLst/>
                        </a:rPr>
                        <a:t>612</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ctr">
                        <a:lnSpc>
                          <a:spcPct val="115000"/>
                        </a:lnSpc>
                      </a:pPr>
                      <a:r>
                        <a:rPr lang="en-US" sz="600" kern="100" dirty="0">
                          <a:effectLst/>
                        </a:rPr>
                        <a:t>612</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ctr">
                        <a:lnSpc>
                          <a:spcPct val="115000"/>
                        </a:lnSpc>
                      </a:pPr>
                      <a:r>
                        <a:rPr lang="en-US" sz="600" kern="100" dirty="0">
                          <a:effectLst/>
                        </a:rPr>
                        <a:t> </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ctr">
                        <a:lnSpc>
                          <a:spcPct val="115000"/>
                        </a:lnSpc>
                      </a:pPr>
                      <a:r>
                        <a:rPr lang="en-US" sz="600" kern="100">
                          <a:effectLst/>
                        </a:rPr>
                        <a:t>612</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ctr">
                        <a:lnSpc>
                          <a:spcPct val="115000"/>
                        </a:lnSpc>
                      </a:pPr>
                      <a:r>
                        <a:rPr lang="en-US" sz="600" kern="100">
                          <a:effectLst/>
                        </a:rPr>
                        <a:t>612</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ctr">
                        <a:lnSpc>
                          <a:spcPct val="115000"/>
                        </a:lnSpc>
                      </a:pPr>
                      <a:r>
                        <a:rPr lang="en-US" sz="600" kern="100">
                          <a:effectLst/>
                        </a:rPr>
                        <a:t>612</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ctr">
                        <a:lnSpc>
                          <a:spcPct val="115000"/>
                        </a:lnSpc>
                      </a:pPr>
                      <a:r>
                        <a:rPr lang="en-US" sz="600" kern="100">
                          <a:effectLst/>
                        </a:rPr>
                        <a:t> </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ctr">
                        <a:lnSpc>
                          <a:spcPct val="115000"/>
                        </a:lnSpc>
                      </a:pPr>
                      <a:r>
                        <a:rPr lang="en-US" sz="600" kern="100">
                          <a:effectLst/>
                        </a:rPr>
                        <a:t>612</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ctr">
                        <a:lnSpc>
                          <a:spcPct val="115000"/>
                        </a:lnSpc>
                      </a:pPr>
                      <a:r>
                        <a:rPr lang="en-US" sz="600" kern="100">
                          <a:effectLst/>
                        </a:rPr>
                        <a:t>612</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ctr">
                        <a:lnSpc>
                          <a:spcPct val="115000"/>
                        </a:lnSpc>
                      </a:pPr>
                      <a:r>
                        <a:rPr lang="en-US" sz="600" kern="100" dirty="0">
                          <a:effectLst/>
                        </a:rPr>
                        <a:t>612</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extLst>
                  <a:ext uri="{0D108BD9-81ED-4DB2-BD59-A6C34878D82A}">
                    <a16:rowId xmlns:a16="http://schemas.microsoft.com/office/drawing/2014/main" val="1345388075"/>
                  </a:ext>
                </a:extLst>
              </a:tr>
              <a:tr h="100533">
                <a:tc>
                  <a:txBody>
                    <a:bodyPr/>
                    <a:lstStyle/>
                    <a:p>
                      <a:pPr algn="l">
                        <a:lnSpc>
                          <a:spcPct val="115000"/>
                        </a:lnSpc>
                      </a:pPr>
                      <a:r>
                        <a:rPr lang="en-US" sz="600" kern="100">
                          <a:effectLst/>
                        </a:rPr>
                        <a:t>  Adjusted R-Squared</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ctr">
                        <a:lnSpc>
                          <a:spcPct val="115000"/>
                        </a:lnSpc>
                      </a:pPr>
                      <a:r>
                        <a:rPr lang="en-US" sz="600" kern="100">
                          <a:effectLst/>
                        </a:rPr>
                        <a:t>.16</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ctr">
                        <a:lnSpc>
                          <a:spcPct val="115000"/>
                        </a:lnSpc>
                      </a:pPr>
                      <a:r>
                        <a:rPr lang="en-US" sz="600" kern="100">
                          <a:effectLst/>
                        </a:rPr>
                        <a:t>0.18</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ctr">
                        <a:lnSpc>
                          <a:spcPct val="115000"/>
                        </a:lnSpc>
                      </a:pPr>
                      <a:r>
                        <a:rPr lang="en-US" sz="600" kern="100">
                          <a:effectLst/>
                        </a:rPr>
                        <a:t>0.20</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ctr">
                        <a:lnSpc>
                          <a:spcPct val="115000"/>
                        </a:lnSpc>
                      </a:pPr>
                      <a:r>
                        <a:rPr lang="en-US" sz="600" kern="100">
                          <a:effectLst/>
                        </a:rPr>
                        <a:t>0.21</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ctr">
                        <a:lnSpc>
                          <a:spcPct val="115000"/>
                        </a:lnSpc>
                      </a:pPr>
                      <a:r>
                        <a:rPr lang="en-US" sz="600" kern="100" dirty="0">
                          <a:effectLst/>
                        </a:rPr>
                        <a:t> </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ctr">
                        <a:lnSpc>
                          <a:spcPct val="115000"/>
                        </a:lnSpc>
                      </a:pPr>
                      <a:r>
                        <a:rPr lang="en-US" sz="600" kern="100">
                          <a:effectLst/>
                        </a:rPr>
                        <a:t>0.19</a:t>
                      </a:r>
                      <a:endParaRPr lang="de-DE" sz="7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ctr">
                        <a:lnSpc>
                          <a:spcPct val="115000"/>
                        </a:lnSpc>
                      </a:pPr>
                      <a:r>
                        <a:rPr lang="en-US" sz="600" kern="100" dirty="0">
                          <a:effectLst/>
                        </a:rPr>
                        <a:t>0.19</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ctr">
                        <a:lnSpc>
                          <a:spcPct val="115000"/>
                        </a:lnSpc>
                      </a:pPr>
                      <a:r>
                        <a:rPr lang="en-US" sz="600" kern="100" dirty="0">
                          <a:effectLst/>
                        </a:rPr>
                        <a:t>0.19</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ctr">
                        <a:lnSpc>
                          <a:spcPct val="115000"/>
                        </a:lnSpc>
                      </a:pPr>
                      <a:r>
                        <a:rPr lang="en-US" sz="600" kern="100" dirty="0">
                          <a:effectLst/>
                        </a:rPr>
                        <a:t> </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ctr">
                        <a:lnSpc>
                          <a:spcPct val="115000"/>
                        </a:lnSpc>
                      </a:pPr>
                      <a:r>
                        <a:rPr lang="en-US" sz="600" kern="100" dirty="0">
                          <a:effectLst/>
                        </a:rPr>
                        <a:t>0.21</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ctr">
                        <a:lnSpc>
                          <a:spcPct val="115000"/>
                        </a:lnSpc>
                      </a:pPr>
                      <a:r>
                        <a:rPr lang="en-US" sz="600" kern="100" dirty="0">
                          <a:effectLst/>
                        </a:rPr>
                        <a:t>0.21</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tc>
                  <a:txBody>
                    <a:bodyPr/>
                    <a:lstStyle/>
                    <a:p>
                      <a:pPr algn="ctr">
                        <a:lnSpc>
                          <a:spcPct val="115000"/>
                        </a:lnSpc>
                      </a:pPr>
                      <a:r>
                        <a:rPr lang="en-US" sz="600" kern="100" dirty="0">
                          <a:effectLst/>
                        </a:rPr>
                        <a:t>0.23</a:t>
                      </a:r>
                      <a:endParaRPr lang="de-DE" sz="7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6000" marR="36000" marT="0" marB="0" anchor="ctr"/>
                </a:tc>
                <a:extLst>
                  <a:ext uri="{0D108BD9-81ED-4DB2-BD59-A6C34878D82A}">
                    <a16:rowId xmlns:a16="http://schemas.microsoft.com/office/drawing/2014/main" val="505599949"/>
                  </a:ext>
                </a:extLst>
              </a:tr>
            </a:tbl>
          </a:graphicData>
        </a:graphic>
      </p:graphicFrame>
    </p:spTree>
    <p:extLst>
      <p:ext uri="{BB962C8B-B14F-4D97-AF65-F5344CB8AC3E}">
        <p14:creationId xmlns:p14="http://schemas.microsoft.com/office/powerpoint/2010/main" val="34855028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5D474283-2EF9-75D9-D8E9-E5DD4DB6C753}"/>
              </a:ext>
            </a:extLst>
          </p:cNvPr>
          <p:cNvSpPr>
            <a:spLocks noGrp="1"/>
          </p:cNvSpPr>
          <p:nvPr>
            <p:ph type="ftr" sz="quarter" idx="3"/>
          </p:nvPr>
        </p:nvSpPr>
        <p:spPr/>
        <p:txBody>
          <a:bodyPr/>
          <a:lstStyle/>
          <a:p>
            <a:r>
              <a:rPr lang="de-DE" dirty="0"/>
              <a:t>Artikel 2: Strategische Allianzen</a:t>
            </a:r>
          </a:p>
        </p:txBody>
      </p:sp>
      <p:sp>
        <p:nvSpPr>
          <p:cNvPr id="3" name="Textplatzhalter 2">
            <a:extLst>
              <a:ext uri="{FF2B5EF4-FFF2-40B4-BE49-F238E27FC236}">
                <a16:creationId xmlns:a16="http://schemas.microsoft.com/office/drawing/2014/main" id="{C70634E6-71B4-66C7-7BA4-4D9FFE4CE07D}"/>
              </a:ext>
            </a:extLst>
          </p:cNvPr>
          <p:cNvSpPr>
            <a:spLocks noGrp="1"/>
          </p:cNvSpPr>
          <p:nvPr>
            <p:ph type="body" sz="quarter" idx="10"/>
          </p:nvPr>
        </p:nvSpPr>
        <p:spPr/>
        <p:txBody>
          <a:bodyPr/>
          <a:lstStyle/>
          <a:p>
            <a:r>
              <a:rPr lang="de-DE" dirty="0"/>
              <a:t>Kooperatives und Kompetitives Verhalten in Strategischen Allianzen</a:t>
            </a:r>
          </a:p>
          <a:p>
            <a:r>
              <a:rPr lang="de-DE" dirty="0" err="1">
                <a:solidFill>
                  <a:schemeClr val="accent5"/>
                </a:solidFill>
              </a:rPr>
              <a:t>Direct</a:t>
            </a:r>
            <a:r>
              <a:rPr lang="de-DE" dirty="0">
                <a:solidFill>
                  <a:schemeClr val="accent5"/>
                </a:solidFill>
              </a:rPr>
              <a:t> Board </a:t>
            </a:r>
            <a:r>
              <a:rPr lang="de-DE" dirty="0" err="1">
                <a:solidFill>
                  <a:schemeClr val="accent5"/>
                </a:solidFill>
              </a:rPr>
              <a:t>Interlocks</a:t>
            </a:r>
            <a:r>
              <a:rPr lang="de-DE" dirty="0">
                <a:solidFill>
                  <a:schemeClr val="accent5"/>
                </a:solidFill>
              </a:rPr>
              <a:t> </a:t>
            </a:r>
          </a:p>
        </p:txBody>
      </p:sp>
      <p:grpSp>
        <p:nvGrpSpPr>
          <p:cNvPr id="28" name="Gruppieren 27">
            <a:extLst>
              <a:ext uri="{FF2B5EF4-FFF2-40B4-BE49-F238E27FC236}">
                <a16:creationId xmlns:a16="http://schemas.microsoft.com/office/drawing/2014/main" id="{C7B48EE0-AF3A-1B8F-D14D-D76925E49C41}"/>
              </a:ext>
            </a:extLst>
          </p:cNvPr>
          <p:cNvGrpSpPr/>
          <p:nvPr/>
        </p:nvGrpSpPr>
        <p:grpSpPr>
          <a:xfrm>
            <a:off x="587852" y="1932705"/>
            <a:ext cx="4563007" cy="3789145"/>
            <a:chOff x="274121" y="1673361"/>
            <a:chExt cx="5150859" cy="4277300"/>
          </a:xfrm>
        </p:grpSpPr>
        <p:cxnSp>
          <p:nvCxnSpPr>
            <p:cNvPr id="6" name="Gerade Verbindung mit Pfeil 5">
              <a:extLst>
                <a:ext uri="{FF2B5EF4-FFF2-40B4-BE49-F238E27FC236}">
                  <a16:creationId xmlns:a16="http://schemas.microsoft.com/office/drawing/2014/main" id="{770AD231-E4DE-A639-B0ED-C10205D5D41B}"/>
                </a:ext>
              </a:extLst>
            </p:cNvPr>
            <p:cNvCxnSpPr>
              <a:cxnSpLocks/>
            </p:cNvCxnSpPr>
            <p:nvPr/>
          </p:nvCxnSpPr>
          <p:spPr>
            <a:xfrm flipV="1">
              <a:off x="1552575" y="1695449"/>
              <a:ext cx="0" cy="3600000"/>
            </a:xfrm>
            <a:prstGeom prst="straightConnector1">
              <a:avLst/>
            </a:prstGeom>
            <a:ln>
              <a:solidFill>
                <a:srgbClr val="6C6C6C"/>
              </a:solidFill>
              <a:tailEnd type="triangle"/>
            </a:ln>
          </p:spPr>
          <p:style>
            <a:lnRef idx="1">
              <a:schemeClr val="accent1"/>
            </a:lnRef>
            <a:fillRef idx="0">
              <a:schemeClr val="accent1"/>
            </a:fillRef>
            <a:effectRef idx="0">
              <a:schemeClr val="accent1"/>
            </a:effectRef>
            <a:fontRef idx="minor">
              <a:schemeClr val="tx1"/>
            </a:fontRef>
          </p:style>
        </p:cxnSp>
        <p:cxnSp>
          <p:nvCxnSpPr>
            <p:cNvPr id="8" name="Gerade Verbindung mit Pfeil 7">
              <a:extLst>
                <a:ext uri="{FF2B5EF4-FFF2-40B4-BE49-F238E27FC236}">
                  <a16:creationId xmlns:a16="http://schemas.microsoft.com/office/drawing/2014/main" id="{41C700B7-8BE5-DABE-19B0-B06D256E8027}"/>
                </a:ext>
              </a:extLst>
            </p:cNvPr>
            <p:cNvCxnSpPr>
              <a:cxnSpLocks/>
            </p:cNvCxnSpPr>
            <p:nvPr/>
          </p:nvCxnSpPr>
          <p:spPr>
            <a:xfrm>
              <a:off x="1552575" y="5295449"/>
              <a:ext cx="3600000" cy="0"/>
            </a:xfrm>
            <a:prstGeom prst="straightConnector1">
              <a:avLst/>
            </a:prstGeom>
            <a:ln>
              <a:solidFill>
                <a:srgbClr val="6C6C6C"/>
              </a:solidFill>
              <a:tailEnd type="triangle"/>
            </a:ln>
          </p:spPr>
          <p:style>
            <a:lnRef idx="1">
              <a:schemeClr val="accent1"/>
            </a:lnRef>
            <a:fillRef idx="0">
              <a:schemeClr val="accent1"/>
            </a:fillRef>
            <a:effectRef idx="0">
              <a:schemeClr val="accent1"/>
            </a:effectRef>
            <a:fontRef idx="minor">
              <a:schemeClr val="tx1"/>
            </a:fontRef>
          </p:style>
        </p:cxnSp>
        <p:sp>
          <p:nvSpPr>
            <p:cNvPr id="14" name="Pfeil: in vier Richtungen 13">
              <a:extLst>
                <a:ext uri="{FF2B5EF4-FFF2-40B4-BE49-F238E27FC236}">
                  <a16:creationId xmlns:a16="http://schemas.microsoft.com/office/drawing/2014/main" id="{6ECBB557-4BED-C24A-15B4-C0D5213EC5DD}"/>
                </a:ext>
              </a:extLst>
            </p:cNvPr>
            <p:cNvSpPr/>
            <p:nvPr/>
          </p:nvSpPr>
          <p:spPr>
            <a:xfrm rot="2700000">
              <a:off x="1555865" y="1905107"/>
              <a:ext cx="3676417" cy="3418925"/>
            </a:xfrm>
            <a:prstGeom prst="quadArrow">
              <a:avLst>
                <a:gd name="adj1" fmla="val 11387"/>
                <a:gd name="adj2" fmla="val 13769"/>
                <a:gd name="adj3" fmla="val 12181"/>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15" name="Rechteck 14">
              <a:extLst>
                <a:ext uri="{FF2B5EF4-FFF2-40B4-BE49-F238E27FC236}">
                  <a16:creationId xmlns:a16="http://schemas.microsoft.com/office/drawing/2014/main" id="{4CF29541-3181-24F2-D4E8-59E683E0C752}"/>
                </a:ext>
              </a:extLst>
            </p:cNvPr>
            <p:cNvSpPr/>
            <p:nvPr/>
          </p:nvSpPr>
          <p:spPr>
            <a:xfrm>
              <a:off x="1512127" y="1695449"/>
              <a:ext cx="1222735"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tx1"/>
                  </a:solidFill>
                  <a:cs typeface="Arial" panose="020B0604020202020204" pitchFamily="34" charset="0"/>
                </a:rPr>
                <a:t>Competition</a:t>
              </a:r>
            </a:p>
          </p:txBody>
        </p:sp>
        <p:sp>
          <p:nvSpPr>
            <p:cNvPr id="16" name="Rechteck 15">
              <a:extLst>
                <a:ext uri="{FF2B5EF4-FFF2-40B4-BE49-F238E27FC236}">
                  <a16:creationId xmlns:a16="http://schemas.microsoft.com/office/drawing/2014/main" id="{C53894EB-BD0D-9A46-1943-7868DEA502D9}"/>
                </a:ext>
              </a:extLst>
            </p:cNvPr>
            <p:cNvSpPr/>
            <p:nvPr/>
          </p:nvSpPr>
          <p:spPr>
            <a:xfrm>
              <a:off x="3945471" y="1695449"/>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Collaboration</a:t>
              </a:r>
              <a:endParaRPr lang="de-DE" sz="1200" b="1" dirty="0">
                <a:solidFill>
                  <a:schemeClr val="tx1"/>
                </a:solidFill>
                <a:cs typeface="Arial" panose="020B0604020202020204" pitchFamily="34" charset="0"/>
              </a:endParaRPr>
            </a:p>
          </p:txBody>
        </p:sp>
        <p:sp>
          <p:nvSpPr>
            <p:cNvPr id="17" name="Rechteck 16">
              <a:extLst>
                <a:ext uri="{FF2B5EF4-FFF2-40B4-BE49-F238E27FC236}">
                  <a16:creationId xmlns:a16="http://schemas.microsoft.com/office/drawing/2014/main" id="{C0483EA8-9AEC-1BF8-45F6-0440E8669705}"/>
                </a:ext>
              </a:extLst>
            </p:cNvPr>
            <p:cNvSpPr/>
            <p:nvPr/>
          </p:nvSpPr>
          <p:spPr>
            <a:xfrm>
              <a:off x="1512127" y="4807294"/>
              <a:ext cx="1222735"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Avoidance</a:t>
              </a:r>
              <a:endParaRPr lang="de-DE" sz="1200" b="1" dirty="0">
                <a:solidFill>
                  <a:schemeClr val="tx1"/>
                </a:solidFill>
                <a:cs typeface="Arial" panose="020B0604020202020204" pitchFamily="34" charset="0"/>
              </a:endParaRPr>
            </a:p>
          </p:txBody>
        </p:sp>
        <p:sp>
          <p:nvSpPr>
            <p:cNvPr id="18" name="Rechteck 17">
              <a:extLst>
                <a:ext uri="{FF2B5EF4-FFF2-40B4-BE49-F238E27FC236}">
                  <a16:creationId xmlns:a16="http://schemas.microsoft.com/office/drawing/2014/main" id="{849184BB-F75C-30E3-6917-2A6123433452}"/>
                </a:ext>
              </a:extLst>
            </p:cNvPr>
            <p:cNvSpPr/>
            <p:nvPr/>
          </p:nvSpPr>
          <p:spPr>
            <a:xfrm>
              <a:off x="3945471" y="4807294"/>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Accomodation</a:t>
              </a:r>
              <a:endParaRPr lang="de-DE" sz="1200" b="1" dirty="0">
                <a:solidFill>
                  <a:schemeClr val="tx1"/>
                </a:solidFill>
                <a:cs typeface="Arial" panose="020B0604020202020204" pitchFamily="34" charset="0"/>
              </a:endParaRPr>
            </a:p>
          </p:txBody>
        </p:sp>
        <p:sp>
          <p:nvSpPr>
            <p:cNvPr id="20" name="Rechteck 19">
              <a:extLst>
                <a:ext uri="{FF2B5EF4-FFF2-40B4-BE49-F238E27FC236}">
                  <a16:creationId xmlns:a16="http://schemas.microsoft.com/office/drawing/2014/main" id="{065094CC-EFC5-4042-BD32-B914EC5DB077}"/>
                </a:ext>
              </a:extLst>
            </p:cNvPr>
            <p:cNvSpPr/>
            <p:nvPr/>
          </p:nvSpPr>
          <p:spPr>
            <a:xfrm>
              <a:off x="2734862" y="3237875"/>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Compromise</a:t>
              </a:r>
              <a:endParaRPr lang="de-DE" sz="1200" b="1" dirty="0">
                <a:solidFill>
                  <a:schemeClr val="tx1"/>
                </a:solidFill>
                <a:cs typeface="Arial" panose="020B0604020202020204" pitchFamily="34" charset="0"/>
              </a:endParaRPr>
            </a:p>
          </p:txBody>
        </p:sp>
        <p:sp>
          <p:nvSpPr>
            <p:cNvPr id="22" name="Rechteck 21">
              <a:extLst>
                <a:ext uri="{FF2B5EF4-FFF2-40B4-BE49-F238E27FC236}">
                  <a16:creationId xmlns:a16="http://schemas.microsoft.com/office/drawing/2014/main" id="{DEA71866-3AAA-7BA0-7194-A233569D2BC5}"/>
                </a:ext>
              </a:extLst>
            </p:cNvPr>
            <p:cNvSpPr/>
            <p:nvPr/>
          </p:nvSpPr>
          <p:spPr>
            <a:xfrm>
              <a:off x="274121" y="3234248"/>
              <a:ext cx="1222735"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rgbClr val="6C6C6C"/>
                  </a:solidFill>
                  <a:cs typeface="Arial" panose="020B0604020202020204" pitchFamily="34" charset="0"/>
                </a:rPr>
                <a:t>Receptivity</a:t>
              </a:r>
              <a:endParaRPr lang="de-DE" sz="1200" b="1" dirty="0">
                <a:solidFill>
                  <a:srgbClr val="6C6C6C"/>
                </a:solidFill>
                <a:cs typeface="Arial" panose="020B0604020202020204" pitchFamily="34" charset="0"/>
              </a:endParaRPr>
            </a:p>
          </p:txBody>
        </p:sp>
        <p:sp>
          <p:nvSpPr>
            <p:cNvPr id="23" name="Rechteck 22">
              <a:extLst>
                <a:ext uri="{FF2B5EF4-FFF2-40B4-BE49-F238E27FC236}">
                  <a16:creationId xmlns:a16="http://schemas.microsoft.com/office/drawing/2014/main" id="{8C6FED38-3AC6-5442-F439-BBBB8E94518F}"/>
                </a:ext>
              </a:extLst>
            </p:cNvPr>
            <p:cNvSpPr/>
            <p:nvPr/>
          </p:nvSpPr>
          <p:spPr>
            <a:xfrm>
              <a:off x="2654317" y="5462506"/>
              <a:ext cx="1479510"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Transparency</a:t>
              </a:r>
            </a:p>
          </p:txBody>
        </p:sp>
        <p:sp>
          <p:nvSpPr>
            <p:cNvPr id="24" name="Rechteck 23">
              <a:extLst>
                <a:ext uri="{FF2B5EF4-FFF2-40B4-BE49-F238E27FC236}">
                  <a16:creationId xmlns:a16="http://schemas.microsoft.com/office/drawing/2014/main" id="{C77D1A4F-5ECC-8D41-981C-B0DEE6CDAE09}"/>
                </a:ext>
              </a:extLst>
            </p:cNvPr>
            <p:cNvSpPr/>
            <p:nvPr/>
          </p:nvSpPr>
          <p:spPr>
            <a:xfrm>
              <a:off x="1552575" y="5218428"/>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Low</a:t>
              </a:r>
            </a:p>
          </p:txBody>
        </p:sp>
        <p:sp>
          <p:nvSpPr>
            <p:cNvPr id="25" name="Rechteck 24">
              <a:extLst>
                <a:ext uri="{FF2B5EF4-FFF2-40B4-BE49-F238E27FC236}">
                  <a16:creationId xmlns:a16="http://schemas.microsoft.com/office/drawing/2014/main" id="{875D4E75-48A3-0A69-B288-98D4D9912C1D}"/>
                </a:ext>
              </a:extLst>
            </p:cNvPr>
            <p:cNvSpPr/>
            <p:nvPr/>
          </p:nvSpPr>
          <p:spPr>
            <a:xfrm>
              <a:off x="4441764" y="5295449"/>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High</a:t>
              </a:r>
            </a:p>
          </p:txBody>
        </p:sp>
        <p:sp>
          <p:nvSpPr>
            <p:cNvPr id="26" name="Rechteck 25">
              <a:extLst>
                <a:ext uri="{FF2B5EF4-FFF2-40B4-BE49-F238E27FC236}">
                  <a16:creationId xmlns:a16="http://schemas.microsoft.com/office/drawing/2014/main" id="{8645DFD8-E5A5-6E8F-3A70-ED05AA62BD88}"/>
                </a:ext>
              </a:extLst>
            </p:cNvPr>
            <p:cNvSpPr/>
            <p:nvPr/>
          </p:nvSpPr>
          <p:spPr>
            <a:xfrm>
              <a:off x="824518" y="4811577"/>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Low</a:t>
              </a:r>
            </a:p>
          </p:txBody>
        </p:sp>
        <p:sp>
          <p:nvSpPr>
            <p:cNvPr id="27" name="Rechteck 26">
              <a:extLst>
                <a:ext uri="{FF2B5EF4-FFF2-40B4-BE49-F238E27FC236}">
                  <a16:creationId xmlns:a16="http://schemas.microsoft.com/office/drawing/2014/main" id="{51CC2B57-6F28-B554-965E-8BAAE7F41960}"/>
                </a:ext>
              </a:extLst>
            </p:cNvPr>
            <p:cNvSpPr/>
            <p:nvPr/>
          </p:nvSpPr>
          <p:spPr>
            <a:xfrm>
              <a:off x="821925" y="1673361"/>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High</a:t>
              </a:r>
            </a:p>
          </p:txBody>
        </p:sp>
      </p:grpSp>
      <p:sp>
        <p:nvSpPr>
          <p:cNvPr id="44" name="Rechteck 43">
            <a:extLst>
              <a:ext uri="{FF2B5EF4-FFF2-40B4-BE49-F238E27FC236}">
                <a16:creationId xmlns:a16="http://schemas.microsoft.com/office/drawing/2014/main" id="{AE10FC88-2925-B958-127E-3A540FB46471}"/>
              </a:ext>
            </a:extLst>
          </p:cNvPr>
          <p:cNvSpPr/>
          <p:nvPr/>
        </p:nvSpPr>
        <p:spPr>
          <a:xfrm>
            <a:off x="8042275" y="5811459"/>
            <a:ext cx="3164485" cy="233363"/>
          </a:xfrm>
          <a:prstGeom prst="rect">
            <a:avLst/>
          </a:prstGeom>
          <a:noFill/>
          <a:ln w="38100" algn="ctr">
            <a:solidFill>
              <a:schemeClr val="bg1"/>
            </a:solidFill>
            <a:miter lim="800000"/>
            <a:headEnd/>
            <a:tailEnd/>
          </a:ln>
          <a:effectLst/>
        </p:spPr>
        <p:txBody>
          <a:bodyPr lIns="0" tIns="0" rIns="0" bIns="0" anchor="ctr"/>
          <a:lstStyle/>
          <a:p>
            <a:pPr algn="r" defTabSz="783285" eaLnBrk="0" hangingPunct="0">
              <a:lnSpc>
                <a:spcPct val="90000"/>
              </a:lnSpc>
            </a:pPr>
            <a:r>
              <a:rPr lang="en-US" sz="1000" dirty="0"/>
              <a:t>Quelle: Larsson et al. (1998)</a:t>
            </a:r>
            <a:endParaRPr lang="en-US" sz="1000" dirty="0">
              <a:solidFill>
                <a:schemeClr val="tx1"/>
              </a:solidFill>
            </a:endParaRPr>
          </a:p>
        </p:txBody>
      </p:sp>
      <p:sp>
        <p:nvSpPr>
          <p:cNvPr id="45" name="Rechteck 44">
            <a:extLst>
              <a:ext uri="{FF2B5EF4-FFF2-40B4-BE49-F238E27FC236}">
                <a16:creationId xmlns:a16="http://schemas.microsoft.com/office/drawing/2014/main" id="{8FD1AD35-A188-F27C-4339-5EE4A3C16738}"/>
              </a:ext>
            </a:extLst>
          </p:cNvPr>
          <p:cNvSpPr/>
          <p:nvPr/>
        </p:nvSpPr>
        <p:spPr>
          <a:xfrm>
            <a:off x="2226162" y="1171802"/>
            <a:ext cx="2340000" cy="664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err="1">
                <a:solidFill>
                  <a:schemeClr val="tx1"/>
                </a:solidFill>
                <a:cs typeface="Arial" panose="020B0604020202020204" pitchFamily="34" charset="0"/>
              </a:rPr>
              <a:t>Unternehmen</a:t>
            </a:r>
            <a:r>
              <a:rPr lang="en-AU" sz="1400" b="1" dirty="0">
                <a:solidFill>
                  <a:schemeClr val="tx1"/>
                </a:solidFill>
                <a:cs typeface="Arial" panose="020B0604020202020204" pitchFamily="34" charset="0"/>
              </a:rPr>
              <a:t> A</a:t>
            </a:r>
          </a:p>
        </p:txBody>
      </p:sp>
      <p:sp>
        <p:nvSpPr>
          <p:cNvPr id="46" name="Rechteck 45">
            <a:extLst>
              <a:ext uri="{FF2B5EF4-FFF2-40B4-BE49-F238E27FC236}">
                <a16:creationId xmlns:a16="http://schemas.microsoft.com/office/drawing/2014/main" id="{797FAA88-E75F-02D3-6B02-A1BC112D18E5}"/>
              </a:ext>
            </a:extLst>
          </p:cNvPr>
          <p:cNvSpPr/>
          <p:nvPr/>
        </p:nvSpPr>
        <p:spPr>
          <a:xfrm>
            <a:off x="7440753" y="1171802"/>
            <a:ext cx="2340000" cy="664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err="1">
                <a:solidFill>
                  <a:schemeClr val="tx1"/>
                </a:solidFill>
                <a:cs typeface="Arial" panose="020B0604020202020204" pitchFamily="34" charset="0"/>
              </a:rPr>
              <a:t>Unternehmen</a:t>
            </a:r>
            <a:r>
              <a:rPr lang="en-AU" sz="1400" b="1" dirty="0">
                <a:solidFill>
                  <a:schemeClr val="tx1"/>
                </a:solidFill>
                <a:cs typeface="Arial" panose="020B0604020202020204" pitchFamily="34" charset="0"/>
              </a:rPr>
              <a:t> B</a:t>
            </a:r>
          </a:p>
        </p:txBody>
      </p:sp>
      <p:grpSp>
        <p:nvGrpSpPr>
          <p:cNvPr id="47" name="Gruppieren 46">
            <a:extLst>
              <a:ext uri="{FF2B5EF4-FFF2-40B4-BE49-F238E27FC236}">
                <a16:creationId xmlns:a16="http://schemas.microsoft.com/office/drawing/2014/main" id="{5A97194C-B69D-FE92-F4B3-18B60706A1BB}"/>
              </a:ext>
            </a:extLst>
          </p:cNvPr>
          <p:cNvGrpSpPr/>
          <p:nvPr/>
        </p:nvGrpSpPr>
        <p:grpSpPr>
          <a:xfrm>
            <a:off x="6980350" y="1952272"/>
            <a:ext cx="3466291" cy="3769578"/>
            <a:chOff x="1512127" y="1695449"/>
            <a:chExt cx="3912853" cy="4255212"/>
          </a:xfrm>
        </p:grpSpPr>
        <p:cxnSp>
          <p:nvCxnSpPr>
            <p:cNvPr id="48" name="Gerade Verbindung mit Pfeil 47">
              <a:extLst>
                <a:ext uri="{FF2B5EF4-FFF2-40B4-BE49-F238E27FC236}">
                  <a16:creationId xmlns:a16="http://schemas.microsoft.com/office/drawing/2014/main" id="{9EC7C0DD-0484-F046-E6D5-1D255359E1EF}"/>
                </a:ext>
              </a:extLst>
            </p:cNvPr>
            <p:cNvCxnSpPr>
              <a:cxnSpLocks/>
            </p:cNvCxnSpPr>
            <p:nvPr/>
          </p:nvCxnSpPr>
          <p:spPr>
            <a:xfrm flipV="1">
              <a:off x="1552575" y="1695449"/>
              <a:ext cx="0" cy="3600000"/>
            </a:xfrm>
            <a:prstGeom prst="straightConnector1">
              <a:avLst/>
            </a:prstGeom>
            <a:ln>
              <a:solidFill>
                <a:srgbClr val="6C6C6C"/>
              </a:solidFill>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48">
              <a:extLst>
                <a:ext uri="{FF2B5EF4-FFF2-40B4-BE49-F238E27FC236}">
                  <a16:creationId xmlns:a16="http://schemas.microsoft.com/office/drawing/2014/main" id="{AC95A202-0E06-896E-418A-63772EBE7B46}"/>
                </a:ext>
              </a:extLst>
            </p:cNvPr>
            <p:cNvCxnSpPr>
              <a:cxnSpLocks/>
            </p:cNvCxnSpPr>
            <p:nvPr/>
          </p:nvCxnSpPr>
          <p:spPr>
            <a:xfrm>
              <a:off x="1552575" y="5295449"/>
              <a:ext cx="3600000" cy="0"/>
            </a:xfrm>
            <a:prstGeom prst="straightConnector1">
              <a:avLst/>
            </a:prstGeom>
            <a:ln>
              <a:solidFill>
                <a:srgbClr val="6C6C6C"/>
              </a:solidFill>
              <a:tailEnd type="triangle"/>
            </a:ln>
          </p:spPr>
          <p:style>
            <a:lnRef idx="1">
              <a:schemeClr val="accent1"/>
            </a:lnRef>
            <a:fillRef idx="0">
              <a:schemeClr val="accent1"/>
            </a:fillRef>
            <a:effectRef idx="0">
              <a:schemeClr val="accent1"/>
            </a:effectRef>
            <a:fontRef idx="minor">
              <a:schemeClr val="tx1"/>
            </a:fontRef>
          </p:style>
        </p:cxnSp>
        <p:sp>
          <p:nvSpPr>
            <p:cNvPr id="50" name="Pfeil: in vier Richtungen 49">
              <a:extLst>
                <a:ext uri="{FF2B5EF4-FFF2-40B4-BE49-F238E27FC236}">
                  <a16:creationId xmlns:a16="http://schemas.microsoft.com/office/drawing/2014/main" id="{79F2CF19-8BE5-9704-E423-C00F5668E483}"/>
                </a:ext>
              </a:extLst>
            </p:cNvPr>
            <p:cNvSpPr/>
            <p:nvPr/>
          </p:nvSpPr>
          <p:spPr>
            <a:xfrm rot="2700000">
              <a:off x="1555865" y="1905107"/>
              <a:ext cx="3676417" cy="3418925"/>
            </a:xfrm>
            <a:prstGeom prst="quadArrow">
              <a:avLst>
                <a:gd name="adj1" fmla="val 11387"/>
                <a:gd name="adj2" fmla="val 13769"/>
                <a:gd name="adj3" fmla="val 12181"/>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51" name="Rechteck 50">
              <a:extLst>
                <a:ext uri="{FF2B5EF4-FFF2-40B4-BE49-F238E27FC236}">
                  <a16:creationId xmlns:a16="http://schemas.microsoft.com/office/drawing/2014/main" id="{7E062E84-5521-7DC9-3AEB-6EC9C6305AF1}"/>
                </a:ext>
              </a:extLst>
            </p:cNvPr>
            <p:cNvSpPr/>
            <p:nvPr/>
          </p:nvSpPr>
          <p:spPr>
            <a:xfrm>
              <a:off x="1512127" y="1695449"/>
              <a:ext cx="1222735"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tx1"/>
                  </a:solidFill>
                  <a:cs typeface="Arial" panose="020B0604020202020204" pitchFamily="34" charset="0"/>
                </a:rPr>
                <a:t>Competition</a:t>
              </a:r>
            </a:p>
          </p:txBody>
        </p:sp>
        <p:sp>
          <p:nvSpPr>
            <p:cNvPr id="52" name="Rechteck 51">
              <a:extLst>
                <a:ext uri="{FF2B5EF4-FFF2-40B4-BE49-F238E27FC236}">
                  <a16:creationId xmlns:a16="http://schemas.microsoft.com/office/drawing/2014/main" id="{A1F457A6-5515-F3AD-606B-1AF7993DD4E5}"/>
                </a:ext>
              </a:extLst>
            </p:cNvPr>
            <p:cNvSpPr/>
            <p:nvPr/>
          </p:nvSpPr>
          <p:spPr>
            <a:xfrm>
              <a:off x="3945471" y="1695449"/>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Collaboration</a:t>
              </a:r>
              <a:endParaRPr lang="de-DE" sz="1200" b="1" dirty="0">
                <a:solidFill>
                  <a:schemeClr val="tx1"/>
                </a:solidFill>
                <a:cs typeface="Arial" panose="020B0604020202020204" pitchFamily="34" charset="0"/>
              </a:endParaRPr>
            </a:p>
          </p:txBody>
        </p:sp>
        <p:sp>
          <p:nvSpPr>
            <p:cNvPr id="53" name="Rechteck 52">
              <a:extLst>
                <a:ext uri="{FF2B5EF4-FFF2-40B4-BE49-F238E27FC236}">
                  <a16:creationId xmlns:a16="http://schemas.microsoft.com/office/drawing/2014/main" id="{1FBCC10E-76BC-B218-7E47-7FB7D15BA108}"/>
                </a:ext>
              </a:extLst>
            </p:cNvPr>
            <p:cNvSpPr/>
            <p:nvPr/>
          </p:nvSpPr>
          <p:spPr>
            <a:xfrm>
              <a:off x="1512127" y="4807294"/>
              <a:ext cx="1222735"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Avoidance</a:t>
              </a:r>
              <a:endParaRPr lang="de-DE" sz="1200" b="1" dirty="0">
                <a:solidFill>
                  <a:schemeClr val="tx1"/>
                </a:solidFill>
                <a:cs typeface="Arial" panose="020B0604020202020204" pitchFamily="34" charset="0"/>
              </a:endParaRPr>
            </a:p>
          </p:txBody>
        </p:sp>
        <p:sp>
          <p:nvSpPr>
            <p:cNvPr id="54" name="Rechteck 53">
              <a:extLst>
                <a:ext uri="{FF2B5EF4-FFF2-40B4-BE49-F238E27FC236}">
                  <a16:creationId xmlns:a16="http://schemas.microsoft.com/office/drawing/2014/main" id="{F1369BEA-209B-4732-D410-BC85FC185D47}"/>
                </a:ext>
              </a:extLst>
            </p:cNvPr>
            <p:cNvSpPr/>
            <p:nvPr/>
          </p:nvSpPr>
          <p:spPr>
            <a:xfrm>
              <a:off x="3945471" y="4807294"/>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Accomodation</a:t>
              </a:r>
              <a:endParaRPr lang="de-DE" sz="1200" b="1" dirty="0">
                <a:solidFill>
                  <a:schemeClr val="tx1"/>
                </a:solidFill>
                <a:cs typeface="Arial" panose="020B0604020202020204" pitchFamily="34" charset="0"/>
              </a:endParaRPr>
            </a:p>
          </p:txBody>
        </p:sp>
        <p:sp>
          <p:nvSpPr>
            <p:cNvPr id="55" name="Rechteck 54">
              <a:extLst>
                <a:ext uri="{FF2B5EF4-FFF2-40B4-BE49-F238E27FC236}">
                  <a16:creationId xmlns:a16="http://schemas.microsoft.com/office/drawing/2014/main" id="{7E2C7312-C956-6EA8-776E-01F3C4CC2E5B}"/>
                </a:ext>
              </a:extLst>
            </p:cNvPr>
            <p:cNvSpPr/>
            <p:nvPr/>
          </p:nvSpPr>
          <p:spPr>
            <a:xfrm>
              <a:off x="2734862" y="3237875"/>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Compromise</a:t>
              </a:r>
              <a:endParaRPr lang="de-DE" sz="1200" b="1" dirty="0">
                <a:solidFill>
                  <a:schemeClr val="tx1"/>
                </a:solidFill>
                <a:cs typeface="Arial" panose="020B0604020202020204" pitchFamily="34" charset="0"/>
              </a:endParaRPr>
            </a:p>
          </p:txBody>
        </p:sp>
        <p:sp>
          <p:nvSpPr>
            <p:cNvPr id="57" name="Rechteck 56">
              <a:extLst>
                <a:ext uri="{FF2B5EF4-FFF2-40B4-BE49-F238E27FC236}">
                  <a16:creationId xmlns:a16="http://schemas.microsoft.com/office/drawing/2014/main" id="{21CE2A3B-681C-4CE3-5440-450B6C874BA6}"/>
                </a:ext>
              </a:extLst>
            </p:cNvPr>
            <p:cNvSpPr/>
            <p:nvPr/>
          </p:nvSpPr>
          <p:spPr>
            <a:xfrm>
              <a:off x="2654317" y="5462506"/>
              <a:ext cx="1479510"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Transparency</a:t>
              </a:r>
            </a:p>
          </p:txBody>
        </p:sp>
        <p:sp>
          <p:nvSpPr>
            <p:cNvPr id="58" name="Rechteck 57">
              <a:extLst>
                <a:ext uri="{FF2B5EF4-FFF2-40B4-BE49-F238E27FC236}">
                  <a16:creationId xmlns:a16="http://schemas.microsoft.com/office/drawing/2014/main" id="{5CBA8309-5C3E-2E6D-05CF-3A9188C5BEB9}"/>
                </a:ext>
              </a:extLst>
            </p:cNvPr>
            <p:cNvSpPr/>
            <p:nvPr/>
          </p:nvSpPr>
          <p:spPr>
            <a:xfrm>
              <a:off x="1552575" y="5218428"/>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Low</a:t>
              </a:r>
            </a:p>
          </p:txBody>
        </p:sp>
        <p:sp>
          <p:nvSpPr>
            <p:cNvPr id="59" name="Rechteck 58">
              <a:extLst>
                <a:ext uri="{FF2B5EF4-FFF2-40B4-BE49-F238E27FC236}">
                  <a16:creationId xmlns:a16="http://schemas.microsoft.com/office/drawing/2014/main" id="{91713A15-130F-25FD-CDA7-99C851C19B48}"/>
                </a:ext>
              </a:extLst>
            </p:cNvPr>
            <p:cNvSpPr/>
            <p:nvPr/>
          </p:nvSpPr>
          <p:spPr>
            <a:xfrm>
              <a:off x="4441764" y="5295449"/>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High</a:t>
              </a:r>
            </a:p>
          </p:txBody>
        </p:sp>
      </p:grpSp>
      <p:sp>
        <p:nvSpPr>
          <p:cNvPr id="4" name="Ellipse 3">
            <a:extLst>
              <a:ext uri="{FF2B5EF4-FFF2-40B4-BE49-F238E27FC236}">
                <a16:creationId xmlns:a16="http://schemas.microsoft.com/office/drawing/2014/main" id="{537EC8B9-8B92-8414-B3EE-90E3EBE1B2AD}"/>
              </a:ext>
            </a:extLst>
          </p:cNvPr>
          <p:cNvSpPr/>
          <p:nvPr/>
        </p:nvSpPr>
        <p:spPr>
          <a:xfrm>
            <a:off x="3936317" y="3344124"/>
            <a:ext cx="544485" cy="54448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5" name="Gerader Verbinder 4">
            <a:extLst>
              <a:ext uri="{FF2B5EF4-FFF2-40B4-BE49-F238E27FC236}">
                <a16:creationId xmlns:a16="http://schemas.microsoft.com/office/drawing/2014/main" id="{16C9D54F-DF8A-0E8F-6E39-1884B58AEAE0}"/>
              </a:ext>
            </a:extLst>
          </p:cNvPr>
          <p:cNvCxnSpPr>
            <a:cxnSpLocks/>
          </p:cNvCxnSpPr>
          <p:nvPr/>
        </p:nvCxnSpPr>
        <p:spPr>
          <a:xfrm flipH="1">
            <a:off x="4189608" y="3788916"/>
            <a:ext cx="0" cy="135629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A7E57778-77A0-5D4E-2758-C208578C50BE}"/>
              </a:ext>
            </a:extLst>
          </p:cNvPr>
          <p:cNvCxnSpPr>
            <a:cxnSpLocks/>
            <a:endCxn id="4" idx="2"/>
          </p:cNvCxnSpPr>
          <p:nvPr/>
        </p:nvCxnSpPr>
        <p:spPr>
          <a:xfrm flipV="1">
            <a:off x="1756232" y="3616367"/>
            <a:ext cx="2180085" cy="313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10" name="Ellipse 9">
            <a:extLst>
              <a:ext uri="{FF2B5EF4-FFF2-40B4-BE49-F238E27FC236}">
                <a16:creationId xmlns:a16="http://schemas.microsoft.com/office/drawing/2014/main" id="{F5DAE760-AB99-4C61-5AB4-C17688D1D830}"/>
              </a:ext>
            </a:extLst>
          </p:cNvPr>
          <p:cNvSpPr/>
          <p:nvPr/>
        </p:nvSpPr>
        <p:spPr>
          <a:xfrm>
            <a:off x="7803841" y="2818906"/>
            <a:ext cx="544485" cy="54448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1" name="Gerader Verbinder 10">
            <a:extLst>
              <a:ext uri="{FF2B5EF4-FFF2-40B4-BE49-F238E27FC236}">
                <a16:creationId xmlns:a16="http://schemas.microsoft.com/office/drawing/2014/main" id="{5D85ABF7-2269-3D86-77AD-EA08B8F65688}"/>
              </a:ext>
            </a:extLst>
          </p:cNvPr>
          <p:cNvCxnSpPr>
            <a:cxnSpLocks/>
          </p:cNvCxnSpPr>
          <p:nvPr/>
        </p:nvCxnSpPr>
        <p:spPr>
          <a:xfrm>
            <a:off x="8077985" y="3242469"/>
            <a:ext cx="0" cy="187406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9644ACDF-1D6E-898B-766D-F825BB942A96}"/>
              </a:ext>
            </a:extLst>
          </p:cNvPr>
          <p:cNvCxnSpPr>
            <a:cxnSpLocks/>
          </p:cNvCxnSpPr>
          <p:nvPr/>
        </p:nvCxnSpPr>
        <p:spPr>
          <a:xfrm flipV="1">
            <a:off x="7042879" y="3111446"/>
            <a:ext cx="999396"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13" name="Pfeil: nach oben 12">
            <a:extLst>
              <a:ext uri="{FF2B5EF4-FFF2-40B4-BE49-F238E27FC236}">
                <a16:creationId xmlns:a16="http://schemas.microsoft.com/office/drawing/2014/main" id="{CBA61B6F-8A3D-873D-D0DD-135D2EB45273}"/>
              </a:ext>
            </a:extLst>
          </p:cNvPr>
          <p:cNvSpPr/>
          <p:nvPr/>
        </p:nvSpPr>
        <p:spPr>
          <a:xfrm rot="5400000">
            <a:off x="3584133" y="4957350"/>
            <a:ext cx="146630" cy="611433"/>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Pfeil: nach oben 28">
            <a:extLst>
              <a:ext uri="{FF2B5EF4-FFF2-40B4-BE49-F238E27FC236}">
                <a16:creationId xmlns:a16="http://schemas.microsoft.com/office/drawing/2014/main" id="{1A018231-7E38-280B-0732-8919AF5DBB81}"/>
              </a:ext>
            </a:extLst>
          </p:cNvPr>
          <p:cNvSpPr/>
          <p:nvPr/>
        </p:nvSpPr>
        <p:spPr>
          <a:xfrm>
            <a:off x="6823296" y="3111446"/>
            <a:ext cx="146630" cy="402301"/>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Pfeil: nach oben 29">
            <a:extLst>
              <a:ext uri="{FF2B5EF4-FFF2-40B4-BE49-F238E27FC236}">
                <a16:creationId xmlns:a16="http://schemas.microsoft.com/office/drawing/2014/main" id="{E92AF2EF-8471-5799-3D30-51D836A04010}"/>
              </a:ext>
            </a:extLst>
          </p:cNvPr>
          <p:cNvSpPr/>
          <p:nvPr/>
        </p:nvSpPr>
        <p:spPr>
          <a:xfrm rot="16200000">
            <a:off x="8325814" y="5009382"/>
            <a:ext cx="146630" cy="503905"/>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Rechteck 32">
            <a:extLst>
              <a:ext uri="{FF2B5EF4-FFF2-40B4-BE49-F238E27FC236}">
                <a16:creationId xmlns:a16="http://schemas.microsoft.com/office/drawing/2014/main" id="{EDF92C97-3F52-E717-60DC-7859F14168AD}"/>
              </a:ext>
            </a:extLst>
          </p:cNvPr>
          <p:cNvSpPr/>
          <p:nvPr/>
        </p:nvSpPr>
        <p:spPr>
          <a:xfrm>
            <a:off x="4640350" y="1083072"/>
            <a:ext cx="2340000" cy="664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accent5"/>
                </a:solidFill>
                <a:cs typeface="Arial" panose="020B0604020202020204" pitchFamily="34" charset="0"/>
              </a:rPr>
              <a:t>Direct Board Interlock</a:t>
            </a:r>
          </a:p>
        </p:txBody>
      </p:sp>
      <p:cxnSp>
        <p:nvCxnSpPr>
          <p:cNvPr id="9" name="Gerade Verbindung mit Pfeil 8">
            <a:extLst>
              <a:ext uri="{FF2B5EF4-FFF2-40B4-BE49-F238E27FC236}">
                <a16:creationId xmlns:a16="http://schemas.microsoft.com/office/drawing/2014/main" id="{1E8627BE-6FAC-C234-EAE6-A413BEC8026F}"/>
              </a:ext>
            </a:extLst>
          </p:cNvPr>
          <p:cNvCxnSpPr/>
          <p:nvPr/>
        </p:nvCxnSpPr>
        <p:spPr>
          <a:xfrm flipH="1">
            <a:off x="4458236" y="1513904"/>
            <a:ext cx="2557946" cy="0"/>
          </a:xfrm>
          <a:prstGeom prst="straightConnector1">
            <a:avLst/>
          </a:prstGeom>
          <a:ln>
            <a:headEnd type="triangle"/>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684553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p:txBody>
          <a:bodyPr/>
          <a:lstStyle/>
          <a:p>
            <a:r>
              <a:rPr lang="en-US"/>
              <a:t>Agenda</a:t>
            </a:r>
          </a:p>
        </p:txBody>
      </p:sp>
      <p:graphicFrame>
        <p:nvGraphicFramePr>
          <p:cNvPr id="5" name="Tabelle 4"/>
          <p:cNvGraphicFramePr>
            <a:graphicFrameLocks noGrp="1"/>
          </p:cNvGraphicFramePr>
          <p:nvPr>
            <p:extLst>
              <p:ext uri="{D42A27DB-BD31-4B8C-83A1-F6EECF244321}">
                <p14:modId xmlns:p14="http://schemas.microsoft.com/office/powerpoint/2010/main" val="4177141455"/>
              </p:ext>
            </p:extLst>
          </p:nvPr>
        </p:nvGraphicFramePr>
        <p:xfrm>
          <a:off x="2597433" y="1609200"/>
          <a:ext cx="6327209" cy="2991888"/>
        </p:xfrm>
        <a:graphic>
          <a:graphicData uri="http://schemas.openxmlformats.org/drawingml/2006/table">
            <a:tbl>
              <a:tblPr bandRow="1">
                <a:tableStyleId>{8EC20E35-A176-4012-BC5E-935CFFF8708E}</a:tableStyleId>
              </a:tblPr>
              <a:tblGrid>
                <a:gridCol w="604620">
                  <a:extLst>
                    <a:ext uri="{9D8B030D-6E8A-4147-A177-3AD203B41FA5}">
                      <a16:colId xmlns:a16="http://schemas.microsoft.com/office/drawing/2014/main" val="20000"/>
                    </a:ext>
                  </a:extLst>
                </a:gridCol>
                <a:gridCol w="5722589">
                  <a:extLst>
                    <a:ext uri="{9D8B030D-6E8A-4147-A177-3AD203B41FA5}">
                      <a16:colId xmlns:a16="http://schemas.microsoft.com/office/drawing/2014/main" val="20001"/>
                    </a:ext>
                  </a:extLst>
                </a:gridCol>
              </a:tblGrid>
              <a:tr h="487067">
                <a:tc>
                  <a:txBody>
                    <a:bodyPr/>
                    <a:lstStyle/>
                    <a:p>
                      <a:pPr>
                        <a:lnSpc>
                          <a:spcPct val="104000"/>
                        </a:lnSpc>
                      </a:pPr>
                      <a:r>
                        <a:rPr lang="en-US" sz="2400" b="1" noProof="0">
                          <a:solidFill>
                            <a:schemeClr val="tx1"/>
                          </a:solidFill>
                          <a:latin typeface="+mj-lt"/>
                        </a:rPr>
                        <a:t>01</a:t>
                      </a:r>
                    </a:p>
                  </a:txBody>
                  <a:tcPr marL="108000" marR="72000" marT="72000" marB="72000" anchor="ct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indent="0">
                        <a:lnSpc>
                          <a:spcPct val="104000"/>
                        </a:lnSpc>
                        <a:spcBef>
                          <a:spcPts val="2400"/>
                        </a:spcBef>
                        <a:buSzPct val="150000"/>
                        <a:buFont typeface="+mj-lt"/>
                        <a:buNone/>
                      </a:pPr>
                      <a:r>
                        <a:rPr lang="en-US" sz="1400" noProof="0">
                          <a:solidFill>
                            <a:srgbClr val="4B4B4B"/>
                          </a:solidFill>
                          <a:latin typeface="+mn-lt"/>
                        </a:rPr>
                        <a:t>Überblick über das Dissertationsprojekt</a:t>
                      </a:r>
                    </a:p>
                  </a:txBody>
                  <a:tcPr marL="108000" marR="72000" marT="72000" marB="72000" anchor="ct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87067">
                <a:tc>
                  <a:txBody>
                    <a:bodyPr/>
                    <a:lstStyle/>
                    <a:p>
                      <a:pPr>
                        <a:lnSpc>
                          <a:spcPct val="104000"/>
                        </a:lnSpc>
                      </a:pPr>
                      <a:r>
                        <a:rPr lang="en-US" sz="2400" b="1" noProof="0">
                          <a:solidFill>
                            <a:srgbClr val="122769"/>
                          </a:solidFill>
                          <a:latin typeface="+mj-lt"/>
                        </a:rPr>
                        <a:t>02</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E6E6E6"/>
                    </a:solidFill>
                  </a:tcPr>
                </a:tc>
                <a:tc>
                  <a:txBody>
                    <a:bodyPr/>
                    <a:lstStyle/>
                    <a:p>
                      <a:pPr marL="0" indent="0">
                        <a:lnSpc>
                          <a:spcPct val="104000"/>
                        </a:lnSpc>
                        <a:spcBef>
                          <a:spcPts val="2400"/>
                        </a:spcBef>
                        <a:buSzPct val="150000"/>
                        <a:buFont typeface="+mj-lt"/>
                        <a:buNone/>
                      </a:pPr>
                      <a:r>
                        <a:rPr lang="en-US" sz="1400" noProof="0">
                          <a:solidFill>
                            <a:srgbClr val="4B4B4B"/>
                          </a:solidFill>
                          <a:latin typeface="+mn-lt"/>
                        </a:rPr>
                        <a:t>Artikel 1: Corporate Networks</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E6E6E6"/>
                    </a:solidFill>
                  </a:tcPr>
                </a:tc>
                <a:extLst>
                  <a:ext uri="{0D108BD9-81ED-4DB2-BD59-A6C34878D82A}">
                    <a16:rowId xmlns:a16="http://schemas.microsoft.com/office/drawing/2014/main" val="10001"/>
                  </a:ext>
                </a:extLst>
              </a:tr>
              <a:tr h="480395">
                <a:tc>
                  <a:txBody>
                    <a:bodyPr/>
                    <a:lstStyle/>
                    <a:p>
                      <a:pPr>
                        <a:lnSpc>
                          <a:spcPct val="104000"/>
                        </a:lnSpc>
                      </a:pPr>
                      <a:r>
                        <a:rPr lang="en-US" sz="2400" b="1" noProof="0">
                          <a:solidFill>
                            <a:srgbClr val="122769"/>
                          </a:solidFill>
                          <a:latin typeface="+mj-lt"/>
                        </a:rPr>
                        <a:t>03</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indent="0">
                        <a:lnSpc>
                          <a:spcPct val="104000"/>
                        </a:lnSpc>
                        <a:spcBef>
                          <a:spcPts val="2400"/>
                        </a:spcBef>
                        <a:buSzPct val="150000"/>
                        <a:buFont typeface="+mj-lt"/>
                        <a:buNone/>
                      </a:pPr>
                      <a:r>
                        <a:rPr lang="en-US" sz="1400" noProof="0">
                          <a:solidFill>
                            <a:srgbClr val="4B4B4B"/>
                          </a:solidFill>
                          <a:latin typeface="+mn-lt"/>
                        </a:rPr>
                        <a:t>Artikel 2: Strategic Alliances</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87067">
                <a:tc>
                  <a:txBody>
                    <a:bodyPr/>
                    <a:lstStyle/>
                    <a:p>
                      <a:pPr>
                        <a:lnSpc>
                          <a:spcPct val="104000"/>
                        </a:lnSpc>
                      </a:pPr>
                      <a:r>
                        <a:rPr lang="en-US" sz="2400" b="1" noProof="0">
                          <a:solidFill>
                            <a:srgbClr val="122769"/>
                          </a:solidFill>
                          <a:latin typeface="+mj-lt"/>
                        </a:rPr>
                        <a:t>04</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indent="0">
                        <a:lnSpc>
                          <a:spcPct val="104000"/>
                        </a:lnSpc>
                        <a:spcBef>
                          <a:spcPts val="2400"/>
                        </a:spcBef>
                        <a:buSzPct val="150000"/>
                        <a:buFont typeface="+mj-lt"/>
                        <a:buNone/>
                      </a:pPr>
                      <a:r>
                        <a:rPr lang="en-US" sz="1400" noProof="0">
                          <a:solidFill>
                            <a:srgbClr val="4B4B4B"/>
                          </a:solidFill>
                          <a:latin typeface="+mn-lt"/>
                        </a:rPr>
                        <a:t>Artikel 3: Mergers &amp; Acquisitions</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87067">
                <a:tc>
                  <a:txBody>
                    <a:bodyPr/>
                    <a:lstStyle/>
                    <a:p>
                      <a:pPr>
                        <a:lnSpc>
                          <a:spcPct val="104000"/>
                        </a:lnSpc>
                      </a:pPr>
                      <a:r>
                        <a:rPr lang="en-US" sz="2400" b="1" noProof="0">
                          <a:solidFill>
                            <a:srgbClr val="122769"/>
                          </a:solidFill>
                          <a:latin typeface="+mj-lt"/>
                        </a:rPr>
                        <a:t>05</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indent="0">
                        <a:lnSpc>
                          <a:spcPct val="104000"/>
                        </a:lnSpc>
                        <a:spcBef>
                          <a:spcPts val="2400"/>
                        </a:spcBef>
                        <a:buSzPct val="150000"/>
                        <a:buFont typeface="+mj-lt"/>
                        <a:buNone/>
                      </a:pPr>
                      <a:r>
                        <a:rPr lang="en-US" sz="1400" noProof="0">
                          <a:solidFill>
                            <a:srgbClr val="4B4B4B"/>
                          </a:solidFill>
                          <a:latin typeface="+mn-lt"/>
                        </a:rPr>
                        <a:t>Ausblick und weiteres Vorgehen</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74602507"/>
                  </a:ext>
                </a:extLst>
              </a:tr>
              <a:tr h="487067">
                <a:tc>
                  <a:txBody>
                    <a:bodyPr/>
                    <a:lstStyle/>
                    <a:p>
                      <a:pPr>
                        <a:lnSpc>
                          <a:spcPct val="104000"/>
                        </a:lnSpc>
                      </a:pPr>
                      <a:r>
                        <a:rPr lang="en-US" sz="2400" b="1" noProof="0">
                          <a:solidFill>
                            <a:srgbClr val="122769"/>
                          </a:solidFill>
                          <a:latin typeface="+mj-lt"/>
                        </a:rPr>
                        <a:t>06</a:t>
                      </a:r>
                    </a:p>
                  </a:txBody>
                  <a:tcPr marL="108000" marR="72000" marT="72000" marB="72000" anchor="ctr">
                    <a:lnT w="952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indent="0">
                        <a:lnSpc>
                          <a:spcPct val="104000"/>
                        </a:lnSpc>
                        <a:spcBef>
                          <a:spcPts val="2400"/>
                        </a:spcBef>
                        <a:buSzPct val="150000"/>
                        <a:buFont typeface="+mj-lt"/>
                        <a:buNone/>
                      </a:pPr>
                      <a:r>
                        <a:rPr lang="en-US" sz="1400" noProof="0" dirty="0">
                          <a:solidFill>
                            <a:srgbClr val="4B4B4B"/>
                          </a:solidFill>
                          <a:latin typeface="+mn-lt"/>
                        </a:rPr>
                        <a:t>Q&amp;A Session</a:t>
                      </a:r>
                    </a:p>
                  </a:txBody>
                  <a:tcPr marL="108000" marR="72000" marT="72000" marB="72000" anchor="ctr">
                    <a:lnT w="952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Tree>
    <p:custDataLst>
      <p:tags r:id="rId1"/>
    </p:custDataLst>
    <p:extLst>
      <p:ext uri="{BB962C8B-B14F-4D97-AF65-F5344CB8AC3E}">
        <p14:creationId xmlns:p14="http://schemas.microsoft.com/office/powerpoint/2010/main" val="14878531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Gerader Verbinder 33">
            <a:extLst>
              <a:ext uri="{FF2B5EF4-FFF2-40B4-BE49-F238E27FC236}">
                <a16:creationId xmlns:a16="http://schemas.microsoft.com/office/drawing/2014/main" id="{07C6E840-E386-3059-D2A9-2C0C29B696CA}"/>
              </a:ext>
            </a:extLst>
          </p:cNvPr>
          <p:cNvCxnSpPr>
            <a:cxnSpLocks/>
          </p:cNvCxnSpPr>
          <p:nvPr/>
        </p:nvCxnSpPr>
        <p:spPr>
          <a:xfrm>
            <a:off x="4189608" y="3788916"/>
            <a:ext cx="0" cy="376684"/>
          </a:xfrm>
          <a:prstGeom prst="line">
            <a:avLst/>
          </a:prstGeom>
          <a:ln>
            <a:solidFill>
              <a:schemeClr val="accent1">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sp>
        <p:nvSpPr>
          <p:cNvPr id="2" name="Fußzeilenplatzhalter 1">
            <a:extLst>
              <a:ext uri="{FF2B5EF4-FFF2-40B4-BE49-F238E27FC236}">
                <a16:creationId xmlns:a16="http://schemas.microsoft.com/office/drawing/2014/main" id="{5D474283-2EF9-75D9-D8E9-E5DD4DB6C753}"/>
              </a:ext>
            </a:extLst>
          </p:cNvPr>
          <p:cNvSpPr>
            <a:spLocks noGrp="1"/>
          </p:cNvSpPr>
          <p:nvPr>
            <p:ph type="ftr" sz="quarter" idx="3"/>
          </p:nvPr>
        </p:nvSpPr>
        <p:spPr/>
        <p:txBody>
          <a:bodyPr/>
          <a:lstStyle/>
          <a:p>
            <a:r>
              <a:rPr lang="de-DE" dirty="0"/>
              <a:t>Artikel 2: Strategische Allianzen</a:t>
            </a:r>
          </a:p>
        </p:txBody>
      </p:sp>
      <p:sp>
        <p:nvSpPr>
          <p:cNvPr id="3" name="Textplatzhalter 2">
            <a:extLst>
              <a:ext uri="{FF2B5EF4-FFF2-40B4-BE49-F238E27FC236}">
                <a16:creationId xmlns:a16="http://schemas.microsoft.com/office/drawing/2014/main" id="{C70634E6-71B4-66C7-7BA4-4D9FFE4CE07D}"/>
              </a:ext>
            </a:extLst>
          </p:cNvPr>
          <p:cNvSpPr>
            <a:spLocks noGrp="1"/>
          </p:cNvSpPr>
          <p:nvPr>
            <p:ph type="body" sz="quarter" idx="10"/>
          </p:nvPr>
        </p:nvSpPr>
        <p:spPr/>
        <p:txBody>
          <a:bodyPr/>
          <a:lstStyle/>
          <a:p>
            <a:r>
              <a:rPr lang="de-DE" dirty="0"/>
              <a:t>Kooperatives und Kompetitives Verhalten in Strategischen Allianzen</a:t>
            </a:r>
          </a:p>
          <a:p>
            <a:r>
              <a:rPr lang="de-DE" dirty="0">
                <a:solidFill>
                  <a:schemeClr val="accent5"/>
                </a:solidFill>
              </a:rPr>
              <a:t>Board </a:t>
            </a:r>
            <a:r>
              <a:rPr lang="de-DE" dirty="0" err="1">
                <a:solidFill>
                  <a:schemeClr val="accent5"/>
                </a:solidFill>
              </a:rPr>
              <a:t>Interlocks</a:t>
            </a:r>
            <a:r>
              <a:rPr lang="de-DE" dirty="0">
                <a:solidFill>
                  <a:schemeClr val="accent5"/>
                </a:solidFill>
              </a:rPr>
              <a:t> </a:t>
            </a:r>
            <a:r>
              <a:rPr lang="de-DE" dirty="0">
                <a:solidFill>
                  <a:schemeClr val="accent3"/>
                </a:solidFill>
              </a:rPr>
              <a:t>&amp; </a:t>
            </a:r>
            <a:r>
              <a:rPr lang="de-DE" dirty="0" err="1">
                <a:solidFill>
                  <a:schemeClr val="accent3"/>
                </a:solidFill>
              </a:rPr>
              <a:t>Differences</a:t>
            </a:r>
            <a:r>
              <a:rPr lang="de-DE" dirty="0">
                <a:solidFill>
                  <a:schemeClr val="accent3"/>
                </a:solidFill>
              </a:rPr>
              <a:t> in Board Power</a:t>
            </a:r>
          </a:p>
        </p:txBody>
      </p:sp>
      <p:grpSp>
        <p:nvGrpSpPr>
          <p:cNvPr id="28" name="Gruppieren 27">
            <a:extLst>
              <a:ext uri="{FF2B5EF4-FFF2-40B4-BE49-F238E27FC236}">
                <a16:creationId xmlns:a16="http://schemas.microsoft.com/office/drawing/2014/main" id="{C7B48EE0-AF3A-1B8F-D14D-D76925E49C41}"/>
              </a:ext>
            </a:extLst>
          </p:cNvPr>
          <p:cNvGrpSpPr/>
          <p:nvPr/>
        </p:nvGrpSpPr>
        <p:grpSpPr>
          <a:xfrm>
            <a:off x="587852" y="1932705"/>
            <a:ext cx="4563007" cy="3789145"/>
            <a:chOff x="274121" y="1673361"/>
            <a:chExt cx="5150859" cy="4277300"/>
          </a:xfrm>
        </p:grpSpPr>
        <p:cxnSp>
          <p:nvCxnSpPr>
            <p:cNvPr id="6" name="Gerade Verbindung mit Pfeil 5">
              <a:extLst>
                <a:ext uri="{FF2B5EF4-FFF2-40B4-BE49-F238E27FC236}">
                  <a16:creationId xmlns:a16="http://schemas.microsoft.com/office/drawing/2014/main" id="{770AD231-E4DE-A639-B0ED-C10205D5D41B}"/>
                </a:ext>
              </a:extLst>
            </p:cNvPr>
            <p:cNvCxnSpPr>
              <a:cxnSpLocks/>
            </p:cNvCxnSpPr>
            <p:nvPr/>
          </p:nvCxnSpPr>
          <p:spPr>
            <a:xfrm flipV="1">
              <a:off x="1552575" y="1695449"/>
              <a:ext cx="0" cy="3600000"/>
            </a:xfrm>
            <a:prstGeom prst="straightConnector1">
              <a:avLst/>
            </a:prstGeom>
            <a:ln>
              <a:solidFill>
                <a:srgbClr val="6C6C6C"/>
              </a:solidFill>
              <a:tailEnd type="triangle"/>
            </a:ln>
          </p:spPr>
          <p:style>
            <a:lnRef idx="1">
              <a:schemeClr val="accent1"/>
            </a:lnRef>
            <a:fillRef idx="0">
              <a:schemeClr val="accent1"/>
            </a:fillRef>
            <a:effectRef idx="0">
              <a:schemeClr val="accent1"/>
            </a:effectRef>
            <a:fontRef idx="minor">
              <a:schemeClr val="tx1"/>
            </a:fontRef>
          </p:style>
        </p:cxnSp>
        <p:cxnSp>
          <p:nvCxnSpPr>
            <p:cNvPr id="8" name="Gerade Verbindung mit Pfeil 7">
              <a:extLst>
                <a:ext uri="{FF2B5EF4-FFF2-40B4-BE49-F238E27FC236}">
                  <a16:creationId xmlns:a16="http://schemas.microsoft.com/office/drawing/2014/main" id="{41C700B7-8BE5-DABE-19B0-B06D256E8027}"/>
                </a:ext>
              </a:extLst>
            </p:cNvPr>
            <p:cNvCxnSpPr>
              <a:cxnSpLocks/>
            </p:cNvCxnSpPr>
            <p:nvPr/>
          </p:nvCxnSpPr>
          <p:spPr>
            <a:xfrm>
              <a:off x="1552575" y="5295449"/>
              <a:ext cx="3600000" cy="0"/>
            </a:xfrm>
            <a:prstGeom prst="straightConnector1">
              <a:avLst/>
            </a:prstGeom>
            <a:ln>
              <a:solidFill>
                <a:srgbClr val="6C6C6C"/>
              </a:solidFill>
              <a:tailEnd type="triangle"/>
            </a:ln>
          </p:spPr>
          <p:style>
            <a:lnRef idx="1">
              <a:schemeClr val="accent1"/>
            </a:lnRef>
            <a:fillRef idx="0">
              <a:schemeClr val="accent1"/>
            </a:fillRef>
            <a:effectRef idx="0">
              <a:schemeClr val="accent1"/>
            </a:effectRef>
            <a:fontRef idx="minor">
              <a:schemeClr val="tx1"/>
            </a:fontRef>
          </p:style>
        </p:cxnSp>
        <p:sp>
          <p:nvSpPr>
            <p:cNvPr id="14" name="Pfeil: in vier Richtungen 13">
              <a:extLst>
                <a:ext uri="{FF2B5EF4-FFF2-40B4-BE49-F238E27FC236}">
                  <a16:creationId xmlns:a16="http://schemas.microsoft.com/office/drawing/2014/main" id="{6ECBB557-4BED-C24A-15B4-C0D5213EC5DD}"/>
                </a:ext>
              </a:extLst>
            </p:cNvPr>
            <p:cNvSpPr/>
            <p:nvPr/>
          </p:nvSpPr>
          <p:spPr>
            <a:xfrm rot="2700000">
              <a:off x="1555865" y="1905107"/>
              <a:ext cx="3676417" cy="3418925"/>
            </a:xfrm>
            <a:prstGeom prst="quadArrow">
              <a:avLst>
                <a:gd name="adj1" fmla="val 11387"/>
                <a:gd name="adj2" fmla="val 13769"/>
                <a:gd name="adj3" fmla="val 12181"/>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15" name="Rechteck 14">
              <a:extLst>
                <a:ext uri="{FF2B5EF4-FFF2-40B4-BE49-F238E27FC236}">
                  <a16:creationId xmlns:a16="http://schemas.microsoft.com/office/drawing/2014/main" id="{4CF29541-3181-24F2-D4E8-59E683E0C752}"/>
                </a:ext>
              </a:extLst>
            </p:cNvPr>
            <p:cNvSpPr/>
            <p:nvPr/>
          </p:nvSpPr>
          <p:spPr>
            <a:xfrm>
              <a:off x="1512127" y="1695449"/>
              <a:ext cx="1222735"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tx1"/>
                  </a:solidFill>
                  <a:cs typeface="Arial" panose="020B0604020202020204" pitchFamily="34" charset="0"/>
                </a:rPr>
                <a:t>Competition</a:t>
              </a:r>
            </a:p>
          </p:txBody>
        </p:sp>
        <p:sp>
          <p:nvSpPr>
            <p:cNvPr id="16" name="Rechteck 15">
              <a:extLst>
                <a:ext uri="{FF2B5EF4-FFF2-40B4-BE49-F238E27FC236}">
                  <a16:creationId xmlns:a16="http://schemas.microsoft.com/office/drawing/2014/main" id="{C53894EB-BD0D-9A46-1943-7868DEA502D9}"/>
                </a:ext>
              </a:extLst>
            </p:cNvPr>
            <p:cNvSpPr/>
            <p:nvPr/>
          </p:nvSpPr>
          <p:spPr>
            <a:xfrm>
              <a:off x="3945471" y="1695449"/>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Collaboration</a:t>
              </a:r>
              <a:endParaRPr lang="de-DE" sz="1200" b="1" dirty="0">
                <a:solidFill>
                  <a:schemeClr val="tx1"/>
                </a:solidFill>
                <a:cs typeface="Arial" panose="020B0604020202020204" pitchFamily="34" charset="0"/>
              </a:endParaRPr>
            </a:p>
          </p:txBody>
        </p:sp>
        <p:sp>
          <p:nvSpPr>
            <p:cNvPr id="17" name="Rechteck 16">
              <a:extLst>
                <a:ext uri="{FF2B5EF4-FFF2-40B4-BE49-F238E27FC236}">
                  <a16:creationId xmlns:a16="http://schemas.microsoft.com/office/drawing/2014/main" id="{C0483EA8-9AEC-1BF8-45F6-0440E8669705}"/>
                </a:ext>
              </a:extLst>
            </p:cNvPr>
            <p:cNvSpPr/>
            <p:nvPr/>
          </p:nvSpPr>
          <p:spPr>
            <a:xfrm>
              <a:off x="1512127" y="4807294"/>
              <a:ext cx="1222735"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Avoidance</a:t>
              </a:r>
              <a:endParaRPr lang="de-DE" sz="1200" b="1" dirty="0">
                <a:solidFill>
                  <a:schemeClr val="tx1"/>
                </a:solidFill>
                <a:cs typeface="Arial" panose="020B0604020202020204" pitchFamily="34" charset="0"/>
              </a:endParaRPr>
            </a:p>
          </p:txBody>
        </p:sp>
        <p:sp>
          <p:nvSpPr>
            <p:cNvPr id="18" name="Rechteck 17">
              <a:extLst>
                <a:ext uri="{FF2B5EF4-FFF2-40B4-BE49-F238E27FC236}">
                  <a16:creationId xmlns:a16="http://schemas.microsoft.com/office/drawing/2014/main" id="{849184BB-F75C-30E3-6917-2A6123433452}"/>
                </a:ext>
              </a:extLst>
            </p:cNvPr>
            <p:cNvSpPr/>
            <p:nvPr/>
          </p:nvSpPr>
          <p:spPr>
            <a:xfrm>
              <a:off x="3945471" y="4807294"/>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Accomodation</a:t>
              </a:r>
              <a:endParaRPr lang="de-DE" sz="1200" b="1" dirty="0">
                <a:solidFill>
                  <a:schemeClr val="tx1"/>
                </a:solidFill>
                <a:cs typeface="Arial" panose="020B0604020202020204" pitchFamily="34" charset="0"/>
              </a:endParaRPr>
            </a:p>
          </p:txBody>
        </p:sp>
        <p:sp>
          <p:nvSpPr>
            <p:cNvPr id="20" name="Rechteck 19">
              <a:extLst>
                <a:ext uri="{FF2B5EF4-FFF2-40B4-BE49-F238E27FC236}">
                  <a16:creationId xmlns:a16="http://schemas.microsoft.com/office/drawing/2014/main" id="{065094CC-EFC5-4042-BD32-B914EC5DB077}"/>
                </a:ext>
              </a:extLst>
            </p:cNvPr>
            <p:cNvSpPr/>
            <p:nvPr/>
          </p:nvSpPr>
          <p:spPr>
            <a:xfrm>
              <a:off x="2734862" y="3237875"/>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Compromise</a:t>
              </a:r>
              <a:endParaRPr lang="de-DE" sz="1200" b="1" dirty="0">
                <a:solidFill>
                  <a:schemeClr val="tx1"/>
                </a:solidFill>
                <a:cs typeface="Arial" panose="020B0604020202020204" pitchFamily="34" charset="0"/>
              </a:endParaRPr>
            </a:p>
          </p:txBody>
        </p:sp>
        <p:sp>
          <p:nvSpPr>
            <p:cNvPr id="22" name="Rechteck 21">
              <a:extLst>
                <a:ext uri="{FF2B5EF4-FFF2-40B4-BE49-F238E27FC236}">
                  <a16:creationId xmlns:a16="http://schemas.microsoft.com/office/drawing/2014/main" id="{DEA71866-3AAA-7BA0-7194-A233569D2BC5}"/>
                </a:ext>
              </a:extLst>
            </p:cNvPr>
            <p:cNvSpPr/>
            <p:nvPr/>
          </p:nvSpPr>
          <p:spPr>
            <a:xfrm>
              <a:off x="274121" y="3234248"/>
              <a:ext cx="1222735"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rgbClr val="6C6C6C"/>
                  </a:solidFill>
                  <a:cs typeface="Arial" panose="020B0604020202020204" pitchFamily="34" charset="0"/>
                </a:rPr>
                <a:t>Receptivity</a:t>
              </a:r>
              <a:endParaRPr lang="de-DE" sz="1200" b="1" dirty="0">
                <a:solidFill>
                  <a:srgbClr val="6C6C6C"/>
                </a:solidFill>
                <a:cs typeface="Arial" panose="020B0604020202020204" pitchFamily="34" charset="0"/>
              </a:endParaRPr>
            </a:p>
          </p:txBody>
        </p:sp>
        <p:sp>
          <p:nvSpPr>
            <p:cNvPr id="23" name="Rechteck 22">
              <a:extLst>
                <a:ext uri="{FF2B5EF4-FFF2-40B4-BE49-F238E27FC236}">
                  <a16:creationId xmlns:a16="http://schemas.microsoft.com/office/drawing/2014/main" id="{8C6FED38-3AC6-5442-F439-BBBB8E94518F}"/>
                </a:ext>
              </a:extLst>
            </p:cNvPr>
            <p:cNvSpPr/>
            <p:nvPr/>
          </p:nvSpPr>
          <p:spPr>
            <a:xfrm>
              <a:off x="2654317" y="5462506"/>
              <a:ext cx="1479510"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Transparency</a:t>
              </a:r>
            </a:p>
          </p:txBody>
        </p:sp>
        <p:sp>
          <p:nvSpPr>
            <p:cNvPr id="24" name="Rechteck 23">
              <a:extLst>
                <a:ext uri="{FF2B5EF4-FFF2-40B4-BE49-F238E27FC236}">
                  <a16:creationId xmlns:a16="http://schemas.microsoft.com/office/drawing/2014/main" id="{C77D1A4F-5ECC-8D41-981C-B0DEE6CDAE09}"/>
                </a:ext>
              </a:extLst>
            </p:cNvPr>
            <p:cNvSpPr/>
            <p:nvPr/>
          </p:nvSpPr>
          <p:spPr>
            <a:xfrm>
              <a:off x="1552575" y="5218428"/>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Low</a:t>
              </a:r>
            </a:p>
          </p:txBody>
        </p:sp>
        <p:sp>
          <p:nvSpPr>
            <p:cNvPr id="25" name="Rechteck 24">
              <a:extLst>
                <a:ext uri="{FF2B5EF4-FFF2-40B4-BE49-F238E27FC236}">
                  <a16:creationId xmlns:a16="http://schemas.microsoft.com/office/drawing/2014/main" id="{875D4E75-48A3-0A69-B288-98D4D9912C1D}"/>
                </a:ext>
              </a:extLst>
            </p:cNvPr>
            <p:cNvSpPr/>
            <p:nvPr/>
          </p:nvSpPr>
          <p:spPr>
            <a:xfrm>
              <a:off x="4441764" y="5295449"/>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High</a:t>
              </a:r>
            </a:p>
          </p:txBody>
        </p:sp>
        <p:sp>
          <p:nvSpPr>
            <p:cNvPr id="26" name="Rechteck 25">
              <a:extLst>
                <a:ext uri="{FF2B5EF4-FFF2-40B4-BE49-F238E27FC236}">
                  <a16:creationId xmlns:a16="http://schemas.microsoft.com/office/drawing/2014/main" id="{8645DFD8-E5A5-6E8F-3A70-ED05AA62BD88}"/>
                </a:ext>
              </a:extLst>
            </p:cNvPr>
            <p:cNvSpPr/>
            <p:nvPr/>
          </p:nvSpPr>
          <p:spPr>
            <a:xfrm>
              <a:off x="824518" y="4811577"/>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Low</a:t>
              </a:r>
            </a:p>
          </p:txBody>
        </p:sp>
        <p:sp>
          <p:nvSpPr>
            <p:cNvPr id="27" name="Rechteck 26">
              <a:extLst>
                <a:ext uri="{FF2B5EF4-FFF2-40B4-BE49-F238E27FC236}">
                  <a16:creationId xmlns:a16="http://schemas.microsoft.com/office/drawing/2014/main" id="{51CC2B57-6F28-B554-965E-8BAAE7F41960}"/>
                </a:ext>
              </a:extLst>
            </p:cNvPr>
            <p:cNvSpPr/>
            <p:nvPr/>
          </p:nvSpPr>
          <p:spPr>
            <a:xfrm>
              <a:off x="821925" y="1673361"/>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High</a:t>
              </a:r>
            </a:p>
          </p:txBody>
        </p:sp>
      </p:grpSp>
      <p:sp>
        <p:nvSpPr>
          <p:cNvPr id="44" name="Rechteck 43">
            <a:extLst>
              <a:ext uri="{FF2B5EF4-FFF2-40B4-BE49-F238E27FC236}">
                <a16:creationId xmlns:a16="http://schemas.microsoft.com/office/drawing/2014/main" id="{AE10FC88-2925-B958-127E-3A540FB46471}"/>
              </a:ext>
            </a:extLst>
          </p:cNvPr>
          <p:cNvSpPr/>
          <p:nvPr/>
        </p:nvSpPr>
        <p:spPr>
          <a:xfrm>
            <a:off x="8042275" y="5811459"/>
            <a:ext cx="3164485" cy="233363"/>
          </a:xfrm>
          <a:prstGeom prst="rect">
            <a:avLst/>
          </a:prstGeom>
          <a:noFill/>
          <a:ln w="38100" algn="ctr">
            <a:solidFill>
              <a:schemeClr val="bg1"/>
            </a:solidFill>
            <a:miter lim="800000"/>
            <a:headEnd/>
            <a:tailEnd/>
          </a:ln>
          <a:effectLst/>
        </p:spPr>
        <p:txBody>
          <a:bodyPr lIns="0" tIns="0" rIns="0" bIns="0" anchor="ctr"/>
          <a:lstStyle/>
          <a:p>
            <a:pPr algn="r" defTabSz="783285" eaLnBrk="0" hangingPunct="0">
              <a:lnSpc>
                <a:spcPct val="90000"/>
              </a:lnSpc>
            </a:pPr>
            <a:r>
              <a:rPr lang="en-US" sz="1000" dirty="0"/>
              <a:t>Quelle: Larsson et al. (1998)</a:t>
            </a:r>
            <a:endParaRPr lang="en-US" sz="1000" dirty="0">
              <a:solidFill>
                <a:schemeClr val="tx1"/>
              </a:solidFill>
            </a:endParaRPr>
          </a:p>
        </p:txBody>
      </p:sp>
      <p:sp>
        <p:nvSpPr>
          <p:cNvPr id="45" name="Rechteck 44">
            <a:extLst>
              <a:ext uri="{FF2B5EF4-FFF2-40B4-BE49-F238E27FC236}">
                <a16:creationId xmlns:a16="http://schemas.microsoft.com/office/drawing/2014/main" id="{8FD1AD35-A188-F27C-4339-5EE4A3C16738}"/>
              </a:ext>
            </a:extLst>
          </p:cNvPr>
          <p:cNvSpPr/>
          <p:nvPr/>
        </p:nvSpPr>
        <p:spPr>
          <a:xfrm>
            <a:off x="2226162" y="1171802"/>
            <a:ext cx="2340000" cy="664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err="1">
                <a:solidFill>
                  <a:schemeClr val="tx1"/>
                </a:solidFill>
                <a:cs typeface="Arial" panose="020B0604020202020204" pitchFamily="34" charset="0"/>
              </a:rPr>
              <a:t>Unternehmen</a:t>
            </a:r>
            <a:r>
              <a:rPr lang="en-AU" sz="1400" b="1" dirty="0">
                <a:solidFill>
                  <a:schemeClr val="tx1"/>
                </a:solidFill>
                <a:cs typeface="Arial" panose="020B0604020202020204" pitchFamily="34" charset="0"/>
              </a:rPr>
              <a:t> A</a:t>
            </a:r>
          </a:p>
        </p:txBody>
      </p:sp>
      <p:sp>
        <p:nvSpPr>
          <p:cNvPr id="46" name="Rechteck 45">
            <a:extLst>
              <a:ext uri="{FF2B5EF4-FFF2-40B4-BE49-F238E27FC236}">
                <a16:creationId xmlns:a16="http://schemas.microsoft.com/office/drawing/2014/main" id="{797FAA88-E75F-02D3-6B02-A1BC112D18E5}"/>
              </a:ext>
            </a:extLst>
          </p:cNvPr>
          <p:cNvSpPr/>
          <p:nvPr/>
        </p:nvSpPr>
        <p:spPr>
          <a:xfrm>
            <a:off x="7440753" y="1171802"/>
            <a:ext cx="2340000" cy="664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err="1">
                <a:solidFill>
                  <a:schemeClr val="tx1"/>
                </a:solidFill>
                <a:cs typeface="Arial" panose="020B0604020202020204" pitchFamily="34" charset="0"/>
              </a:rPr>
              <a:t>Unternehmen</a:t>
            </a:r>
            <a:r>
              <a:rPr lang="en-AU" sz="1400" b="1" dirty="0">
                <a:solidFill>
                  <a:schemeClr val="tx1"/>
                </a:solidFill>
                <a:cs typeface="Arial" panose="020B0604020202020204" pitchFamily="34" charset="0"/>
              </a:rPr>
              <a:t> B</a:t>
            </a:r>
          </a:p>
        </p:txBody>
      </p:sp>
      <p:grpSp>
        <p:nvGrpSpPr>
          <p:cNvPr id="47" name="Gruppieren 46">
            <a:extLst>
              <a:ext uri="{FF2B5EF4-FFF2-40B4-BE49-F238E27FC236}">
                <a16:creationId xmlns:a16="http://schemas.microsoft.com/office/drawing/2014/main" id="{5A97194C-B69D-FE92-F4B3-18B60706A1BB}"/>
              </a:ext>
            </a:extLst>
          </p:cNvPr>
          <p:cNvGrpSpPr/>
          <p:nvPr/>
        </p:nvGrpSpPr>
        <p:grpSpPr>
          <a:xfrm>
            <a:off x="6980350" y="1952272"/>
            <a:ext cx="3466291" cy="3769578"/>
            <a:chOff x="1512127" y="1695449"/>
            <a:chExt cx="3912853" cy="4255212"/>
          </a:xfrm>
        </p:grpSpPr>
        <p:cxnSp>
          <p:nvCxnSpPr>
            <p:cNvPr id="48" name="Gerade Verbindung mit Pfeil 47">
              <a:extLst>
                <a:ext uri="{FF2B5EF4-FFF2-40B4-BE49-F238E27FC236}">
                  <a16:creationId xmlns:a16="http://schemas.microsoft.com/office/drawing/2014/main" id="{9EC7C0DD-0484-F046-E6D5-1D255359E1EF}"/>
                </a:ext>
              </a:extLst>
            </p:cNvPr>
            <p:cNvCxnSpPr>
              <a:cxnSpLocks/>
            </p:cNvCxnSpPr>
            <p:nvPr/>
          </p:nvCxnSpPr>
          <p:spPr>
            <a:xfrm flipV="1">
              <a:off x="1552575" y="1695449"/>
              <a:ext cx="0" cy="3600000"/>
            </a:xfrm>
            <a:prstGeom prst="straightConnector1">
              <a:avLst/>
            </a:prstGeom>
            <a:ln>
              <a:solidFill>
                <a:srgbClr val="6C6C6C"/>
              </a:solidFill>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48">
              <a:extLst>
                <a:ext uri="{FF2B5EF4-FFF2-40B4-BE49-F238E27FC236}">
                  <a16:creationId xmlns:a16="http://schemas.microsoft.com/office/drawing/2014/main" id="{AC95A202-0E06-896E-418A-63772EBE7B46}"/>
                </a:ext>
              </a:extLst>
            </p:cNvPr>
            <p:cNvCxnSpPr>
              <a:cxnSpLocks/>
            </p:cNvCxnSpPr>
            <p:nvPr/>
          </p:nvCxnSpPr>
          <p:spPr>
            <a:xfrm>
              <a:off x="1552575" y="5295449"/>
              <a:ext cx="3600000" cy="0"/>
            </a:xfrm>
            <a:prstGeom prst="straightConnector1">
              <a:avLst/>
            </a:prstGeom>
            <a:ln>
              <a:solidFill>
                <a:srgbClr val="6C6C6C"/>
              </a:solidFill>
              <a:tailEnd type="triangle"/>
            </a:ln>
          </p:spPr>
          <p:style>
            <a:lnRef idx="1">
              <a:schemeClr val="accent1"/>
            </a:lnRef>
            <a:fillRef idx="0">
              <a:schemeClr val="accent1"/>
            </a:fillRef>
            <a:effectRef idx="0">
              <a:schemeClr val="accent1"/>
            </a:effectRef>
            <a:fontRef idx="minor">
              <a:schemeClr val="tx1"/>
            </a:fontRef>
          </p:style>
        </p:cxnSp>
        <p:sp>
          <p:nvSpPr>
            <p:cNvPr id="50" name="Pfeil: in vier Richtungen 49">
              <a:extLst>
                <a:ext uri="{FF2B5EF4-FFF2-40B4-BE49-F238E27FC236}">
                  <a16:creationId xmlns:a16="http://schemas.microsoft.com/office/drawing/2014/main" id="{79F2CF19-8BE5-9704-E423-C00F5668E483}"/>
                </a:ext>
              </a:extLst>
            </p:cNvPr>
            <p:cNvSpPr/>
            <p:nvPr/>
          </p:nvSpPr>
          <p:spPr>
            <a:xfrm rot="2700000">
              <a:off x="1555865" y="1905107"/>
              <a:ext cx="3676417" cy="3418925"/>
            </a:xfrm>
            <a:prstGeom prst="quadArrow">
              <a:avLst>
                <a:gd name="adj1" fmla="val 11387"/>
                <a:gd name="adj2" fmla="val 13769"/>
                <a:gd name="adj3" fmla="val 12181"/>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51" name="Rechteck 50">
              <a:extLst>
                <a:ext uri="{FF2B5EF4-FFF2-40B4-BE49-F238E27FC236}">
                  <a16:creationId xmlns:a16="http://schemas.microsoft.com/office/drawing/2014/main" id="{7E062E84-5521-7DC9-3AEB-6EC9C6305AF1}"/>
                </a:ext>
              </a:extLst>
            </p:cNvPr>
            <p:cNvSpPr/>
            <p:nvPr/>
          </p:nvSpPr>
          <p:spPr>
            <a:xfrm>
              <a:off x="1512127" y="1695449"/>
              <a:ext cx="1222735"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tx1"/>
                  </a:solidFill>
                  <a:cs typeface="Arial" panose="020B0604020202020204" pitchFamily="34" charset="0"/>
                </a:rPr>
                <a:t>Competition</a:t>
              </a:r>
            </a:p>
          </p:txBody>
        </p:sp>
        <p:sp>
          <p:nvSpPr>
            <p:cNvPr id="52" name="Rechteck 51">
              <a:extLst>
                <a:ext uri="{FF2B5EF4-FFF2-40B4-BE49-F238E27FC236}">
                  <a16:creationId xmlns:a16="http://schemas.microsoft.com/office/drawing/2014/main" id="{A1F457A6-5515-F3AD-606B-1AF7993DD4E5}"/>
                </a:ext>
              </a:extLst>
            </p:cNvPr>
            <p:cNvSpPr/>
            <p:nvPr/>
          </p:nvSpPr>
          <p:spPr>
            <a:xfrm>
              <a:off x="3945471" y="1695449"/>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Collaboration</a:t>
              </a:r>
              <a:endParaRPr lang="de-DE" sz="1200" b="1" dirty="0">
                <a:solidFill>
                  <a:schemeClr val="tx1"/>
                </a:solidFill>
                <a:cs typeface="Arial" panose="020B0604020202020204" pitchFamily="34" charset="0"/>
              </a:endParaRPr>
            </a:p>
          </p:txBody>
        </p:sp>
        <p:sp>
          <p:nvSpPr>
            <p:cNvPr id="53" name="Rechteck 52">
              <a:extLst>
                <a:ext uri="{FF2B5EF4-FFF2-40B4-BE49-F238E27FC236}">
                  <a16:creationId xmlns:a16="http://schemas.microsoft.com/office/drawing/2014/main" id="{1FBCC10E-76BC-B218-7E47-7FB7D15BA108}"/>
                </a:ext>
              </a:extLst>
            </p:cNvPr>
            <p:cNvSpPr/>
            <p:nvPr/>
          </p:nvSpPr>
          <p:spPr>
            <a:xfrm>
              <a:off x="1512127" y="4807294"/>
              <a:ext cx="1222735"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Avoidance</a:t>
              </a:r>
              <a:endParaRPr lang="de-DE" sz="1200" b="1" dirty="0">
                <a:solidFill>
                  <a:schemeClr val="tx1"/>
                </a:solidFill>
                <a:cs typeface="Arial" panose="020B0604020202020204" pitchFamily="34" charset="0"/>
              </a:endParaRPr>
            </a:p>
          </p:txBody>
        </p:sp>
        <p:sp>
          <p:nvSpPr>
            <p:cNvPr id="54" name="Rechteck 53">
              <a:extLst>
                <a:ext uri="{FF2B5EF4-FFF2-40B4-BE49-F238E27FC236}">
                  <a16:creationId xmlns:a16="http://schemas.microsoft.com/office/drawing/2014/main" id="{F1369BEA-209B-4732-D410-BC85FC185D47}"/>
                </a:ext>
              </a:extLst>
            </p:cNvPr>
            <p:cNvSpPr/>
            <p:nvPr/>
          </p:nvSpPr>
          <p:spPr>
            <a:xfrm>
              <a:off x="3945471" y="4807294"/>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Accomodation</a:t>
              </a:r>
              <a:endParaRPr lang="de-DE" sz="1200" b="1" dirty="0">
                <a:solidFill>
                  <a:schemeClr val="tx1"/>
                </a:solidFill>
                <a:cs typeface="Arial" panose="020B0604020202020204" pitchFamily="34" charset="0"/>
              </a:endParaRPr>
            </a:p>
          </p:txBody>
        </p:sp>
        <p:sp>
          <p:nvSpPr>
            <p:cNvPr id="55" name="Rechteck 54">
              <a:extLst>
                <a:ext uri="{FF2B5EF4-FFF2-40B4-BE49-F238E27FC236}">
                  <a16:creationId xmlns:a16="http://schemas.microsoft.com/office/drawing/2014/main" id="{7E2C7312-C956-6EA8-776E-01F3C4CC2E5B}"/>
                </a:ext>
              </a:extLst>
            </p:cNvPr>
            <p:cNvSpPr/>
            <p:nvPr/>
          </p:nvSpPr>
          <p:spPr>
            <a:xfrm>
              <a:off x="2734862" y="3237875"/>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Compromise</a:t>
              </a:r>
              <a:endParaRPr lang="de-DE" sz="1200" b="1" dirty="0">
                <a:solidFill>
                  <a:schemeClr val="tx1"/>
                </a:solidFill>
                <a:cs typeface="Arial" panose="020B0604020202020204" pitchFamily="34" charset="0"/>
              </a:endParaRPr>
            </a:p>
          </p:txBody>
        </p:sp>
        <p:sp>
          <p:nvSpPr>
            <p:cNvPr id="57" name="Rechteck 56">
              <a:extLst>
                <a:ext uri="{FF2B5EF4-FFF2-40B4-BE49-F238E27FC236}">
                  <a16:creationId xmlns:a16="http://schemas.microsoft.com/office/drawing/2014/main" id="{21CE2A3B-681C-4CE3-5440-450B6C874BA6}"/>
                </a:ext>
              </a:extLst>
            </p:cNvPr>
            <p:cNvSpPr/>
            <p:nvPr/>
          </p:nvSpPr>
          <p:spPr>
            <a:xfrm>
              <a:off x="2654317" y="5462506"/>
              <a:ext cx="1479510"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Transparency</a:t>
              </a:r>
            </a:p>
          </p:txBody>
        </p:sp>
        <p:sp>
          <p:nvSpPr>
            <p:cNvPr id="58" name="Rechteck 57">
              <a:extLst>
                <a:ext uri="{FF2B5EF4-FFF2-40B4-BE49-F238E27FC236}">
                  <a16:creationId xmlns:a16="http://schemas.microsoft.com/office/drawing/2014/main" id="{5CBA8309-5C3E-2E6D-05CF-3A9188C5BEB9}"/>
                </a:ext>
              </a:extLst>
            </p:cNvPr>
            <p:cNvSpPr/>
            <p:nvPr/>
          </p:nvSpPr>
          <p:spPr>
            <a:xfrm>
              <a:off x="1552575" y="5218428"/>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Low</a:t>
              </a:r>
            </a:p>
          </p:txBody>
        </p:sp>
        <p:sp>
          <p:nvSpPr>
            <p:cNvPr id="59" name="Rechteck 58">
              <a:extLst>
                <a:ext uri="{FF2B5EF4-FFF2-40B4-BE49-F238E27FC236}">
                  <a16:creationId xmlns:a16="http://schemas.microsoft.com/office/drawing/2014/main" id="{91713A15-130F-25FD-CDA7-99C851C19B48}"/>
                </a:ext>
              </a:extLst>
            </p:cNvPr>
            <p:cNvSpPr/>
            <p:nvPr/>
          </p:nvSpPr>
          <p:spPr>
            <a:xfrm>
              <a:off x="4441764" y="5295449"/>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High</a:t>
              </a:r>
            </a:p>
          </p:txBody>
        </p:sp>
      </p:grpSp>
      <p:sp>
        <p:nvSpPr>
          <p:cNvPr id="4" name="Ellipse 3">
            <a:extLst>
              <a:ext uri="{FF2B5EF4-FFF2-40B4-BE49-F238E27FC236}">
                <a16:creationId xmlns:a16="http://schemas.microsoft.com/office/drawing/2014/main" id="{537EC8B9-8B92-8414-B3EE-90E3EBE1B2AD}"/>
              </a:ext>
            </a:extLst>
          </p:cNvPr>
          <p:cNvSpPr/>
          <p:nvPr/>
        </p:nvSpPr>
        <p:spPr>
          <a:xfrm>
            <a:off x="3936317" y="4024433"/>
            <a:ext cx="544485" cy="54448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5" name="Gerader Verbinder 4">
            <a:extLst>
              <a:ext uri="{FF2B5EF4-FFF2-40B4-BE49-F238E27FC236}">
                <a16:creationId xmlns:a16="http://schemas.microsoft.com/office/drawing/2014/main" id="{16C9D54F-DF8A-0E8F-6E39-1884B58AEAE0}"/>
              </a:ext>
            </a:extLst>
          </p:cNvPr>
          <p:cNvCxnSpPr>
            <a:cxnSpLocks/>
          </p:cNvCxnSpPr>
          <p:nvPr/>
        </p:nvCxnSpPr>
        <p:spPr>
          <a:xfrm>
            <a:off x="4189608" y="4469228"/>
            <a:ext cx="0" cy="675981"/>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A7E57778-77A0-5D4E-2758-C208578C50BE}"/>
              </a:ext>
            </a:extLst>
          </p:cNvPr>
          <p:cNvCxnSpPr>
            <a:cxnSpLocks/>
          </p:cNvCxnSpPr>
          <p:nvPr/>
        </p:nvCxnSpPr>
        <p:spPr>
          <a:xfrm flipV="1">
            <a:off x="1756232" y="4296679"/>
            <a:ext cx="2180085" cy="313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5D85ABF7-2269-3D86-77AD-EA08B8F65688}"/>
              </a:ext>
            </a:extLst>
          </p:cNvPr>
          <p:cNvCxnSpPr>
            <a:cxnSpLocks/>
          </p:cNvCxnSpPr>
          <p:nvPr/>
        </p:nvCxnSpPr>
        <p:spPr>
          <a:xfrm>
            <a:off x="8077985" y="2649188"/>
            <a:ext cx="0" cy="246735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13" name="Pfeil: nach oben 12">
            <a:extLst>
              <a:ext uri="{FF2B5EF4-FFF2-40B4-BE49-F238E27FC236}">
                <a16:creationId xmlns:a16="http://schemas.microsoft.com/office/drawing/2014/main" id="{CBA61B6F-8A3D-873D-D0DD-135D2EB45273}"/>
              </a:ext>
            </a:extLst>
          </p:cNvPr>
          <p:cNvSpPr/>
          <p:nvPr/>
        </p:nvSpPr>
        <p:spPr>
          <a:xfrm rot="5400000">
            <a:off x="3584133" y="4957350"/>
            <a:ext cx="146630" cy="611433"/>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Pfeil: nach oben 29">
            <a:extLst>
              <a:ext uri="{FF2B5EF4-FFF2-40B4-BE49-F238E27FC236}">
                <a16:creationId xmlns:a16="http://schemas.microsoft.com/office/drawing/2014/main" id="{E92AF2EF-8471-5799-3D30-51D836A04010}"/>
              </a:ext>
            </a:extLst>
          </p:cNvPr>
          <p:cNvSpPr/>
          <p:nvPr/>
        </p:nvSpPr>
        <p:spPr>
          <a:xfrm rot="16200000">
            <a:off x="8325814" y="5009382"/>
            <a:ext cx="146630" cy="503905"/>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Rechteck 32">
            <a:extLst>
              <a:ext uri="{FF2B5EF4-FFF2-40B4-BE49-F238E27FC236}">
                <a16:creationId xmlns:a16="http://schemas.microsoft.com/office/drawing/2014/main" id="{EDF92C97-3F52-E717-60DC-7859F14168AD}"/>
              </a:ext>
            </a:extLst>
          </p:cNvPr>
          <p:cNvSpPr/>
          <p:nvPr/>
        </p:nvSpPr>
        <p:spPr>
          <a:xfrm>
            <a:off x="4640350" y="1083072"/>
            <a:ext cx="2340000" cy="664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accent5"/>
                </a:solidFill>
                <a:cs typeface="Arial" panose="020B0604020202020204" pitchFamily="34" charset="0"/>
              </a:rPr>
              <a:t>Direct Board Interlock</a:t>
            </a:r>
          </a:p>
        </p:txBody>
      </p:sp>
      <p:sp>
        <p:nvSpPr>
          <p:cNvPr id="31" name="Pfeil: nach oben 30">
            <a:extLst>
              <a:ext uri="{FF2B5EF4-FFF2-40B4-BE49-F238E27FC236}">
                <a16:creationId xmlns:a16="http://schemas.microsoft.com/office/drawing/2014/main" id="{F3789334-A758-D516-8B36-CA071C46F853}"/>
              </a:ext>
            </a:extLst>
          </p:cNvPr>
          <p:cNvSpPr/>
          <p:nvPr/>
        </p:nvSpPr>
        <p:spPr>
          <a:xfrm>
            <a:off x="6823764" y="2631387"/>
            <a:ext cx="146630" cy="480060"/>
          </a:xfrm>
          <a:prstGeom prst="up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a:extLst>
              <a:ext uri="{FF2B5EF4-FFF2-40B4-BE49-F238E27FC236}">
                <a16:creationId xmlns:a16="http://schemas.microsoft.com/office/drawing/2014/main" id="{D8B7A4E0-AF27-22FD-6EB2-65BAE0E31CA4}"/>
              </a:ext>
            </a:extLst>
          </p:cNvPr>
          <p:cNvSpPr/>
          <p:nvPr/>
        </p:nvSpPr>
        <p:spPr>
          <a:xfrm>
            <a:off x="5280491" y="2662732"/>
            <a:ext cx="1670248" cy="43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accent3"/>
                </a:solidFill>
                <a:cs typeface="Arial" panose="020B0604020202020204" pitchFamily="34" charset="0"/>
              </a:rPr>
              <a:t>High Board Power</a:t>
            </a:r>
          </a:p>
        </p:txBody>
      </p:sp>
      <p:sp>
        <p:nvSpPr>
          <p:cNvPr id="29" name="Ellipse 28">
            <a:extLst>
              <a:ext uri="{FF2B5EF4-FFF2-40B4-BE49-F238E27FC236}">
                <a16:creationId xmlns:a16="http://schemas.microsoft.com/office/drawing/2014/main" id="{9DC179ED-3232-AE74-F493-27C60B9B66E0}"/>
              </a:ext>
            </a:extLst>
          </p:cNvPr>
          <p:cNvSpPr/>
          <p:nvPr/>
        </p:nvSpPr>
        <p:spPr>
          <a:xfrm>
            <a:off x="3936317" y="3344124"/>
            <a:ext cx="544485" cy="544485"/>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5" name="Gerader Verbinder 34">
            <a:extLst>
              <a:ext uri="{FF2B5EF4-FFF2-40B4-BE49-F238E27FC236}">
                <a16:creationId xmlns:a16="http://schemas.microsoft.com/office/drawing/2014/main" id="{4A98306E-9177-D9B6-4436-8C88DB6E5802}"/>
              </a:ext>
            </a:extLst>
          </p:cNvPr>
          <p:cNvCxnSpPr>
            <a:cxnSpLocks/>
            <a:endCxn id="29" idx="2"/>
          </p:cNvCxnSpPr>
          <p:nvPr/>
        </p:nvCxnSpPr>
        <p:spPr>
          <a:xfrm flipV="1">
            <a:off x="1756232" y="3616367"/>
            <a:ext cx="2180085" cy="3133"/>
          </a:xfrm>
          <a:prstGeom prst="line">
            <a:avLst/>
          </a:prstGeom>
          <a:ln>
            <a:solidFill>
              <a:schemeClr val="accent1">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sp>
        <p:nvSpPr>
          <p:cNvPr id="36" name="Ellipse 35">
            <a:extLst>
              <a:ext uri="{FF2B5EF4-FFF2-40B4-BE49-F238E27FC236}">
                <a16:creationId xmlns:a16="http://schemas.microsoft.com/office/drawing/2014/main" id="{E7E3BDFE-729C-7600-480C-20F9C7557FEA}"/>
              </a:ext>
            </a:extLst>
          </p:cNvPr>
          <p:cNvSpPr/>
          <p:nvPr/>
        </p:nvSpPr>
        <p:spPr>
          <a:xfrm>
            <a:off x="7803841" y="2818906"/>
            <a:ext cx="544485" cy="544485"/>
          </a:xfrm>
          <a:prstGeom prst="ellipse">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8" name="Gerader Verbinder 37">
            <a:extLst>
              <a:ext uri="{FF2B5EF4-FFF2-40B4-BE49-F238E27FC236}">
                <a16:creationId xmlns:a16="http://schemas.microsoft.com/office/drawing/2014/main" id="{6CA62B44-19EB-7816-EE8E-604583E816E6}"/>
              </a:ext>
            </a:extLst>
          </p:cNvPr>
          <p:cNvCxnSpPr>
            <a:cxnSpLocks/>
          </p:cNvCxnSpPr>
          <p:nvPr/>
        </p:nvCxnSpPr>
        <p:spPr>
          <a:xfrm flipV="1">
            <a:off x="7042879" y="3111446"/>
            <a:ext cx="999396" cy="0"/>
          </a:xfrm>
          <a:prstGeom prst="line">
            <a:avLst/>
          </a:prstGeom>
          <a:ln>
            <a:solidFill>
              <a:schemeClr val="accent1">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9" name="Pfeil: nach oben 18">
            <a:extLst>
              <a:ext uri="{FF2B5EF4-FFF2-40B4-BE49-F238E27FC236}">
                <a16:creationId xmlns:a16="http://schemas.microsoft.com/office/drawing/2014/main" id="{B4C1C623-B3F5-66A1-9002-9FD0F6B30D19}"/>
              </a:ext>
            </a:extLst>
          </p:cNvPr>
          <p:cNvSpPr/>
          <p:nvPr/>
        </p:nvSpPr>
        <p:spPr>
          <a:xfrm rot="10800000">
            <a:off x="4597464" y="3685971"/>
            <a:ext cx="146630" cy="432445"/>
          </a:xfrm>
          <a:prstGeom prst="up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a:extLst>
              <a:ext uri="{FF2B5EF4-FFF2-40B4-BE49-F238E27FC236}">
                <a16:creationId xmlns:a16="http://schemas.microsoft.com/office/drawing/2014/main" id="{E5026D12-B5DA-F90F-428E-865A110DCB38}"/>
              </a:ext>
            </a:extLst>
          </p:cNvPr>
          <p:cNvSpPr/>
          <p:nvPr/>
        </p:nvSpPr>
        <p:spPr>
          <a:xfrm>
            <a:off x="4588250" y="3667781"/>
            <a:ext cx="1670248" cy="43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accent3"/>
                </a:solidFill>
                <a:cs typeface="Arial" panose="020B0604020202020204" pitchFamily="34" charset="0"/>
              </a:rPr>
              <a:t>Low Board Power</a:t>
            </a:r>
          </a:p>
        </p:txBody>
      </p:sp>
      <p:sp>
        <p:nvSpPr>
          <p:cNvPr id="10" name="Ellipse 9">
            <a:extLst>
              <a:ext uri="{FF2B5EF4-FFF2-40B4-BE49-F238E27FC236}">
                <a16:creationId xmlns:a16="http://schemas.microsoft.com/office/drawing/2014/main" id="{F5DAE760-AB99-4C61-5AB4-C17688D1D830}"/>
              </a:ext>
            </a:extLst>
          </p:cNvPr>
          <p:cNvSpPr/>
          <p:nvPr/>
        </p:nvSpPr>
        <p:spPr>
          <a:xfrm>
            <a:off x="7803841" y="2376946"/>
            <a:ext cx="544485" cy="54448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2" name="Gerader Verbinder 11">
            <a:extLst>
              <a:ext uri="{FF2B5EF4-FFF2-40B4-BE49-F238E27FC236}">
                <a16:creationId xmlns:a16="http://schemas.microsoft.com/office/drawing/2014/main" id="{9644ACDF-1D6E-898B-766D-F825BB942A96}"/>
              </a:ext>
            </a:extLst>
          </p:cNvPr>
          <p:cNvCxnSpPr>
            <a:cxnSpLocks/>
          </p:cNvCxnSpPr>
          <p:nvPr/>
        </p:nvCxnSpPr>
        <p:spPr>
          <a:xfrm flipV="1">
            <a:off x="7042879" y="2631386"/>
            <a:ext cx="999396"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37" name="Gerade Verbindung mit Pfeil 36">
            <a:extLst>
              <a:ext uri="{FF2B5EF4-FFF2-40B4-BE49-F238E27FC236}">
                <a16:creationId xmlns:a16="http://schemas.microsoft.com/office/drawing/2014/main" id="{5AF6AB0D-8462-5F75-5EFB-1891AA618D7B}"/>
              </a:ext>
            </a:extLst>
          </p:cNvPr>
          <p:cNvCxnSpPr/>
          <p:nvPr/>
        </p:nvCxnSpPr>
        <p:spPr>
          <a:xfrm flipH="1">
            <a:off x="4458236" y="1513904"/>
            <a:ext cx="2557946" cy="0"/>
          </a:xfrm>
          <a:prstGeom prst="straightConnector1">
            <a:avLst/>
          </a:prstGeom>
          <a:ln>
            <a:headEnd type="triangle"/>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385790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5D474283-2EF9-75D9-D8E9-E5DD4DB6C753}"/>
              </a:ext>
            </a:extLst>
          </p:cNvPr>
          <p:cNvSpPr>
            <a:spLocks noGrp="1"/>
          </p:cNvSpPr>
          <p:nvPr>
            <p:ph type="ftr" sz="quarter" idx="3"/>
          </p:nvPr>
        </p:nvSpPr>
        <p:spPr/>
        <p:txBody>
          <a:bodyPr/>
          <a:lstStyle/>
          <a:p>
            <a:r>
              <a:rPr lang="de-DE" dirty="0"/>
              <a:t>Artikel 2: Strategische Allianzen</a:t>
            </a:r>
          </a:p>
        </p:txBody>
      </p:sp>
      <p:sp>
        <p:nvSpPr>
          <p:cNvPr id="3" name="Textplatzhalter 2">
            <a:extLst>
              <a:ext uri="{FF2B5EF4-FFF2-40B4-BE49-F238E27FC236}">
                <a16:creationId xmlns:a16="http://schemas.microsoft.com/office/drawing/2014/main" id="{C70634E6-71B4-66C7-7BA4-4D9FFE4CE07D}"/>
              </a:ext>
            </a:extLst>
          </p:cNvPr>
          <p:cNvSpPr>
            <a:spLocks noGrp="1"/>
          </p:cNvSpPr>
          <p:nvPr>
            <p:ph type="body" sz="quarter" idx="10"/>
          </p:nvPr>
        </p:nvSpPr>
        <p:spPr/>
        <p:txBody>
          <a:bodyPr/>
          <a:lstStyle/>
          <a:p>
            <a:r>
              <a:rPr lang="de-DE" dirty="0"/>
              <a:t>Kooperatives und Kompetitives Verhalten in Strategischen Allianzen</a:t>
            </a:r>
          </a:p>
          <a:p>
            <a:r>
              <a:rPr lang="de-DE" dirty="0">
                <a:solidFill>
                  <a:schemeClr val="accent5"/>
                </a:solidFill>
              </a:rPr>
              <a:t>Board </a:t>
            </a:r>
            <a:r>
              <a:rPr lang="de-DE" dirty="0" err="1">
                <a:solidFill>
                  <a:schemeClr val="accent5"/>
                </a:solidFill>
              </a:rPr>
              <a:t>Interlocks</a:t>
            </a:r>
            <a:r>
              <a:rPr lang="de-DE" dirty="0">
                <a:solidFill>
                  <a:schemeClr val="accent5"/>
                </a:solidFill>
              </a:rPr>
              <a:t> </a:t>
            </a:r>
            <a:r>
              <a:rPr lang="de-DE" dirty="0">
                <a:solidFill>
                  <a:schemeClr val="accent3"/>
                </a:solidFill>
              </a:rPr>
              <a:t>&amp; </a:t>
            </a:r>
            <a:r>
              <a:rPr lang="de-DE" dirty="0" err="1">
                <a:solidFill>
                  <a:schemeClr val="accent3"/>
                </a:solidFill>
              </a:rPr>
              <a:t>Differences</a:t>
            </a:r>
            <a:r>
              <a:rPr lang="de-DE" dirty="0">
                <a:solidFill>
                  <a:schemeClr val="accent3"/>
                </a:solidFill>
              </a:rPr>
              <a:t> in Firm Status</a:t>
            </a:r>
          </a:p>
        </p:txBody>
      </p:sp>
      <p:grpSp>
        <p:nvGrpSpPr>
          <p:cNvPr id="28" name="Gruppieren 27">
            <a:extLst>
              <a:ext uri="{FF2B5EF4-FFF2-40B4-BE49-F238E27FC236}">
                <a16:creationId xmlns:a16="http://schemas.microsoft.com/office/drawing/2014/main" id="{C7B48EE0-AF3A-1B8F-D14D-D76925E49C41}"/>
              </a:ext>
            </a:extLst>
          </p:cNvPr>
          <p:cNvGrpSpPr/>
          <p:nvPr/>
        </p:nvGrpSpPr>
        <p:grpSpPr>
          <a:xfrm>
            <a:off x="587852" y="1932705"/>
            <a:ext cx="4563007" cy="3789145"/>
            <a:chOff x="274121" y="1673361"/>
            <a:chExt cx="5150859" cy="4277300"/>
          </a:xfrm>
        </p:grpSpPr>
        <p:cxnSp>
          <p:nvCxnSpPr>
            <p:cNvPr id="6" name="Gerade Verbindung mit Pfeil 5">
              <a:extLst>
                <a:ext uri="{FF2B5EF4-FFF2-40B4-BE49-F238E27FC236}">
                  <a16:creationId xmlns:a16="http://schemas.microsoft.com/office/drawing/2014/main" id="{770AD231-E4DE-A639-B0ED-C10205D5D41B}"/>
                </a:ext>
              </a:extLst>
            </p:cNvPr>
            <p:cNvCxnSpPr>
              <a:cxnSpLocks/>
            </p:cNvCxnSpPr>
            <p:nvPr/>
          </p:nvCxnSpPr>
          <p:spPr>
            <a:xfrm flipV="1">
              <a:off x="1552575" y="1695449"/>
              <a:ext cx="0" cy="3600000"/>
            </a:xfrm>
            <a:prstGeom prst="straightConnector1">
              <a:avLst/>
            </a:prstGeom>
            <a:ln>
              <a:solidFill>
                <a:srgbClr val="6C6C6C"/>
              </a:solidFill>
              <a:tailEnd type="triangle"/>
            </a:ln>
          </p:spPr>
          <p:style>
            <a:lnRef idx="1">
              <a:schemeClr val="accent1"/>
            </a:lnRef>
            <a:fillRef idx="0">
              <a:schemeClr val="accent1"/>
            </a:fillRef>
            <a:effectRef idx="0">
              <a:schemeClr val="accent1"/>
            </a:effectRef>
            <a:fontRef idx="minor">
              <a:schemeClr val="tx1"/>
            </a:fontRef>
          </p:style>
        </p:cxnSp>
        <p:cxnSp>
          <p:nvCxnSpPr>
            <p:cNvPr id="8" name="Gerade Verbindung mit Pfeil 7">
              <a:extLst>
                <a:ext uri="{FF2B5EF4-FFF2-40B4-BE49-F238E27FC236}">
                  <a16:creationId xmlns:a16="http://schemas.microsoft.com/office/drawing/2014/main" id="{41C700B7-8BE5-DABE-19B0-B06D256E8027}"/>
                </a:ext>
              </a:extLst>
            </p:cNvPr>
            <p:cNvCxnSpPr>
              <a:cxnSpLocks/>
            </p:cNvCxnSpPr>
            <p:nvPr/>
          </p:nvCxnSpPr>
          <p:spPr>
            <a:xfrm>
              <a:off x="1552575" y="5295449"/>
              <a:ext cx="3600000" cy="0"/>
            </a:xfrm>
            <a:prstGeom prst="straightConnector1">
              <a:avLst/>
            </a:prstGeom>
            <a:ln>
              <a:solidFill>
                <a:srgbClr val="6C6C6C"/>
              </a:solidFill>
              <a:tailEnd type="triangle"/>
            </a:ln>
          </p:spPr>
          <p:style>
            <a:lnRef idx="1">
              <a:schemeClr val="accent1"/>
            </a:lnRef>
            <a:fillRef idx="0">
              <a:schemeClr val="accent1"/>
            </a:fillRef>
            <a:effectRef idx="0">
              <a:schemeClr val="accent1"/>
            </a:effectRef>
            <a:fontRef idx="minor">
              <a:schemeClr val="tx1"/>
            </a:fontRef>
          </p:style>
        </p:cxnSp>
        <p:sp>
          <p:nvSpPr>
            <p:cNvPr id="14" name="Pfeil: in vier Richtungen 13">
              <a:extLst>
                <a:ext uri="{FF2B5EF4-FFF2-40B4-BE49-F238E27FC236}">
                  <a16:creationId xmlns:a16="http://schemas.microsoft.com/office/drawing/2014/main" id="{6ECBB557-4BED-C24A-15B4-C0D5213EC5DD}"/>
                </a:ext>
              </a:extLst>
            </p:cNvPr>
            <p:cNvSpPr/>
            <p:nvPr/>
          </p:nvSpPr>
          <p:spPr>
            <a:xfrm rot="2700000">
              <a:off x="1555865" y="1905107"/>
              <a:ext cx="3676417" cy="3418925"/>
            </a:xfrm>
            <a:prstGeom prst="quadArrow">
              <a:avLst>
                <a:gd name="adj1" fmla="val 11387"/>
                <a:gd name="adj2" fmla="val 13769"/>
                <a:gd name="adj3" fmla="val 12181"/>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15" name="Rechteck 14">
              <a:extLst>
                <a:ext uri="{FF2B5EF4-FFF2-40B4-BE49-F238E27FC236}">
                  <a16:creationId xmlns:a16="http://schemas.microsoft.com/office/drawing/2014/main" id="{4CF29541-3181-24F2-D4E8-59E683E0C752}"/>
                </a:ext>
              </a:extLst>
            </p:cNvPr>
            <p:cNvSpPr/>
            <p:nvPr/>
          </p:nvSpPr>
          <p:spPr>
            <a:xfrm>
              <a:off x="1512127" y="1695449"/>
              <a:ext cx="1222735"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tx1"/>
                  </a:solidFill>
                  <a:cs typeface="Arial" panose="020B0604020202020204" pitchFamily="34" charset="0"/>
                </a:rPr>
                <a:t>Competition</a:t>
              </a:r>
            </a:p>
          </p:txBody>
        </p:sp>
        <p:sp>
          <p:nvSpPr>
            <p:cNvPr id="16" name="Rechteck 15">
              <a:extLst>
                <a:ext uri="{FF2B5EF4-FFF2-40B4-BE49-F238E27FC236}">
                  <a16:creationId xmlns:a16="http://schemas.microsoft.com/office/drawing/2014/main" id="{C53894EB-BD0D-9A46-1943-7868DEA502D9}"/>
                </a:ext>
              </a:extLst>
            </p:cNvPr>
            <p:cNvSpPr/>
            <p:nvPr/>
          </p:nvSpPr>
          <p:spPr>
            <a:xfrm>
              <a:off x="3945471" y="1695449"/>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Collaboration</a:t>
              </a:r>
              <a:endParaRPr lang="de-DE" sz="1200" b="1" dirty="0">
                <a:solidFill>
                  <a:schemeClr val="tx1"/>
                </a:solidFill>
                <a:cs typeface="Arial" panose="020B0604020202020204" pitchFamily="34" charset="0"/>
              </a:endParaRPr>
            </a:p>
          </p:txBody>
        </p:sp>
        <p:sp>
          <p:nvSpPr>
            <p:cNvPr id="17" name="Rechteck 16">
              <a:extLst>
                <a:ext uri="{FF2B5EF4-FFF2-40B4-BE49-F238E27FC236}">
                  <a16:creationId xmlns:a16="http://schemas.microsoft.com/office/drawing/2014/main" id="{C0483EA8-9AEC-1BF8-45F6-0440E8669705}"/>
                </a:ext>
              </a:extLst>
            </p:cNvPr>
            <p:cNvSpPr/>
            <p:nvPr/>
          </p:nvSpPr>
          <p:spPr>
            <a:xfrm>
              <a:off x="1512127" y="4807294"/>
              <a:ext cx="1222735"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Avoidance</a:t>
              </a:r>
              <a:endParaRPr lang="de-DE" sz="1200" b="1" dirty="0">
                <a:solidFill>
                  <a:schemeClr val="tx1"/>
                </a:solidFill>
                <a:cs typeface="Arial" panose="020B0604020202020204" pitchFamily="34" charset="0"/>
              </a:endParaRPr>
            </a:p>
          </p:txBody>
        </p:sp>
        <p:sp>
          <p:nvSpPr>
            <p:cNvPr id="18" name="Rechteck 17">
              <a:extLst>
                <a:ext uri="{FF2B5EF4-FFF2-40B4-BE49-F238E27FC236}">
                  <a16:creationId xmlns:a16="http://schemas.microsoft.com/office/drawing/2014/main" id="{849184BB-F75C-30E3-6917-2A6123433452}"/>
                </a:ext>
              </a:extLst>
            </p:cNvPr>
            <p:cNvSpPr/>
            <p:nvPr/>
          </p:nvSpPr>
          <p:spPr>
            <a:xfrm>
              <a:off x="3945471" y="4807294"/>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Accomodation</a:t>
              </a:r>
              <a:endParaRPr lang="de-DE" sz="1200" b="1" dirty="0">
                <a:solidFill>
                  <a:schemeClr val="tx1"/>
                </a:solidFill>
                <a:cs typeface="Arial" panose="020B0604020202020204" pitchFamily="34" charset="0"/>
              </a:endParaRPr>
            </a:p>
          </p:txBody>
        </p:sp>
        <p:sp>
          <p:nvSpPr>
            <p:cNvPr id="20" name="Rechteck 19">
              <a:extLst>
                <a:ext uri="{FF2B5EF4-FFF2-40B4-BE49-F238E27FC236}">
                  <a16:creationId xmlns:a16="http://schemas.microsoft.com/office/drawing/2014/main" id="{065094CC-EFC5-4042-BD32-B914EC5DB077}"/>
                </a:ext>
              </a:extLst>
            </p:cNvPr>
            <p:cNvSpPr/>
            <p:nvPr/>
          </p:nvSpPr>
          <p:spPr>
            <a:xfrm>
              <a:off x="2734862" y="3237875"/>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Compromise</a:t>
              </a:r>
              <a:endParaRPr lang="de-DE" sz="1200" b="1" dirty="0">
                <a:solidFill>
                  <a:schemeClr val="tx1"/>
                </a:solidFill>
                <a:cs typeface="Arial" panose="020B0604020202020204" pitchFamily="34" charset="0"/>
              </a:endParaRPr>
            </a:p>
          </p:txBody>
        </p:sp>
        <p:sp>
          <p:nvSpPr>
            <p:cNvPr id="22" name="Rechteck 21">
              <a:extLst>
                <a:ext uri="{FF2B5EF4-FFF2-40B4-BE49-F238E27FC236}">
                  <a16:creationId xmlns:a16="http://schemas.microsoft.com/office/drawing/2014/main" id="{DEA71866-3AAA-7BA0-7194-A233569D2BC5}"/>
                </a:ext>
              </a:extLst>
            </p:cNvPr>
            <p:cNvSpPr/>
            <p:nvPr/>
          </p:nvSpPr>
          <p:spPr>
            <a:xfrm>
              <a:off x="274121" y="3234248"/>
              <a:ext cx="1222735"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rgbClr val="6C6C6C"/>
                  </a:solidFill>
                  <a:cs typeface="Arial" panose="020B0604020202020204" pitchFamily="34" charset="0"/>
                </a:rPr>
                <a:t>Receptivity</a:t>
              </a:r>
              <a:endParaRPr lang="de-DE" sz="1200" b="1" dirty="0">
                <a:solidFill>
                  <a:srgbClr val="6C6C6C"/>
                </a:solidFill>
                <a:cs typeface="Arial" panose="020B0604020202020204" pitchFamily="34" charset="0"/>
              </a:endParaRPr>
            </a:p>
          </p:txBody>
        </p:sp>
        <p:sp>
          <p:nvSpPr>
            <p:cNvPr id="23" name="Rechteck 22">
              <a:extLst>
                <a:ext uri="{FF2B5EF4-FFF2-40B4-BE49-F238E27FC236}">
                  <a16:creationId xmlns:a16="http://schemas.microsoft.com/office/drawing/2014/main" id="{8C6FED38-3AC6-5442-F439-BBBB8E94518F}"/>
                </a:ext>
              </a:extLst>
            </p:cNvPr>
            <p:cNvSpPr/>
            <p:nvPr/>
          </p:nvSpPr>
          <p:spPr>
            <a:xfrm>
              <a:off x="2654317" y="5462506"/>
              <a:ext cx="1479510"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Transparency</a:t>
              </a:r>
            </a:p>
          </p:txBody>
        </p:sp>
        <p:sp>
          <p:nvSpPr>
            <p:cNvPr id="24" name="Rechteck 23">
              <a:extLst>
                <a:ext uri="{FF2B5EF4-FFF2-40B4-BE49-F238E27FC236}">
                  <a16:creationId xmlns:a16="http://schemas.microsoft.com/office/drawing/2014/main" id="{C77D1A4F-5ECC-8D41-981C-B0DEE6CDAE09}"/>
                </a:ext>
              </a:extLst>
            </p:cNvPr>
            <p:cNvSpPr/>
            <p:nvPr/>
          </p:nvSpPr>
          <p:spPr>
            <a:xfrm>
              <a:off x="1552575" y="5218428"/>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Low</a:t>
              </a:r>
            </a:p>
          </p:txBody>
        </p:sp>
        <p:sp>
          <p:nvSpPr>
            <p:cNvPr id="25" name="Rechteck 24">
              <a:extLst>
                <a:ext uri="{FF2B5EF4-FFF2-40B4-BE49-F238E27FC236}">
                  <a16:creationId xmlns:a16="http://schemas.microsoft.com/office/drawing/2014/main" id="{875D4E75-48A3-0A69-B288-98D4D9912C1D}"/>
                </a:ext>
              </a:extLst>
            </p:cNvPr>
            <p:cNvSpPr/>
            <p:nvPr/>
          </p:nvSpPr>
          <p:spPr>
            <a:xfrm>
              <a:off x="4441764" y="5295449"/>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High</a:t>
              </a:r>
            </a:p>
          </p:txBody>
        </p:sp>
        <p:sp>
          <p:nvSpPr>
            <p:cNvPr id="26" name="Rechteck 25">
              <a:extLst>
                <a:ext uri="{FF2B5EF4-FFF2-40B4-BE49-F238E27FC236}">
                  <a16:creationId xmlns:a16="http://schemas.microsoft.com/office/drawing/2014/main" id="{8645DFD8-E5A5-6E8F-3A70-ED05AA62BD88}"/>
                </a:ext>
              </a:extLst>
            </p:cNvPr>
            <p:cNvSpPr/>
            <p:nvPr/>
          </p:nvSpPr>
          <p:spPr>
            <a:xfrm>
              <a:off x="824518" y="4811577"/>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Low</a:t>
              </a:r>
            </a:p>
          </p:txBody>
        </p:sp>
        <p:sp>
          <p:nvSpPr>
            <p:cNvPr id="27" name="Rechteck 26">
              <a:extLst>
                <a:ext uri="{FF2B5EF4-FFF2-40B4-BE49-F238E27FC236}">
                  <a16:creationId xmlns:a16="http://schemas.microsoft.com/office/drawing/2014/main" id="{51CC2B57-6F28-B554-965E-8BAAE7F41960}"/>
                </a:ext>
              </a:extLst>
            </p:cNvPr>
            <p:cNvSpPr/>
            <p:nvPr/>
          </p:nvSpPr>
          <p:spPr>
            <a:xfrm>
              <a:off x="821925" y="1673361"/>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High</a:t>
              </a:r>
            </a:p>
          </p:txBody>
        </p:sp>
      </p:grpSp>
      <p:sp>
        <p:nvSpPr>
          <p:cNvPr id="44" name="Rechteck 43">
            <a:extLst>
              <a:ext uri="{FF2B5EF4-FFF2-40B4-BE49-F238E27FC236}">
                <a16:creationId xmlns:a16="http://schemas.microsoft.com/office/drawing/2014/main" id="{AE10FC88-2925-B958-127E-3A540FB46471}"/>
              </a:ext>
            </a:extLst>
          </p:cNvPr>
          <p:cNvSpPr/>
          <p:nvPr/>
        </p:nvSpPr>
        <p:spPr>
          <a:xfrm>
            <a:off x="8042275" y="5811459"/>
            <a:ext cx="3164485" cy="233363"/>
          </a:xfrm>
          <a:prstGeom prst="rect">
            <a:avLst/>
          </a:prstGeom>
          <a:noFill/>
          <a:ln w="38100" algn="ctr">
            <a:solidFill>
              <a:schemeClr val="bg1"/>
            </a:solidFill>
            <a:miter lim="800000"/>
            <a:headEnd/>
            <a:tailEnd/>
          </a:ln>
          <a:effectLst/>
        </p:spPr>
        <p:txBody>
          <a:bodyPr lIns="0" tIns="0" rIns="0" bIns="0" anchor="ctr"/>
          <a:lstStyle/>
          <a:p>
            <a:pPr algn="r" defTabSz="783285" eaLnBrk="0" hangingPunct="0">
              <a:lnSpc>
                <a:spcPct val="90000"/>
              </a:lnSpc>
            </a:pPr>
            <a:r>
              <a:rPr lang="en-US" sz="1000" dirty="0"/>
              <a:t>Quelle: Larsson et al. (1998)</a:t>
            </a:r>
            <a:endParaRPr lang="en-US" sz="1000" dirty="0">
              <a:solidFill>
                <a:schemeClr val="tx1"/>
              </a:solidFill>
            </a:endParaRPr>
          </a:p>
        </p:txBody>
      </p:sp>
      <p:sp>
        <p:nvSpPr>
          <p:cNvPr id="45" name="Rechteck 44">
            <a:extLst>
              <a:ext uri="{FF2B5EF4-FFF2-40B4-BE49-F238E27FC236}">
                <a16:creationId xmlns:a16="http://schemas.microsoft.com/office/drawing/2014/main" id="{8FD1AD35-A188-F27C-4339-5EE4A3C16738}"/>
              </a:ext>
            </a:extLst>
          </p:cNvPr>
          <p:cNvSpPr/>
          <p:nvPr/>
        </p:nvSpPr>
        <p:spPr>
          <a:xfrm>
            <a:off x="2226162" y="1171802"/>
            <a:ext cx="2340000" cy="664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err="1">
                <a:solidFill>
                  <a:schemeClr val="tx1"/>
                </a:solidFill>
                <a:cs typeface="Arial" panose="020B0604020202020204" pitchFamily="34" charset="0"/>
              </a:rPr>
              <a:t>Unternehmen</a:t>
            </a:r>
            <a:r>
              <a:rPr lang="en-AU" sz="1400" b="1" dirty="0">
                <a:solidFill>
                  <a:schemeClr val="tx1"/>
                </a:solidFill>
                <a:cs typeface="Arial" panose="020B0604020202020204" pitchFamily="34" charset="0"/>
              </a:rPr>
              <a:t> A</a:t>
            </a:r>
          </a:p>
        </p:txBody>
      </p:sp>
      <p:sp>
        <p:nvSpPr>
          <p:cNvPr id="46" name="Rechteck 45">
            <a:extLst>
              <a:ext uri="{FF2B5EF4-FFF2-40B4-BE49-F238E27FC236}">
                <a16:creationId xmlns:a16="http://schemas.microsoft.com/office/drawing/2014/main" id="{797FAA88-E75F-02D3-6B02-A1BC112D18E5}"/>
              </a:ext>
            </a:extLst>
          </p:cNvPr>
          <p:cNvSpPr/>
          <p:nvPr/>
        </p:nvSpPr>
        <p:spPr>
          <a:xfrm>
            <a:off x="7440753" y="1171802"/>
            <a:ext cx="2340000" cy="664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err="1">
                <a:solidFill>
                  <a:schemeClr val="tx1"/>
                </a:solidFill>
                <a:cs typeface="Arial" panose="020B0604020202020204" pitchFamily="34" charset="0"/>
              </a:rPr>
              <a:t>Unternehmen</a:t>
            </a:r>
            <a:r>
              <a:rPr lang="en-AU" sz="1400" b="1" dirty="0">
                <a:solidFill>
                  <a:schemeClr val="tx1"/>
                </a:solidFill>
                <a:cs typeface="Arial" panose="020B0604020202020204" pitchFamily="34" charset="0"/>
              </a:rPr>
              <a:t> B</a:t>
            </a:r>
          </a:p>
        </p:txBody>
      </p:sp>
      <p:grpSp>
        <p:nvGrpSpPr>
          <p:cNvPr id="47" name="Gruppieren 46">
            <a:extLst>
              <a:ext uri="{FF2B5EF4-FFF2-40B4-BE49-F238E27FC236}">
                <a16:creationId xmlns:a16="http://schemas.microsoft.com/office/drawing/2014/main" id="{5A97194C-B69D-FE92-F4B3-18B60706A1BB}"/>
              </a:ext>
            </a:extLst>
          </p:cNvPr>
          <p:cNvGrpSpPr/>
          <p:nvPr/>
        </p:nvGrpSpPr>
        <p:grpSpPr>
          <a:xfrm>
            <a:off x="6980350" y="1952272"/>
            <a:ext cx="3466291" cy="3769578"/>
            <a:chOff x="1512127" y="1695449"/>
            <a:chExt cx="3912853" cy="4255212"/>
          </a:xfrm>
        </p:grpSpPr>
        <p:cxnSp>
          <p:nvCxnSpPr>
            <p:cNvPr id="48" name="Gerade Verbindung mit Pfeil 47">
              <a:extLst>
                <a:ext uri="{FF2B5EF4-FFF2-40B4-BE49-F238E27FC236}">
                  <a16:creationId xmlns:a16="http://schemas.microsoft.com/office/drawing/2014/main" id="{9EC7C0DD-0484-F046-E6D5-1D255359E1EF}"/>
                </a:ext>
              </a:extLst>
            </p:cNvPr>
            <p:cNvCxnSpPr>
              <a:cxnSpLocks/>
            </p:cNvCxnSpPr>
            <p:nvPr/>
          </p:nvCxnSpPr>
          <p:spPr>
            <a:xfrm flipV="1">
              <a:off x="1552575" y="1695449"/>
              <a:ext cx="0" cy="3600000"/>
            </a:xfrm>
            <a:prstGeom prst="straightConnector1">
              <a:avLst/>
            </a:prstGeom>
            <a:ln>
              <a:solidFill>
                <a:srgbClr val="6C6C6C"/>
              </a:solidFill>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48">
              <a:extLst>
                <a:ext uri="{FF2B5EF4-FFF2-40B4-BE49-F238E27FC236}">
                  <a16:creationId xmlns:a16="http://schemas.microsoft.com/office/drawing/2014/main" id="{AC95A202-0E06-896E-418A-63772EBE7B46}"/>
                </a:ext>
              </a:extLst>
            </p:cNvPr>
            <p:cNvCxnSpPr>
              <a:cxnSpLocks/>
            </p:cNvCxnSpPr>
            <p:nvPr/>
          </p:nvCxnSpPr>
          <p:spPr>
            <a:xfrm>
              <a:off x="1552575" y="5295449"/>
              <a:ext cx="3600000" cy="0"/>
            </a:xfrm>
            <a:prstGeom prst="straightConnector1">
              <a:avLst/>
            </a:prstGeom>
            <a:ln>
              <a:solidFill>
                <a:srgbClr val="6C6C6C"/>
              </a:solidFill>
              <a:tailEnd type="triangle"/>
            </a:ln>
          </p:spPr>
          <p:style>
            <a:lnRef idx="1">
              <a:schemeClr val="accent1"/>
            </a:lnRef>
            <a:fillRef idx="0">
              <a:schemeClr val="accent1"/>
            </a:fillRef>
            <a:effectRef idx="0">
              <a:schemeClr val="accent1"/>
            </a:effectRef>
            <a:fontRef idx="minor">
              <a:schemeClr val="tx1"/>
            </a:fontRef>
          </p:style>
        </p:cxnSp>
        <p:sp>
          <p:nvSpPr>
            <p:cNvPr id="50" name="Pfeil: in vier Richtungen 49">
              <a:extLst>
                <a:ext uri="{FF2B5EF4-FFF2-40B4-BE49-F238E27FC236}">
                  <a16:creationId xmlns:a16="http://schemas.microsoft.com/office/drawing/2014/main" id="{79F2CF19-8BE5-9704-E423-C00F5668E483}"/>
                </a:ext>
              </a:extLst>
            </p:cNvPr>
            <p:cNvSpPr/>
            <p:nvPr/>
          </p:nvSpPr>
          <p:spPr>
            <a:xfrm rot="2700000">
              <a:off x="1555865" y="1905107"/>
              <a:ext cx="3676417" cy="3418925"/>
            </a:xfrm>
            <a:prstGeom prst="quadArrow">
              <a:avLst>
                <a:gd name="adj1" fmla="val 11387"/>
                <a:gd name="adj2" fmla="val 13769"/>
                <a:gd name="adj3" fmla="val 12181"/>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51" name="Rechteck 50">
              <a:extLst>
                <a:ext uri="{FF2B5EF4-FFF2-40B4-BE49-F238E27FC236}">
                  <a16:creationId xmlns:a16="http://schemas.microsoft.com/office/drawing/2014/main" id="{7E062E84-5521-7DC9-3AEB-6EC9C6305AF1}"/>
                </a:ext>
              </a:extLst>
            </p:cNvPr>
            <p:cNvSpPr/>
            <p:nvPr/>
          </p:nvSpPr>
          <p:spPr>
            <a:xfrm>
              <a:off x="1512127" y="1695449"/>
              <a:ext cx="1222735"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tx1"/>
                  </a:solidFill>
                  <a:cs typeface="Arial" panose="020B0604020202020204" pitchFamily="34" charset="0"/>
                </a:rPr>
                <a:t>Competition</a:t>
              </a:r>
            </a:p>
          </p:txBody>
        </p:sp>
        <p:sp>
          <p:nvSpPr>
            <p:cNvPr id="52" name="Rechteck 51">
              <a:extLst>
                <a:ext uri="{FF2B5EF4-FFF2-40B4-BE49-F238E27FC236}">
                  <a16:creationId xmlns:a16="http://schemas.microsoft.com/office/drawing/2014/main" id="{A1F457A6-5515-F3AD-606B-1AF7993DD4E5}"/>
                </a:ext>
              </a:extLst>
            </p:cNvPr>
            <p:cNvSpPr/>
            <p:nvPr/>
          </p:nvSpPr>
          <p:spPr>
            <a:xfrm>
              <a:off x="3945471" y="1695449"/>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Collaboration</a:t>
              </a:r>
              <a:endParaRPr lang="de-DE" sz="1200" b="1" dirty="0">
                <a:solidFill>
                  <a:schemeClr val="tx1"/>
                </a:solidFill>
                <a:cs typeface="Arial" panose="020B0604020202020204" pitchFamily="34" charset="0"/>
              </a:endParaRPr>
            </a:p>
          </p:txBody>
        </p:sp>
        <p:sp>
          <p:nvSpPr>
            <p:cNvPr id="53" name="Rechteck 52">
              <a:extLst>
                <a:ext uri="{FF2B5EF4-FFF2-40B4-BE49-F238E27FC236}">
                  <a16:creationId xmlns:a16="http://schemas.microsoft.com/office/drawing/2014/main" id="{1FBCC10E-76BC-B218-7E47-7FB7D15BA108}"/>
                </a:ext>
              </a:extLst>
            </p:cNvPr>
            <p:cNvSpPr/>
            <p:nvPr/>
          </p:nvSpPr>
          <p:spPr>
            <a:xfrm>
              <a:off x="1512127" y="4807294"/>
              <a:ext cx="1222735"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Avoidance</a:t>
              </a:r>
              <a:endParaRPr lang="de-DE" sz="1200" b="1" dirty="0">
                <a:solidFill>
                  <a:schemeClr val="tx1"/>
                </a:solidFill>
                <a:cs typeface="Arial" panose="020B0604020202020204" pitchFamily="34" charset="0"/>
              </a:endParaRPr>
            </a:p>
          </p:txBody>
        </p:sp>
        <p:sp>
          <p:nvSpPr>
            <p:cNvPr id="54" name="Rechteck 53">
              <a:extLst>
                <a:ext uri="{FF2B5EF4-FFF2-40B4-BE49-F238E27FC236}">
                  <a16:creationId xmlns:a16="http://schemas.microsoft.com/office/drawing/2014/main" id="{F1369BEA-209B-4732-D410-BC85FC185D47}"/>
                </a:ext>
              </a:extLst>
            </p:cNvPr>
            <p:cNvSpPr/>
            <p:nvPr/>
          </p:nvSpPr>
          <p:spPr>
            <a:xfrm>
              <a:off x="3945471" y="4807294"/>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Accomodation</a:t>
              </a:r>
              <a:endParaRPr lang="de-DE" sz="1200" b="1" dirty="0">
                <a:solidFill>
                  <a:schemeClr val="tx1"/>
                </a:solidFill>
                <a:cs typeface="Arial" panose="020B0604020202020204" pitchFamily="34" charset="0"/>
              </a:endParaRPr>
            </a:p>
          </p:txBody>
        </p:sp>
        <p:sp>
          <p:nvSpPr>
            <p:cNvPr id="55" name="Rechteck 54">
              <a:extLst>
                <a:ext uri="{FF2B5EF4-FFF2-40B4-BE49-F238E27FC236}">
                  <a16:creationId xmlns:a16="http://schemas.microsoft.com/office/drawing/2014/main" id="{7E2C7312-C956-6EA8-776E-01F3C4CC2E5B}"/>
                </a:ext>
              </a:extLst>
            </p:cNvPr>
            <p:cNvSpPr/>
            <p:nvPr/>
          </p:nvSpPr>
          <p:spPr>
            <a:xfrm>
              <a:off x="2734862" y="3237875"/>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Compromise</a:t>
              </a:r>
              <a:endParaRPr lang="de-DE" sz="1200" b="1" dirty="0">
                <a:solidFill>
                  <a:schemeClr val="tx1"/>
                </a:solidFill>
                <a:cs typeface="Arial" panose="020B0604020202020204" pitchFamily="34" charset="0"/>
              </a:endParaRPr>
            </a:p>
          </p:txBody>
        </p:sp>
        <p:sp>
          <p:nvSpPr>
            <p:cNvPr id="57" name="Rechteck 56">
              <a:extLst>
                <a:ext uri="{FF2B5EF4-FFF2-40B4-BE49-F238E27FC236}">
                  <a16:creationId xmlns:a16="http://schemas.microsoft.com/office/drawing/2014/main" id="{21CE2A3B-681C-4CE3-5440-450B6C874BA6}"/>
                </a:ext>
              </a:extLst>
            </p:cNvPr>
            <p:cNvSpPr/>
            <p:nvPr/>
          </p:nvSpPr>
          <p:spPr>
            <a:xfrm>
              <a:off x="2654317" y="5462506"/>
              <a:ext cx="1479510"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Transparency</a:t>
              </a:r>
            </a:p>
          </p:txBody>
        </p:sp>
        <p:sp>
          <p:nvSpPr>
            <p:cNvPr id="58" name="Rechteck 57">
              <a:extLst>
                <a:ext uri="{FF2B5EF4-FFF2-40B4-BE49-F238E27FC236}">
                  <a16:creationId xmlns:a16="http://schemas.microsoft.com/office/drawing/2014/main" id="{5CBA8309-5C3E-2E6D-05CF-3A9188C5BEB9}"/>
                </a:ext>
              </a:extLst>
            </p:cNvPr>
            <p:cNvSpPr/>
            <p:nvPr/>
          </p:nvSpPr>
          <p:spPr>
            <a:xfrm>
              <a:off x="1552575" y="5218428"/>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Low</a:t>
              </a:r>
            </a:p>
          </p:txBody>
        </p:sp>
        <p:sp>
          <p:nvSpPr>
            <p:cNvPr id="59" name="Rechteck 58">
              <a:extLst>
                <a:ext uri="{FF2B5EF4-FFF2-40B4-BE49-F238E27FC236}">
                  <a16:creationId xmlns:a16="http://schemas.microsoft.com/office/drawing/2014/main" id="{91713A15-130F-25FD-CDA7-99C851C19B48}"/>
                </a:ext>
              </a:extLst>
            </p:cNvPr>
            <p:cNvSpPr/>
            <p:nvPr/>
          </p:nvSpPr>
          <p:spPr>
            <a:xfrm>
              <a:off x="4441764" y="5295449"/>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High</a:t>
              </a:r>
            </a:p>
          </p:txBody>
        </p:sp>
      </p:grpSp>
      <p:sp>
        <p:nvSpPr>
          <p:cNvPr id="4" name="Ellipse 3">
            <a:extLst>
              <a:ext uri="{FF2B5EF4-FFF2-40B4-BE49-F238E27FC236}">
                <a16:creationId xmlns:a16="http://schemas.microsoft.com/office/drawing/2014/main" id="{537EC8B9-8B92-8414-B3EE-90E3EBE1B2AD}"/>
              </a:ext>
            </a:extLst>
          </p:cNvPr>
          <p:cNvSpPr/>
          <p:nvPr/>
        </p:nvSpPr>
        <p:spPr>
          <a:xfrm>
            <a:off x="3936317" y="3344124"/>
            <a:ext cx="544485" cy="54448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5" name="Gerader Verbinder 4">
            <a:extLst>
              <a:ext uri="{FF2B5EF4-FFF2-40B4-BE49-F238E27FC236}">
                <a16:creationId xmlns:a16="http://schemas.microsoft.com/office/drawing/2014/main" id="{16C9D54F-DF8A-0E8F-6E39-1884B58AEAE0}"/>
              </a:ext>
            </a:extLst>
          </p:cNvPr>
          <p:cNvCxnSpPr>
            <a:cxnSpLocks/>
          </p:cNvCxnSpPr>
          <p:nvPr/>
        </p:nvCxnSpPr>
        <p:spPr>
          <a:xfrm flipH="1">
            <a:off x="4189608" y="3788916"/>
            <a:ext cx="0" cy="1356293"/>
          </a:xfrm>
          <a:prstGeom prst="line">
            <a:avLst/>
          </a:prstGeom>
          <a:ln>
            <a:solidFill>
              <a:schemeClr val="accent1">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A7E57778-77A0-5D4E-2758-C208578C50BE}"/>
              </a:ext>
            </a:extLst>
          </p:cNvPr>
          <p:cNvCxnSpPr>
            <a:cxnSpLocks/>
            <a:endCxn id="4" idx="2"/>
          </p:cNvCxnSpPr>
          <p:nvPr/>
        </p:nvCxnSpPr>
        <p:spPr>
          <a:xfrm flipV="1">
            <a:off x="1756232" y="3616367"/>
            <a:ext cx="2180085" cy="3133"/>
          </a:xfrm>
          <a:prstGeom prst="line">
            <a:avLst/>
          </a:prstGeom>
          <a:ln>
            <a:solidFill>
              <a:schemeClr val="accent1">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0" name="Ellipse 9">
            <a:extLst>
              <a:ext uri="{FF2B5EF4-FFF2-40B4-BE49-F238E27FC236}">
                <a16:creationId xmlns:a16="http://schemas.microsoft.com/office/drawing/2014/main" id="{F5DAE760-AB99-4C61-5AB4-C17688D1D830}"/>
              </a:ext>
            </a:extLst>
          </p:cNvPr>
          <p:cNvSpPr/>
          <p:nvPr/>
        </p:nvSpPr>
        <p:spPr>
          <a:xfrm>
            <a:off x="7803841" y="2818906"/>
            <a:ext cx="544485" cy="54448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2" name="Gerader Verbinder 11">
            <a:extLst>
              <a:ext uri="{FF2B5EF4-FFF2-40B4-BE49-F238E27FC236}">
                <a16:creationId xmlns:a16="http://schemas.microsoft.com/office/drawing/2014/main" id="{9644ACDF-1D6E-898B-766D-F825BB942A96}"/>
              </a:ext>
            </a:extLst>
          </p:cNvPr>
          <p:cNvCxnSpPr>
            <a:cxnSpLocks/>
          </p:cNvCxnSpPr>
          <p:nvPr/>
        </p:nvCxnSpPr>
        <p:spPr>
          <a:xfrm flipV="1">
            <a:off x="7042879" y="3111446"/>
            <a:ext cx="999396" cy="0"/>
          </a:xfrm>
          <a:prstGeom prst="line">
            <a:avLst/>
          </a:prstGeom>
          <a:ln>
            <a:solidFill>
              <a:schemeClr val="accent1">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3" name="Pfeil: nach oben 12">
            <a:extLst>
              <a:ext uri="{FF2B5EF4-FFF2-40B4-BE49-F238E27FC236}">
                <a16:creationId xmlns:a16="http://schemas.microsoft.com/office/drawing/2014/main" id="{CBA61B6F-8A3D-873D-D0DD-135D2EB45273}"/>
              </a:ext>
            </a:extLst>
          </p:cNvPr>
          <p:cNvSpPr/>
          <p:nvPr/>
        </p:nvSpPr>
        <p:spPr>
          <a:xfrm rot="5400000">
            <a:off x="3584133" y="4957350"/>
            <a:ext cx="146630" cy="611433"/>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Pfeil: nach oben 29">
            <a:extLst>
              <a:ext uri="{FF2B5EF4-FFF2-40B4-BE49-F238E27FC236}">
                <a16:creationId xmlns:a16="http://schemas.microsoft.com/office/drawing/2014/main" id="{E92AF2EF-8471-5799-3D30-51D836A04010}"/>
              </a:ext>
            </a:extLst>
          </p:cNvPr>
          <p:cNvSpPr/>
          <p:nvPr/>
        </p:nvSpPr>
        <p:spPr>
          <a:xfrm rot="16200000">
            <a:off x="8325814" y="5009382"/>
            <a:ext cx="146630" cy="503905"/>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Rechteck 32">
            <a:extLst>
              <a:ext uri="{FF2B5EF4-FFF2-40B4-BE49-F238E27FC236}">
                <a16:creationId xmlns:a16="http://schemas.microsoft.com/office/drawing/2014/main" id="{EDF92C97-3F52-E717-60DC-7859F14168AD}"/>
              </a:ext>
            </a:extLst>
          </p:cNvPr>
          <p:cNvSpPr/>
          <p:nvPr/>
        </p:nvSpPr>
        <p:spPr>
          <a:xfrm>
            <a:off x="4640350" y="1083072"/>
            <a:ext cx="2340000" cy="664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accent5"/>
                </a:solidFill>
                <a:cs typeface="Arial" panose="020B0604020202020204" pitchFamily="34" charset="0"/>
              </a:rPr>
              <a:t>Direct Board Interlock</a:t>
            </a:r>
          </a:p>
        </p:txBody>
      </p:sp>
      <p:sp>
        <p:nvSpPr>
          <p:cNvPr id="9" name="Ellipse 8">
            <a:extLst>
              <a:ext uri="{FF2B5EF4-FFF2-40B4-BE49-F238E27FC236}">
                <a16:creationId xmlns:a16="http://schemas.microsoft.com/office/drawing/2014/main" id="{60C15431-9410-F64F-45E7-A8B7F97A4FC4}"/>
              </a:ext>
            </a:extLst>
          </p:cNvPr>
          <p:cNvSpPr/>
          <p:nvPr/>
        </p:nvSpPr>
        <p:spPr>
          <a:xfrm>
            <a:off x="4305429" y="3853241"/>
            <a:ext cx="544485" cy="54448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9" name="Gerader Verbinder 18">
            <a:extLst>
              <a:ext uri="{FF2B5EF4-FFF2-40B4-BE49-F238E27FC236}">
                <a16:creationId xmlns:a16="http://schemas.microsoft.com/office/drawing/2014/main" id="{06814DA4-28CF-E12F-E37F-C46C28FEA019}"/>
              </a:ext>
            </a:extLst>
          </p:cNvPr>
          <p:cNvCxnSpPr>
            <a:cxnSpLocks/>
          </p:cNvCxnSpPr>
          <p:nvPr/>
        </p:nvCxnSpPr>
        <p:spPr>
          <a:xfrm>
            <a:off x="4558720" y="4298032"/>
            <a:ext cx="0" cy="82800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F569BCA0-5EE6-4A48-2F24-53953877DAE5}"/>
              </a:ext>
            </a:extLst>
          </p:cNvPr>
          <p:cNvCxnSpPr>
            <a:cxnSpLocks/>
            <a:endCxn id="9" idx="2"/>
          </p:cNvCxnSpPr>
          <p:nvPr/>
        </p:nvCxnSpPr>
        <p:spPr>
          <a:xfrm flipV="1">
            <a:off x="1720400" y="4125484"/>
            <a:ext cx="2585029" cy="1095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37" name="Pfeil: nach oben 36">
            <a:extLst>
              <a:ext uri="{FF2B5EF4-FFF2-40B4-BE49-F238E27FC236}">
                <a16:creationId xmlns:a16="http://schemas.microsoft.com/office/drawing/2014/main" id="{22932723-4225-6E92-F919-898D658F7F2A}"/>
              </a:ext>
            </a:extLst>
          </p:cNvPr>
          <p:cNvSpPr/>
          <p:nvPr/>
        </p:nvSpPr>
        <p:spPr>
          <a:xfrm rot="10800000">
            <a:off x="4929543" y="3685971"/>
            <a:ext cx="146630" cy="432445"/>
          </a:xfrm>
          <a:prstGeom prst="upArrow">
            <a:avLst/>
          </a:prstGeom>
          <a:pattFill prst="wdUpDiag">
            <a:fgClr>
              <a:schemeClr val="accent3"/>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Rechteck 37">
            <a:extLst>
              <a:ext uri="{FF2B5EF4-FFF2-40B4-BE49-F238E27FC236}">
                <a16:creationId xmlns:a16="http://schemas.microsoft.com/office/drawing/2014/main" id="{0AFDF94B-19C7-483D-E57B-9CBDA52FE2EB}"/>
              </a:ext>
            </a:extLst>
          </p:cNvPr>
          <p:cNvSpPr/>
          <p:nvPr/>
        </p:nvSpPr>
        <p:spPr>
          <a:xfrm>
            <a:off x="4920329" y="3667781"/>
            <a:ext cx="1670248" cy="43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accent3"/>
                </a:solidFill>
                <a:cs typeface="Arial" panose="020B0604020202020204" pitchFamily="34" charset="0"/>
              </a:rPr>
              <a:t>High Firm Status</a:t>
            </a:r>
          </a:p>
        </p:txBody>
      </p:sp>
      <p:sp>
        <p:nvSpPr>
          <p:cNvPr id="39" name="Pfeil: nach oben 38">
            <a:extLst>
              <a:ext uri="{FF2B5EF4-FFF2-40B4-BE49-F238E27FC236}">
                <a16:creationId xmlns:a16="http://schemas.microsoft.com/office/drawing/2014/main" id="{92D2C65C-80B5-8A8E-F5C8-0DBA21383C44}"/>
              </a:ext>
            </a:extLst>
          </p:cNvPr>
          <p:cNvSpPr/>
          <p:nvPr/>
        </p:nvSpPr>
        <p:spPr>
          <a:xfrm rot="5400000">
            <a:off x="4709069" y="3374451"/>
            <a:ext cx="146630" cy="432445"/>
          </a:xfrm>
          <a:prstGeom prst="up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Pfeil: nach oben 39">
            <a:extLst>
              <a:ext uri="{FF2B5EF4-FFF2-40B4-BE49-F238E27FC236}">
                <a16:creationId xmlns:a16="http://schemas.microsoft.com/office/drawing/2014/main" id="{6119187A-54E8-3E10-2C9D-77FDC1AA6A40}"/>
              </a:ext>
            </a:extLst>
          </p:cNvPr>
          <p:cNvSpPr/>
          <p:nvPr/>
        </p:nvSpPr>
        <p:spPr>
          <a:xfrm>
            <a:off x="6819458" y="2636404"/>
            <a:ext cx="146630" cy="480060"/>
          </a:xfrm>
          <a:prstGeom prst="up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Rechteck 40">
            <a:extLst>
              <a:ext uri="{FF2B5EF4-FFF2-40B4-BE49-F238E27FC236}">
                <a16:creationId xmlns:a16="http://schemas.microsoft.com/office/drawing/2014/main" id="{D57ED266-E673-1CFE-1BE4-9E4EDD4E2711}"/>
              </a:ext>
            </a:extLst>
          </p:cNvPr>
          <p:cNvSpPr/>
          <p:nvPr/>
        </p:nvSpPr>
        <p:spPr>
          <a:xfrm>
            <a:off x="5276185" y="2667749"/>
            <a:ext cx="1670248" cy="43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accent3"/>
                </a:solidFill>
                <a:cs typeface="Arial" panose="020B0604020202020204" pitchFamily="34" charset="0"/>
              </a:rPr>
              <a:t>High Firm Status</a:t>
            </a:r>
          </a:p>
        </p:txBody>
      </p:sp>
      <p:sp>
        <p:nvSpPr>
          <p:cNvPr id="42" name="Ellipse 41">
            <a:extLst>
              <a:ext uri="{FF2B5EF4-FFF2-40B4-BE49-F238E27FC236}">
                <a16:creationId xmlns:a16="http://schemas.microsoft.com/office/drawing/2014/main" id="{A0F1A198-09F3-E607-715F-3CF55D66EF20}"/>
              </a:ext>
            </a:extLst>
          </p:cNvPr>
          <p:cNvSpPr/>
          <p:nvPr/>
        </p:nvSpPr>
        <p:spPr>
          <a:xfrm>
            <a:off x="7803841" y="2323560"/>
            <a:ext cx="544485" cy="54448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43" name="Gerader Verbinder 42">
            <a:extLst>
              <a:ext uri="{FF2B5EF4-FFF2-40B4-BE49-F238E27FC236}">
                <a16:creationId xmlns:a16="http://schemas.microsoft.com/office/drawing/2014/main" id="{0C682299-E2C4-CA73-46A4-25166875BE06}"/>
              </a:ext>
            </a:extLst>
          </p:cNvPr>
          <p:cNvCxnSpPr>
            <a:cxnSpLocks/>
            <a:stCxn id="10" idx="4"/>
          </p:cNvCxnSpPr>
          <p:nvPr/>
        </p:nvCxnSpPr>
        <p:spPr>
          <a:xfrm>
            <a:off x="8076084" y="3363391"/>
            <a:ext cx="1901" cy="1781818"/>
          </a:xfrm>
          <a:prstGeom prst="line">
            <a:avLst/>
          </a:prstGeom>
          <a:ln>
            <a:solidFill>
              <a:schemeClr val="accent1"/>
            </a:solidFill>
            <a:prstDash val="lgDash"/>
          </a:ln>
        </p:spPr>
        <p:style>
          <a:lnRef idx="1">
            <a:schemeClr val="accent1"/>
          </a:lnRef>
          <a:fillRef idx="0">
            <a:schemeClr val="accent1"/>
          </a:fillRef>
          <a:effectRef idx="0">
            <a:schemeClr val="accent1"/>
          </a:effectRef>
          <a:fontRef idx="minor">
            <a:schemeClr val="tx1"/>
          </a:fontRef>
        </p:style>
      </p:cxnSp>
      <p:cxnSp>
        <p:nvCxnSpPr>
          <p:cNvPr id="56" name="Gerader Verbinder 55">
            <a:extLst>
              <a:ext uri="{FF2B5EF4-FFF2-40B4-BE49-F238E27FC236}">
                <a16:creationId xmlns:a16="http://schemas.microsoft.com/office/drawing/2014/main" id="{C1C11C36-40C5-44C5-4302-1E341252DB52}"/>
              </a:ext>
            </a:extLst>
          </p:cNvPr>
          <p:cNvCxnSpPr>
            <a:cxnSpLocks/>
          </p:cNvCxnSpPr>
          <p:nvPr/>
        </p:nvCxnSpPr>
        <p:spPr>
          <a:xfrm flipV="1">
            <a:off x="7042879" y="2616100"/>
            <a:ext cx="999396"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9DC31E3A-C795-D28C-C87B-551C1724FA45}"/>
              </a:ext>
            </a:extLst>
          </p:cNvPr>
          <p:cNvCxnSpPr/>
          <p:nvPr/>
        </p:nvCxnSpPr>
        <p:spPr>
          <a:xfrm flipH="1">
            <a:off x="4458236" y="1513904"/>
            <a:ext cx="2557946" cy="0"/>
          </a:xfrm>
          <a:prstGeom prst="straightConnector1">
            <a:avLst/>
          </a:prstGeom>
          <a:ln>
            <a:headEnd type="triangle"/>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41306742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5D474283-2EF9-75D9-D8E9-E5DD4DB6C753}"/>
              </a:ext>
            </a:extLst>
          </p:cNvPr>
          <p:cNvSpPr>
            <a:spLocks noGrp="1"/>
          </p:cNvSpPr>
          <p:nvPr>
            <p:ph type="ftr" sz="quarter" idx="3"/>
          </p:nvPr>
        </p:nvSpPr>
        <p:spPr/>
        <p:txBody>
          <a:bodyPr/>
          <a:lstStyle/>
          <a:p>
            <a:r>
              <a:rPr lang="de-DE" dirty="0"/>
              <a:t>Artikel 2: Strategische Allianzen</a:t>
            </a:r>
          </a:p>
        </p:txBody>
      </p:sp>
      <p:sp>
        <p:nvSpPr>
          <p:cNvPr id="3" name="Textplatzhalter 2">
            <a:extLst>
              <a:ext uri="{FF2B5EF4-FFF2-40B4-BE49-F238E27FC236}">
                <a16:creationId xmlns:a16="http://schemas.microsoft.com/office/drawing/2014/main" id="{C70634E6-71B4-66C7-7BA4-4D9FFE4CE07D}"/>
              </a:ext>
            </a:extLst>
          </p:cNvPr>
          <p:cNvSpPr>
            <a:spLocks noGrp="1"/>
          </p:cNvSpPr>
          <p:nvPr>
            <p:ph type="body" sz="quarter" idx="10"/>
          </p:nvPr>
        </p:nvSpPr>
        <p:spPr/>
        <p:txBody>
          <a:bodyPr/>
          <a:lstStyle/>
          <a:p>
            <a:r>
              <a:rPr lang="de-DE" dirty="0"/>
              <a:t>Kooperatives und Kompetitives Verhalten in Strategischen Allianzen</a:t>
            </a:r>
          </a:p>
          <a:p>
            <a:r>
              <a:rPr lang="de-DE" dirty="0">
                <a:solidFill>
                  <a:schemeClr val="accent5"/>
                </a:solidFill>
              </a:rPr>
              <a:t>Board </a:t>
            </a:r>
            <a:r>
              <a:rPr lang="de-DE" dirty="0" err="1">
                <a:solidFill>
                  <a:schemeClr val="accent5"/>
                </a:solidFill>
              </a:rPr>
              <a:t>Interlocks</a:t>
            </a:r>
            <a:r>
              <a:rPr lang="de-DE" dirty="0">
                <a:solidFill>
                  <a:schemeClr val="accent5"/>
                </a:solidFill>
              </a:rPr>
              <a:t> </a:t>
            </a:r>
            <a:r>
              <a:rPr lang="de-DE" dirty="0">
                <a:solidFill>
                  <a:schemeClr val="accent3"/>
                </a:solidFill>
              </a:rPr>
              <a:t>&amp; </a:t>
            </a:r>
            <a:r>
              <a:rPr lang="de-DE" dirty="0" err="1">
                <a:solidFill>
                  <a:schemeClr val="accent3"/>
                </a:solidFill>
              </a:rPr>
              <a:t>Differences</a:t>
            </a:r>
            <a:r>
              <a:rPr lang="de-DE" dirty="0">
                <a:solidFill>
                  <a:schemeClr val="accent3"/>
                </a:solidFill>
              </a:rPr>
              <a:t> in Environmental </a:t>
            </a:r>
            <a:r>
              <a:rPr lang="de-DE" dirty="0" err="1">
                <a:solidFill>
                  <a:schemeClr val="accent3"/>
                </a:solidFill>
              </a:rPr>
              <a:t>Uncertainty</a:t>
            </a:r>
            <a:endParaRPr lang="de-DE" dirty="0">
              <a:solidFill>
                <a:schemeClr val="accent3"/>
              </a:solidFill>
            </a:endParaRPr>
          </a:p>
        </p:txBody>
      </p:sp>
      <p:grpSp>
        <p:nvGrpSpPr>
          <p:cNvPr id="28" name="Gruppieren 27">
            <a:extLst>
              <a:ext uri="{FF2B5EF4-FFF2-40B4-BE49-F238E27FC236}">
                <a16:creationId xmlns:a16="http://schemas.microsoft.com/office/drawing/2014/main" id="{C7B48EE0-AF3A-1B8F-D14D-D76925E49C41}"/>
              </a:ext>
            </a:extLst>
          </p:cNvPr>
          <p:cNvGrpSpPr/>
          <p:nvPr/>
        </p:nvGrpSpPr>
        <p:grpSpPr>
          <a:xfrm>
            <a:off x="587852" y="1932705"/>
            <a:ext cx="4563007" cy="3789145"/>
            <a:chOff x="274121" y="1673361"/>
            <a:chExt cx="5150859" cy="4277300"/>
          </a:xfrm>
        </p:grpSpPr>
        <p:cxnSp>
          <p:nvCxnSpPr>
            <p:cNvPr id="6" name="Gerade Verbindung mit Pfeil 5">
              <a:extLst>
                <a:ext uri="{FF2B5EF4-FFF2-40B4-BE49-F238E27FC236}">
                  <a16:creationId xmlns:a16="http://schemas.microsoft.com/office/drawing/2014/main" id="{770AD231-E4DE-A639-B0ED-C10205D5D41B}"/>
                </a:ext>
              </a:extLst>
            </p:cNvPr>
            <p:cNvCxnSpPr>
              <a:cxnSpLocks/>
            </p:cNvCxnSpPr>
            <p:nvPr/>
          </p:nvCxnSpPr>
          <p:spPr>
            <a:xfrm flipV="1">
              <a:off x="1552575" y="1695449"/>
              <a:ext cx="0" cy="3600000"/>
            </a:xfrm>
            <a:prstGeom prst="straightConnector1">
              <a:avLst/>
            </a:prstGeom>
            <a:ln>
              <a:solidFill>
                <a:srgbClr val="6C6C6C"/>
              </a:solidFill>
              <a:tailEnd type="triangle"/>
            </a:ln>
          </p:spPr>
          <p:style>
            <a:lnRef idx="1">
              <a:schemeClr val="accent1"/>
            </a:lnRef>
            <a:fillRef idx="0">
              <a:schemeClr val="accent1"/>
            </a:fillRef>
            <a:effectRef idx="0">
              <a:schemeClr val="accent1"/>
            </a:effectRef>
            <a:fontRef idx="minor">
              <a:schemeClr val="tx1"/>
            </a:fontRef>
          </p:style>
        </p:cxnSp>
        <p:cxnSp>
          <p:nvCxnSpPr>
            <p:cNvPr id="8" name="Gerade Verbindung mit Pfeil 7">
              <a:extLst>
                <a:ext uri="{FF2B5EF4-FFF2-40B4-BE49-F238E27FC236}">
                  <a16:creationId xmlns:a16="http://schemas.microsoft.com/office/drawing/2014/main" id="{41C700B7-8BE5-DABE-19B0-B06D256E8027}"/>
                </a:ext>
              </a:extLst>
            </p:cNvPr>
            <p:cNvCxnSpPr>
              <a:cxnSpLocks/>
            </p:cNvCxnSpPr>
            <p:nvPr/>
          </p:nvCxnSpPr>
          <p:spPr>
            <a:xfrm>
              <a:off x="1552575" y="5295449"/>
              <a:ext cx="3600000" cy="0"/>
            </a:xfrm>
            <a:prstGeom prst="straightConnector1">
              <a:avLst/>
            </a:prstGeom>
            <a:ln>
              <a:solidFill>
                <a:srgbClr val="6C6C6C"/>
              </a:solidFill>
              <a:tailEnd type="triangle"/>
            </a:ln>
          </p:spPr>
          <p:style>
            <a:lnRef idx="1">
              <a:schemeClr val="accent1"/>
            </a:lnRef>
            <a:fillRef idx="0">
              <a:schemeClr val="accent1"/>
            </a:fillRef>
            <a:effectRef idx="0">
              <a:schemeClr val="accent1"/>
            </a:effectRef>
            <a:fontRef idx="minor">
              <a:schemeClr val="tx1"/>
            </a:fontRef>
          </p:style>
        </p:cxnSp>
        <p:sp>
          <p:nvSpPr>
            <p:cNvPr id="14" name="Pfeil: in vier Richtungen 13">
              <a:extLst>
                <a:ext uri="{FF2B5EF4-FFF2-40B4-BE49-F238E27FC236}">
                  <a16:creationId xmlns:a16="http://schemas.microsoft.com/office/drawing/2014/main" id="{6ECBB557-4BED-C24A-15B4-C0D5213EC5DD}"/>
                </a:ext>
              </a:extLst>
            </p:cNvPr>
            <p:cNvSpPr/>
            <p:nvPr/>
          </p:nvSpPr>
          <p:spPr>
            <a:xfrm rot="2700000">
              <a:off x="1555865" y="1905107"/>
              <a:ext cx="3676417" cy="3418925"/>
            </a:xfrm>
            <a:prstGeom prst="quadArrow">
              <a:avLst>
                <a:gd name="adj1" fmla="val 11387"/>
                <a:gd name="adj2" fmla="val 13769"/>
                <a:gd name="adj3" fmla="val 12181"/>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15" name="Rechteck 14">
              <a:extLst>
                <a:ext uri="{FF2B5EF4-FFF2-40B4-BE49-F238E27FC236}">
                  <a16:creationId xmlns:a16="http://schemas.microsoft.com/office/drawing/2014/main" id="{4CF29541-3181-24F2-D4E8-59E683E0C752}"/>
                </a:ext>
              </a:extLst>
            </p:cNvPr>
            <p:cNvSpPr/>
            <p:nvPr/>
          </p:nvSpPr>
          <p:spPr>
            <a:xfrm>
              <a:off x="1512127" y="1695449"/>
              <a:ext cx="1222735"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tx1"/>
                  </a:solidFill>
                  <a:cs typeface="Arial" panose="020B0604020202020204" pitchFamily="34" charset="0"/>
                </a:rPr>
                <a:t>Competition</a:t>
              </a:r>
            </a:p>
          </p:txBody>
        </p:sp>
        <p:sp>
          <p:nvSpPr>
            <p:cNvPr id="16" name="Rechteck 15">
              <a:extLst>
                <a:ext uri="{FF2B5EF4-FFF2-40B4-BE49-F238E27FC236}">
                  <a16:creationId xmlns:a16="http://schemas.microsoft.com/office/drawing/2014/main" id="{C53894EB-BD0D-9A46-1943-7868DEA502D9}"/>
                </a:ext>
              </a:extLst>
            </p:cNvPr>
            <p:cNvSpPr/>
            <p:nvPr/>
          </p:nvSpPr>
          <p:spPr>
            <a:xfrm>
              <a:off x="3945471" y="1695449"/>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Collaboration</a:t>
              </a:r>
              <a:endParaRPr lang="de-DE" sz="1200" b="1" dirty="0">
                <a:solidFill>
                  <a:schemeClr val="tx1"/>
                </a:solidFill>
                <a:cs typeface="Arial" panose="020B0604020202020204" pitchFamily="34" charset="0"/>
              </a:endParaRPr>
            </a:p>
          </p:txBody>
        </p:sp>
        <p:sp>
          <p:nvSpPr>
            <p:cNvPr id="17" name="Rechteck 16">
              <a:extLst>
                <a:ext uri="{FF2B5EF4-FFF2-40B4-BE49-F238E27FC236}">
                  <a16:creationId xmlns:a16="http://schemas.microsoft.com/office/drawing/2014/main" id="{C0483EA8-9AEC-1BF8-45F6-0440E8669705}"/>
                </a:ext>
              </a:extLst>
            </p:cNvPr>
            <p:cNvSpPr/>
            <p:nvPr/>
          </p:nvSpPr>
          <p:spPr>
            <a:xfrm>
              <a:off x="1512127" y="4807294"/>
              <a:ext cx="1222735"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Avoidance</a:t>
              </a:r>
              <a:endParaRPr lang="de-DE" sz="1200" b="1" dirty="0">
                <a:solidFill>
                  <a:schemeClr val="tx1"/>
                </a:solidFill>
                <a:cs typeface="Arial" panose="020B0604020202020204" pitchFamily="34" charset="0"/>
              </a:endParaRPr>
            </a:p>
          </p:txBody>
        </p:sp>
        <p:sp>
          <p:nvSpPr>
            <p:cNvPr id="18" name="Rechteck 17">
              <a:extLst>
                <a:ext uri="{FF2B5EF4-FFF2-40B4-BE49-F238E27FC236}">
                  <a16:creationId xmlns:a16="http://schemas.microsoft.com/office/drawing/2014/main" id="{849184BB-F75C-30E3-6917-2A6123433452}"/>
                </a:ext>
              </a:extLst>
            </p:cNvPr>
            <p:cNvSpPr/>
            <p:nvPr/>
          </p:nvSpPr>
          <p:spPr>
            <a:xfrm>
              <a:off x="3945471" y="4807294"/>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Accomodation</a:t>
              </a:r>
              <a:endParaRPr lang="de-DE" sz="1200" b="1" dirty="0">
                <a:solidFill>
                  <a:schemeClr val="tx1"/>
                </a:solidFill>
                <a:cs typeface="Arial" panose="020B0604020202020204" pitchFamily="34" charset="0"/>
              </a:endParaRPr>
            </a:p>
          </p:txBody>
        </p:sp>
        <p:sp>
          <p:nvSpPr>
            <p:cNvPr id="20" name="Rechteck 19">
              <a:extLst>
                <a:ext uri="{FF2B5EF4-FFF2-40B4-BE49-F238E27FC236}">
                  <a16:creationId xmlns:a16="http://schemas.microsoft.com/office/drawing/2014/main" id="{065094CC-EFC5-4042-BD32-B914EC5DB077}"/>
                </a:ext>
              </a:extLst>
            </p:cNvPr>
            <p:cNvSpPr/>
            <p:nvPr/>
          </p:nvSpPr>
          <p:spPr>
            <a:xfrm>
              <a:off x="2734862" y="3237875"/>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Compromise</a:t>
              </a:r>
              <a:endParaRPr lang="de-DE" sz="1200" b="1" dirty="0">
                <a:solidFill>
                  <a:schemeClr val="tx1"/>
                </a:solidFill>
                <a:cs typeface="Arial" panose="020B0604020202020204" pitchFamily="34" charset="0"/>
              </a:endParaRPr>
            </a:p>
          </p:txBody>
        </p:sp>
        <p:sp>
          <p:nvSpPr>
            <p:cNvPr id="22" name="Rechteck 21">
              <a:extLst>
                <a:ext uri="{FF2B5EF4-FFF2-40B4-BE49-F238E27FC236}">
                  <a16:creationId xmlns:a16="http://schemas.microsoft.com/office/drawing/2014/main" id="{DEA71866-3AAA-7BA0-7194-A233569D2BC5}"/>
                </a:ext>
              </a:extLst>
            </p:cNvPr>
            <p:cNvSpPr/>
            <p:nvPr/>
          </p:nvSpPr>
          <p:spPr>
            <a:xfrm>
              <a:off x="274121" y="3234248"/>
              <a:ext cx="1222735"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rgbClr val="6C6C6C"/>
                  </a:solidFill>
                  <a:cs typeface="Arial" panose="020B0604020202020204" pitchFamily="34" charset="0"/>
                </a:rPr>
                <a:t>Receptivity</a:t>
              </a:r>
              <a:endParaRPr lang="de-DE" sz="1200" b="1" dirty="0">
                <a:solidFill>
                  <a:srgbClr val="6C6C6C"/>
                </a:solidFill>
                <a:cs typeface="Arial" panose="020B0604020202020204" pitchFamily="34" charset="0"/>
              </a:endParaRPr>
            </a:p>
          </p:txBody>
        </p:sp>
        <p:sp>
          <p:nvSpPr>
            <p:cNvPr id="23" name="Rechteck 22">
              <a:extLst>
                <a:ext uri="{FF2B5EF4-FFF2-40B4-BE49-F238E27FC236}">
                  <a16:creationId xmlns:a16="http://schemas.microsoft.com/office/drawing/2014/main" id="{8C6FED38-3AC6-5442-F439-BBBB8E94518F}"/>
                </a:ext>
              </a:extLst>
            </p:cNvPr>
            <p:cNvSpPr/>
            <p:nvPr/>
          </p:nvSpPr>
          <p:spPr>
            <a:xfrm>
              <a:off x="2654317" y="5462506"/>
              <a:ext cx="1479510"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Transparency</a:t>
              </a:r>
            </a:p>
          </p:txBody>
        </p:sp>
        <p:sp>
          <p:nvSpPr>
            <p:cNvPr id="24" name="Rechteck 23">
              <a:extLst>
                <a:ext uri="{FF2B5EF4-FFF2-40B4-BE49-F238E27FC236}">
                  <a16:creationId xmlns:a16="http://schemas.microsoft.com/office/drawing/2014/main" id="{C77D1A4F-5ECC-8D41-981C-B0DEE6CDAE09}"/>
                </a:ext>
              </a:extLst>
            </p:cNvPr>
            <p:cNvSpPr/>
            <p:nvPr/>
          </p:nvSpPr>
          <p:spPr>
            <a:xfrm>
              <a:off x="1552575" y="5218428"/>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Low</a:t>
              </a:r>
            </a:p>
          </p:txBody>
        </p:sp>
        <p:sp>
          <p:nvSpPr>
            <p:cNvPr id="25" name="Rechteck 24">
              <a:extLst>
                <a:ext uri="{FF2B5EF4-FFF2-40B4-BE49-F238E27FC236}">
                  <a16:creationId xmlns:a16="http://schemas.microsoft.com/office/drawing/2014/main" id="{875D4E75-48A3-0A69-B288-98D4D9912C1D}"/>
                </a:ext>
              </a:extLst>
            </p:cNvPr>
            <p:cNvSpPr/>
            <p:nvPr/>
          </p:nvSpPr>
          <p:spPr>
            <a:xfrm>
              <a:off x="4441764" y="5295449"/>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High</a:t>
              </a:r>
            </a:p>
          </p:txBody>
        </p:sp>
        <p:sp>
          <p:nvSpPr>
            <p:cNvPr id="26" name="Rechteck 25">
              <a:extLst>
                <a:ext uri="{FF2B5EF4-FFF2-40B4-BE49-F238E27FC236}">
                  <a16:creationId xmlns:a16="http://schemas.microsoft.com/office/drawing/2014/main" id="{8645DFD8-E5A5-6E8F-3A70-ED05AA62BD88}"/>
                </a:ext>
              </a:extLst>
            </p:cNvPr>
            <p:cNvSpPr/>
            <p:nvPr/>
          </p:nvSpPr>
          <p:spPr>
            <a:xfrm>
              <a:off x="824518" y="4811577"/>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Low</a:t>
              </a:r>
            </a:p>
          </p:txBody>
        </p:sp>
        <p:sp>
          <p:nvSpPr>
            <p:cNvPr id="27" name="Rechteck 26">
              <a:extLst>
                <a:ext uri="{FF2B5EF4-FFF2-40B4-BE49-F238E27FC236}">
                  <a16:creationId xmlns:a16="http://schemas.microsoft.com/office/drawing/2014/main" id="{51CC2B57-6F28-B554-965E-8BAAE7F41960}"/>
                </a:ext>
              </a:extLst>
            </p:cNvPr>
            <p:cNvSpPr/>
            <p:nvPr/>
          </p:nvSpPr>
          <p:spPr>
            <a:xfrm>
              <a:off x="821925" y="1673361"/>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High</a:t>
              </a:r>
            </a:p>
          </p:txBody>
        </p:sp>
      </p:grpSp>
      <p:sp>
        <p:nvSpPr>
          <p:cNvPr id="44" name="Rechteck 43">
            <a:extLst>
              <a:ext uri="{FF2B5EF4-FFF2-40B4-BE49-F238E27FC236}">
                <a16:creationId xmlns:a16="http://schemas.microsoft.com/office/drawing/2014/main" id="{AE10FC88-2925-B958-127E-3A540FB46471}"/>
              </a:ext>
            </a:extLst>
          </p:cNvPr>
          <p:cNvSpPr/>
          <p:nvPr/>
        </p:nvSpPr>
        <p:spPr>
          <a:xfrm>
            <a:off x="8042275" y="5811459"/>
            <a:ext cx="3164485" cy="233363"/>
          </a:xfrm>
          <a:prstGeom prst="rect">
            <a:avLst/>
          </a:prstGeom>
          <a:noFill/>
          <a:ln w="38100" algn="ctr">
            <a:solidFill>
              <a:schemeClr val="bg1"/>
            </a:solidFill>
            <a:miter lim="800000"/>
            <a:headEnd/>
            <a:tailEnd/>
          </a:ln>
          <a:effectLst/>
        </p:spPr>
        <p:txBody>
          <a:bodyPr lIns="0" tIns="0" rIns="0" bIns="0" anchor="ctr"/>
          <a:lstStyle/>
          <a:p>
            <a:pPr algn="r" defTabSz="783285" eaLnBrk="0" hangingPunct="0">
              <a:lnSpc>
                <a:spcPct val="90000"/>
              </a:lnSpc>
            </a:pPr>
            <a:r>
              <a:rPr lang="en-US" sz="1000" dirty="0"/>
              <a:t>Quelle: Larsson et al. (1998)</a:t>
            </a:r>
            <a:endParaRPr lang="en-US" sz="1000" dirty="0">
              <a:solidFill>
                <a:schemeClr val="tx1"/>
              </a:solidFill>
            </a:endParaRPr>
          </a:p>
        </p:txBody>
      </p:sp>
      <p:sp>
        <p:nvSpPr>
          <p:cNvPr id="45" name="Rechteck 44">
            <a:extLst>
              <a:ext uri="{FF2B5EF4-FFF2-40B4-BE49-F238E27FC236}">
                <a16:creationId xmlns:a16="http://schemas.microsoft.com/office/drawing/2014/main" id="{8FD1AD35-A188-F27C-4339-5EE4A3C16738}"/>
              </a:ext>
            </a:extLst>
          </p:cNvPr>
          <p:cNvSpPr/>
          <p:nvPr/>
        </p:nvSpPr>
        <p:spPr>
          <a:xfrm>
            <a:off x="2226162" y="1171802"/>
            <a:ext cx="2340000" cy="664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err="1">
                <a:solidFill>
                  <a:schemeClr val="tx1"/>
                </a:solidFill>
                <a:cs typeface="Arial" panose="020B0604020202020204" pitchFamily="34" charset="0"/>
              </a:rPr>
              <a:t>Unternehmen</a:t>
            </a:r>
            <a:r>
              <a:rPr lang="en-AU" sz="1400" b="1" dirty="0">
                <a:solidFill>
                  <a:schemeClr val="tx1"/>
                </a:solidFill>
                <a:cs typeface="Arial" panose="020B0604020202020204" pitchFamily="34" charset="0"/>
              </a:rPr>
              <a:t> A</a:t>
            </a:r>
          </a:p>
        </p:txBody>
      </p:sp>
      <p:sp>
        <p:nvSpPr>
          <p:cNvPr id="46" name="Rechteck 45">
            <a:extLst>
              <a:ext uri="{FF2B5EF4-FFF2-40B4-BE49-F238E27FC236}">
                <a16:creationId xmlns:a16="http://schemas.microsoft.com/office/drawing/2014/main" id="{797FAA88-E75F-02D3-6B02-A1BC112D18E5}"/>
              </a:ext>
            </a:extLst>
          </p:cNvPr>
          <p:cNvSpPr/>
          <p:nvPr/>
        </p:nvSpPr>
        <p:spPr>
          <a:xfrm>
            <a:off x="7440753" y="1171802"/>
            <a:ext cx="2340000" cy="664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err="1">
                <a:solidFill>
                  <a:schemeClr val="tx1"/>
                </a:solidFill>
                <a:cs typeface="Arial" panose="020B0604020202020204" pitchFamily="34" charset="0"/>
              </a:rPr>
              <a:t>Unternehmen</a:t>
            </a:r>
            <a:r>
              <a:rPr lang="en-AU" sz="1400" b="1" dirty="0">
                <a:solidFill>
                  <a:schemeClr val="tx1"/>
                </a:solidFill>
                <a:cs typeface="Arial" panose="020B0604020202020204" pitchFamily="34" charset="0"/>
              </a:rPr>
              <a:t> B</a:t>
            </a:r>
          </a:p>
        </p:txBody>
      </p:sp>
      <p:grpSp>
        <p:nvGrpSpPr>
          <p:cNvPr id="47" name="Gruppieren 46">
            <a:extLst>
              <a:ext uri="{FF2B5EF4-FFF2-40B4-BE49-F238E27FC236}">
                <a16:creationId xmlns:a16="http://schemas.microsoft.com/office/drawing/2014/main" id="{5A97194C-B69D-FE92-F4B3-18B60706A1BB}"/>
              </a:ext>
            </a:extLst>
          </p:cNvPr>
          <p:cNvGrpSpPr/>
          <p:nvPr/>
        </p:nvGrpSpPr>
        <p:grpSpPr>
          <a:xfrm>
            <a:off x="6980350" y="1952272"/>
            <a:ext cx="3466291" cy="3769578"/>
            <a:chOff x="1512127" y="1695449"/>
            <a:chExt cx="3912853" cy="4255212"/>
          </a:xfrm>
        </p:grpSpPr>
        <p:cxnSp>
          <p:nvCxnSpPr>
            <p:cNvPr id="48" name="Gerade Verbindung mit Pfeil 47">
              <a:extLst>
                <a:ext uri="{FF2B5EF4-FFF2-40B4-BE49-F238E27FC236}">
                  <a16:creationId xmlns:a16="http://schemas.microsoft.com/office/drawing/2014/main" id="{9EC7C0DD-0484-F046-E6D5-1D255359E1EF}"/>
                </a:ext>
              </a:extLst>
            </p:cNvPr>
            <p:cNvCxnSpPr>
              <a:cxnSpLocks/>
            </p:cNvCxnSpPr>
            <p:nvPr/>
          </p:nvCxnSpPr>
          <p:spPr>
            <a:xfrm flipV="1">
              <a:off x="1552575" y="1695449"/>
              <a:ext cx="0" cy="3600000"/>
            </a:xfrm>
            <a:prstGeom prst="straightConnector1">
              <a:avLst/>
            </a:prstGeom>
            <a:ln>
              <a:solidFill>
                <a:srgbClr val="6C6C6C"/>
              </a:solidFill>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48">
              <a:extLst>
                <a:ext uri="{FF2B5EF4-FFF2-40B4-BE49-F238E27FC236}">
                  <a16:creationId xmlns:a16="http://schemas.microsoft.com/office/drawing/2014/main" id="{AC95A202-0E06-896E-418A-63772EBE7B46}"/>
                </a:ext>
              </a:extLst>
            </p:cNvPr>
            <p:cNvCxnSpPr>
              <a:cxnSpLocks/>
            </p:cNvCxnSpPr>
            <p:nvPr/>
          </p:nvCxnSpPr>
          <p:spPr>
            <a:xfrm>
              <a:off x="1552575" y="5295449"/>
              <a:ext cx="3600000" cy="0"/>
            </a:xfrm>
            <a:prstGeom prst="straightConnector1">
              <a:avLst/>
            </a:prstGeom>
            <a:ln>
              <a:solidFill>
                <a:srgbClr val="6C6C6C"/>
              </a:solidFill>
              <a:tailEnd type="triangle"/>
            </a:ln>
          </p:spPr>
          <p:style>
            <a:lnRef idx="1">
              <a:schemeClr val="accent1"/>
            </a:lnRef>
            <a:fillRef idx="0">
              <a:schemeClr val="accent1"/>
            </a:fillRef>
            <a:effectRef idx="0">
              <a:schemeClr val="accent1"/>
            </a:effectRef>
            <a:fontRef idx="minor">
              <a:schemeClr val="tx1"/>
            </a:fontRef>
          </p:style>
        </p:cxnSp>
        <p:sp>
          <p:nvSpPr>
            <p:cNvPr id="50" name="Pfeil: in vier Richtungen 49">
              <a:extLst>
                <a:ext uri="{FF2B5EF4-FFF2-40B4-BE49-F238E27FC236}">
                  <a16:creationId xmlns:a16="http://schemas.microsoft.com/office/drawing/2014/main" id="{79F2CF19-8BE5-9704-E423-C00F5668E483}"/>
                </a:ext>
              </a:extLst>
            </p:cNvPr>
            <p:cNvSpPr/>
            <p:nvPr/>
          </p:nvSpPr>
          <p:spPr>
            <a:xfrm rot="2700000">
              <a:off x="1555865" y="1905107"/>
              <a:ext cx="3676417" cy="3418925"/>
            </a:xfrm>
            <a:prstGeom prst="quadArrow">
              <a:avLst>
                <a:gd name="adj1" fmla="val 11387"/>
                <a:gd name="adj2" fmla="val 13769"/>
                <a:gd name="adj3" fmla="val 12181"/>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51" name="Rechteck 50">
              <a:extLst>
                <a:ext uri="{FF2B5EF4-FFF2-40B4-BE49-F238E27FC236}">
                  <a16:creationId xmlns:a16="http://schemas.microsoft.com/office/drawing/2014/main" id="{7E062E84-5521-7DC9-3AEB-6EC9C6305AF1}"/>
                </a:ext>
              </a:extLst>
            </p:cNvPr>
            <p:cNvSpPr/>
            <p:nvPr/>
          </p:nvSpPr>
          <p:spPr>
            <a:xfrm>
              <a:off x="1512127" y="1695449"/>
              <a:ext cx="1222735"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tx1"/>
                  </a:solidFill>
                  <a:cs typeface="Arial" panose="020B0604020202020204" pitchFamily="34" charset="0"/>
                </a:rPr>
                <a:t>Competition</a:t>
              </a:r>
            </a:p>
          </p:txBody>
        </p:sp>
        <p:sp>
          <p:nvSpPr>
            <p:cNvPr id="52" name="Rechteck 51">
              <a:extLst>
                <a:ext uri="{FF2B5EF4-FFF2-40B4-BE49-F238E27FC236}">
                  <a16:creationId xmlns:a16="http://schemas.microsoft.com/office/drawing/2014/main" id="{A1F457A6-5515-F3AD-606B-1AF7993DD4E5}"/>
                </a:ext>
              </a:extLst>
            </p:cNvPr>
            <p:cNvSpPr/>
            <p:nvPr/>
          </p:nvSpPr>
          <p:spPr>
            <a:xfrm>
              <a:off x="3945471" y="1695449"/>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Collaboration</a:t>
              </a:r>
              <a:endParaRPr lang="de-DE" sz="1200" b="1" dirty="0">
                <a:solidFill>
                  <a:schemeClr val="tx1"/>
                </a:solidFill>
                <a:cs typeface="Arial" panose="020B0604020202020204" pitchFamily="34" charset="0"/>
              </a:endParaRPr>
            </a:p>
          </p:txBody>
        </p:sp>
        <p:sp>
          <p:nvSpPr>
            <p:cNvPr id="53" name="Rechteck 52">
              <a:extLst>
                <a:ext uri="{FF2B5EF4-FFF2-40B4-BE49-F238E27FC236}">
                  <a16:creationId xmlns:a16="http://schemas.microsoft.com/office/drawing/2014/main" id="{1FBCC10E-76BC-B218-7E47-7FB7D15BA108}"/>
                </a:ext>
              </a:extLst>
            </p:cNvPr>
            <p:cNvSpPr/>
            <p:nvPr/>
          </p:nvSpPr>
          <p:spPr>
            <a:xfrm>
              <a:off x="1512127" y="4807294"/>
              <a:ext cx="1222735"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Avoidance</a:t>
              </a:r>
              <a:endParaRPr lang="de-DE" sz="1200" b="1" dirty="0">
                <a:solidFill>
                  <a:schemeClr val="tx1"/>
                </a:solidFill>
                <a:cs typeface="Arial" panose="020B0604020202020204" pitchFamily="34" charset="0"/>
              </a:endParaRPr>
            </a:p>
          </p:txBody>
        </p:sp>
        <p:sp>
          <p:nvSpPr>
            <p:cNvPr id="54" name="Rechteck 53">
              <a:extLst>
                <a:ext uri="{FF2B5EF4-FFF2-40B4-BE49-F238E27FC236}">
                  <a16:creationId xmlns:a16="http://schemas.microsoft.com/office/drawing/2014/main" id="{F1369BEA-209B-4732-D410-BC85FC185D47}"/>
                </a:ext>
              </a:extLst>
            </p:cNvPr>
            <p:cNvSpPr/>
            <p:nvPr/>
          </p:nvSpPr>
          <p:spPr>
            <a:xfrm>
              <a:off x="3945471" y="4807294"/>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Accomodation</a:t>
              </a:r>
              <a:endParaRPr lang="de-DE" sz="1200" b="1" dirty="0">
                <a:solidFill>
                  <a:schemeClr val="tx1"/>
                </a:solidFill>
                <a:cs typeface="Arial" panose="020B0604020202020204" pitchFamily="34" charset="0"/>
              </a:endParaRPr>
            </a:p>
          </p:txBody>
        </p:sp>
        <p:sp>
          <p:nvSpPr>
            <p:cNvPr id="55" name="Rechteck 54">
              <a:extLst>
                <a:ext uri="{FF2B5EF4-FFF2-40B4-BE49-F238E27FC236}">
                  <a16:creationId xmlns:a16="http://schemas.microsoft.com/office/drawing/2014/main" id="{7E2C7312-C956-6EA8-776E-01F3C4CC2E5B}"/>
                </a:ext>
              </a:extLst>
            </p:cNvPr>
            <p:cNvSpPr/>
            <p:nvPr/>
          </p:nvSpPr>
          <p:spPr>
            <a:xfrm>
              <a:off x="2734862" y="3237875"/>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Compromise</a:t>
              </a:r>
              <a:endParaRPr lang="de-DE" sz="1200" b="1" dirty="0">
                <a:solidFill>
                  <a:schemeClr val="tx1"/>
                </a:solidFill>
                <a:cs typeface="Arial" panose="020B0604020202020204" pitchFamily="34" charset="0"/>
              </a:endParaRPr>
            </a:p>
          </p:txBody>
        </p:sp>
        <p:sp>
          <p:nvSpPr>
            <p:cNvPr id="57" name="Rechteck 56">
              <a:extLst>
                <a:ext uri="{FF2B5EF4-FFF2-40B4-BE49-F238E27FC236}">
                  <a16:creationId xmlns:a16="http://schemas.microsoft.com/office/drawing/2014/main" id="{21CE2A3B-681C-4CE3-5440-450B6C874BA6}"/>
                </a:ext>
              </a:extLst>
            </p:cNvPr>
            <p:cNvSpPr/>
            <p:nvPr/>
          </p:nvSpPr>
          <p:spPr>
            <a:xfrm>
              <a:off x="2654317" y="5462506"/>
              <a:ext cx="1479510"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Transparency</a:t>
              </a:r>
            </a:p>
          </p:txBody>
        </p:sp>
        <p:sp>
          <p:nvSpPr>
            <p:cNvPr id="58" name="Rechteck 57">
              <a:extLst>
                <a:ext uri="{FF2B5EF4-FFF2-40B4-BE49-F238E27FC236}">
                  <a16:creationId xmlns:a16="http://schemas.microsoft.com/office/drawing/2014/main" id="{5CBA8309-5C3E-2E6D-05CF-3A9188C5BEB9}"/>
                </a:ext>
              </a:extLst>
            </p:cNvPr>
            <p:cNvSpPr/>
            <p:nvPr/>
          </p:nvSpPr>
          <p:spPr>
            <a:xfrm>
              <a:off x="1552575" y="5218428"/>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Low</a:t>
              </a:r>
            </a:p>
          </p:txBody>
        </p:sp>
        <p:sp>
          <p:nvSpPr>
            <p:cNvPr id="59" name="Rechteck 58">
              <a:extLst>
                <a:ext uri="{FF2B5EF4-FFF2-40B4-BE49-F238E27FC236}">
                  <a16:creationId xmlns:a16="http://schemas.microsoft.com/office/drawing/2014/main" id="{91713A15-130F-25FD-CDA7-99C851C19B48}"/>
                </a:ext>
              </a:extLst>
            </p:cNvPr>
            <p:cNvSpPr/>
            <p:nvPr/>
          </p:nvSpPr>
          <p:spPr>
            <a:xfrm>
              <a:off x="4441764" y="5295449"/>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High</a:t>
              </a:r>
            </a:p>
          </p:txBody>
        </p:sp>
      </p:grpSp>
      <p:sp>
        <p:nvSpPr>
          <p:cNvPr id="4" name="Ellipse 3">
            <a:extLst>
              <a:ext uri="{FF2B5EF4-FFF2-40B4-BE49-F238E27FC236}">
                <a16:creationId xmlns:a16="http://schemas.microsoft.com/office/drawing/2014/main" id="{537EC8B9-8B92-8414-B3EE-90E3EBE1B2AD}"/>
              </a:ext>
            </a:extLst>
          </p:cNvPr>
          <p:cNvSpPr/>
          <p:nvPr/>
        </p:nvSpPr>
        <p:spPr>
          <a:xfrm>
            <a:off x="3936317" y="3344124"/>
            <a:ext cx="544485" cy="54448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5" name="Gerader Verbinder 4">
            <a:extLst>
              <a:ext uri="{FF2B5EF4-FFF2-40B4-BE49-F238E27FC236}">
                <a16:creationId xmlns:a16="http://schemas.microsoft.com/office/drawing/2014/main" id="{16C9D54F-DF8A-0E8F-6E39-1884B58AEAE0}"/>
              </a:ext>
            </a:extLst>
          </p:cNvPr>
          <p:cNvCxnSpPr>
            <a:cxnSpLocks/>
          </p:cNvCxnSpPr>
          <p:nvPr/>
        </p:nvCxnSpPr>
        <p:spPr>
          <a:xfrm flipH="1">
            <a:off x="4189608" y="3788916"/>
            <a:ext cx="0" cy="1356293"/>
          </a:xfrm>
          <a:prstGeom prst="line">
            <a:avLst/>
          </a:prstGeom>
          <a:ln>
            <a:solidFill>
              <a:schemeClr val="accent1">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A7E57778-77A0-5D4E-2758-C208578C50BE}"/>
              </a:ext>
            </a:extLst>
          </p:cNvPr>
          <p:cNvCxnSpPr>
            <a:cxnSpLocks/>
            <a:endCxn id="4" idx="2"/>
          </p:cNvCxnSpPr>
          <p:nvPr/>
        </p:nvCxnSpPr>
        <p:spPr>
          <a:xfrm flipV="1">
            <a:off x="1756232" y="3616367"/>
            <a:ext cx="2180085" cy="3133"/>
          </a:xfrm>
          <a:prstGeom prst="line">
            <a:avLst/>
          </a:prstGeom>
          <a:ln>
            <a:solidFill>
              <a:schemeClr val="accent1">
                <a:lumMod val="40000"/>
                <a:lumOff val="6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0" name="Ellipse 9">
            <a:extLst>
              <a:ext uri="{FF2B5EF4-FFF2-40B4-BE49-F238E27FC236}">
                <a16:creationId xmlns:a16="http://schemas.microsoft.com/office/drawing/2014/main" id="{F5DAE760-AB99-4C61-5AB4-C17688D1D830}"/>
              </a:ext>
            </a:extLst>
          </p:cNvPr>
          <p:cNvSpPr/>
          <p:nvPr/>
        </p:nvSpPr>
        <p:spPr>
          <a:xfrm>
            <a:off x="7803841" y="2818906"/>
            <a:ext cx="544485" cy="54448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1" name="Gerader Verbinder 10">
            <a:extLst>
              <a:ext uri="{FF2B5EF4-FFF2-40B4-BE49-F238E27FC236}">
                <a16:creationId xmlns:a16="http://schemas.microsoft.com/office/drawing/2014/main" id="{5D85ABF7-2269-3D86-77AD-EA08B8F65688}"/>
              </a:ext>
            </a:extLst>
          </p:cNvPr>
          <p:cNvCxnSpPr>
            <a:cxnSpLocks/>
          </p:cNvCxnSpPr>
          <p:nvPr/>
        </p:nvCxnSpPr>
        <p:spPr>
          <a:xfrm>
            <a:off x="8077985" y="3242469"/>
            <a:ext cx="0" cy="187406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9644ACDF-1D6E-898B-766D-F825BB942A96}"/>
              </a:ext>
            </a:extLst>
          </p:cNvPr>
          <p:cNvCxnSpPr>
            <a:cxnSpLocks/>
          </p:cNvCxnSpPr>
          <p:nvPr/>
        </p:nvCxnSpPr>
        <p:spPr>
          <a:xfrm flipV="1">
            <a:off x="7042879" y="3111446"/>
            <a:ext cx="999396"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13" name="Pfeil: nach oben 12">
            <a:extLst>
              <a:ext uri="{FF2B5EF4-FFF2-40B4-BE49-F238E27FC236}">
                <a16:creationId xmlns:a16="http://schemas.microsoft.com/office/drawing/2014/main" id="{CBA61B6F-8A3D-873D-D0DD-135D2EB45273}"/>
              </a:ext>
            </a:extLst>
          </p:cNvPr>
          <p:cNvSpPr/>
          <p:nvPr/>
        </p:nvSpPr>
        <p:spPr>
          <a:xfrm rot="5400000">
            <a:off x="3584133" y="4957350"/>
            <a:ext cx="146630" cy="611433"/>
          </a:xfrm>
          <a:prstGeom prst="up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Pfeil: nach oben 28">
            <a:extLst>
              <a:ext uri="{FF2B5EF4-FFF2-40B4-BE49-F238E27FC236}">
                <a16:creationId xmlns:a16="http://schemas.microsoft.com/office/drawing/2014/main" id="{1A018231-7E38-280B-0732-8919AF5DBB81}"/>
              </a:ext>
            </a:extLst>
          </p:cNvPr>
          <p:cNvSpPr/>
          <p:nvPr/>
        </p:nvSpPr>
        <p:spPr>
          <a:xfrm>
            <a:off x="6823296" y="3111446"/>
            <a:ext cx="146630" cy="402301"/>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Pfeil: nach oben 29">
            <a:extLst>
              <a:ext uri="{FF2B5EF4-FFF2-40B4-BE49-F238E27FC236}">
                <a16:creationId xmlns:a16="http://schemas.microsoft.com/office/drawing/2014/main" id="{E92AF2EF-8471-5799-3D30-51D836A04010}"/>
              </a:ext>
            </a:extLst>
          </p:cNvPr>
          <p:cNvSpPr/>
          <p:nvPr/>
        </p:nvSpPr>
        <p:spPr>
          <a:xfrm rot="16200000">
            <a:off x="8325814" y="5009382"/>
            <a:ext cx="146630" cy="503905"/>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2" name="Gerade Verbindung mit Pfeil 31">
            <a:extLst>
              <a:ext uri="{FF2B5EF4-FFF2-40B4-BE49-F238E27FC236}">
                <a16:creationId xmlns:a16="http://schemas.microsoft.com/office/drawing/2014/main" id="{E10C1DC6-24F3-DDB0-B405-34300A34DDA4}"/>
              </a:ext>
            </a:extLst>
          </p:cNvPr>
          <p:cNvCxnSpPr/>
          <p:nvPr/>
        </p:nvCxnSpPr>
        <p:spPr>
          <a:xfrm flipH="1">
            <a:off x="4458236" y="1513904"/>
            <a:ext cx="2557946" cy="0"/>
          </a:xfrm>
          <a:prstGeom prst="straightConnector1">
            <a:avLst/>
          </a:prstGeom>
          <a:ln>
            <a:headEnd type="triangle"/>
            <a:tailEnd type="triangle"/>
          </a:ln>
        </p:spPr>
        <p:style>
          <a:lnRef idx="1">
            <a:schemeClr val="accent5"/>
          </a:lnRef>
          <a:fillRef idx="0">
            <a:schemeClr val="accent5"/>
          </a:fillRef>
          <a:effectRef idx="0">
            <a:schemeClr val="accent5"/>
          </a:effectRef>
          <a:fontRef idx="minor">
            <a:schemeClr val="tx1"/>
          </a:fontRef>
        </p:style>
      </p:cxnSp>
      <p:sp>
        <p:nvSpPr>
          <p:cNvPr id="33" name="Rechteck 32">
            <a:extLst>
              <a:ext uri="{FF2B5EF4-FFF2-40B4-BE49-F238E27FC236}">
                <a16:creationId xmlns:a16="http://schemas.microsoft.com/office/drawing/2014/main" id="{EDF92C97-3F52-E717-60DC-7859F14168AD}"/>
              </a:ext>
            </a:extLst>
          </p:cNvPr>
          <p:cNvSpPr/>
          <p:nvPr/>
        </p:nvSpPr>
        <p:spPr>
          <a:xfrm>
            <a:off x="4640350" y="1083072"/>
            <a:ext cx="2340000" cy="664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accent5"/>
                </a:solidFill>
                <a:cs typeface="Arial" panose="020B0604020202020204" pitchFamily="34" charset="0"/>
              </a:rPr>
              <a:t>Direct Board Interlock</a:t>
            </a:r>
          </a:p>
        </p:txBody>
      </p:sp>
      <p:sp>
        <p:nvSpPr>
          <p:cNvPr id="9" name="Ellipse 8">
            <a:extLst>
              <a:ext uri="{FF2B5EF4-FFF2-40B4-BE49-F238E27FC236}">
                <a16:creationId xmlns:a16="http://schemas.microsoft.com/office/drawing/2014/main" id="{428259B1-EB4D-8F15-55C4-BC9C881B8D33}"/>
              </a:ext>
            </a:extLst>
          </p:cNvPr>
          <p:cNvSpPr/>
          <p:nvPr/>
        </p:nvSpPr>
        <p:spPr>
          <a:xfrm>
            <a:off x="2944140" y="3347257"/>
            <a:ext cx="544485" cy="54448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9" name="Gerader Verbinder 18">
            <a:extLst>
              <a:ext uri="{FF2B5EF4-FFF2-40B4-BE49-F238E27FC236}">
                <a16:creationId xmlns:a16="http://schemas.microsoft.com/office/drawing/2014/main" id="{28A39D5E-577C-C0D9-E640-4041B4508180}"/>
              </a:ext>
            </a:extLst>
          </p:cNvPr>
          <p:cNvCxnSpPr>
            <a:cxnSpLocks/>
          </p:cNvCxnSpPr>
          <p:nvPr/>
        </p:nvCxnSpPr>
        <p:spPr>
          <a:xfrm flipH="1">
            <a:off x="3197431" y="3792049"/>
            <a:ext cx="0" cy="135629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46B58CD9-CA7A-8B94-C923-B5365F15F519}"/>
              </a:ext>
            </a:extLst>
          </p:cNvPr>
          <p:cNvCxnSpPr>
            <a:cxnSpLocks/>
            <a:endCxn id="9" idx="2"/>
          </p:cNvCxnSpPr>
          <p:nvPr/>
        </p:nvCxnSpPr>
        <p:spPr>
          <a:xfrm>
            <a:off x="1725054" y="3619500"/>
            <a:ext cx="1219086"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34" name="Pfeil: nach oben 33">
            <a:extLst>
              <a:ext uri="{FF2B5EF4-FFF2-40B4-BE49-F238E27FC236}">
                <a16:creationId xmlns:a16="http://schemas.microsoft.com/office/drawing/2014/main" id="{997A3C58-0A7F-0A8D-8EC9-910C02A6B463}"/>
              </a:ext>
            </a:extLst>
          </p:cNvPr>
          <p:cNvSpPr/>
          <p:nvPr/>
        </p:nvSpPr>
        <p:spPr>
          <a:xfrm rot="16200000">
            <a:off x="3584135" y="4102458"/>
            <a:ext cx="146630" cy="611435"/>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1732496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5D474283-2EF9-75D9-D8E9-E5DD4DB6C753}"/>
              </a:ext>
            </a:extLst>
          </p:cNvPr>
          <p:cNvSpPr>
            <a:spLocks noGrp="1"/>
          </p:cNvSpPr>
          <p:nvPr>
            <p:ph type="ftr" sz="quarter" idx="3"/>
          </p:nvPr>
        </p:nvSpPr>
        <p:spPr/>
        <p:txBody>
          <a:bodyPr/>
          <a:lstStyle/>
          <a:p>
            <a:r>
              <a:rPr lang="de-DE" dirty="0"/>
              <a:t>Artikel 2: Strategische Allianzen</a:t>
            </a:r>
          </a:p>
        </p:txBody>
      </p:sp>
      <p:sp>
        <p:nvSpPr>
          <p:cNvPr id="3" name="Textplatzhalter 2">
            <a:extLst>
              <a:ext uri="{FF2B5EF4-FFF2-40B4-BE49-F238E27FC236}">
                <a16:creationId xmlns:a16="http://schemas.microsoft.com/office/drawing/2014/main" id="{C70634E6-71B4-66C7-7BA4-4D9FFE4CE07D}"/>
              </a:ext>
            </a:extLst>
          </p:cNvPr>
          <p:cNvSpPr>
            <a:spLocks noGrp="1"/>
          </p:cNvSpPr>
          <p:nvPr>
            <p:ph type="body" sz="quarter" idx="10"/>
          </p:nvPr>
        </p:nvSpPr>
        <p:spPr/>
        <p:txBody>
          <a:bodyPr/>
          <a:lstStyle/>
          <a:p>
            <a:r>
              <a:rPr lang="de-DE" dirty="0"/>
              <a:t>Kooperatives und Kompetitives Verhalten in Strategischen Allianzen</a:t>
            </a:r>
          </a:p>
          <a:p>
            <a:r>
              <a:rPr lang="de-DE" dirty="0" err="1">
                <a:solidFill>
                  <a:schemeClr val="accent6"/>
                </a:solidFill>
              </a:rPr>
              <a:t>Indirect</a:t>
            </a:r>
            <a:r>
              <a:rPr lang="de-DE" dirty="0">
                <a:solidFill>
                  <a:schemeClr val="accent6"/>
                </a:solidFill>
              </a:rPr>
              <a:t> Board </a:t>
            </a:r>
            <a:r>
              <a:rPr lang="de-DE" dirty="0" err="1">
                <a:solidFill>
                  <a:schemeClr val="accent6"/>
                </a:solidFill>
              </a:rPr>
              <a:t>Interlocks</a:t>
            </a:r>
            <a:r>
              <a:rPr lang="de-DE" dirty="0">
                <a:solidFill>
                  <a:schemeClr val="accent6"/>
                </a:solidFill>
              </a:rPr>
              <a:t> </a:t>
            </a:r>
          </a:p>
        </p:txBody>
      </p:sp>
      <p:grpSp>
        <p:nvGrpSpPr>
          <p:cNvPr id="28" name="Gruppieren 27">
            <a:extLst>
              <a:ext uri="{FF2B5EF4-FFF2-40B4-BE49-F238E27FC236}">
                <a16:creationId xmlns:a16="http://schemas.microsoft.com/office/drawing/2014/main" id="{C7B48EE0-AF3A-1B8F-D14D-D76925E49C41}"/>
              </a:ext>
            </a:extLst>
          </p:cNvPr>
          <p:cNvGrpSpPr/>
          <p:nvPr/>
        </p:nvGrpSpPr>
        <p:grpSpPr>
          <a:xfrm>
            <a:off x="587852" y="1932705"/>
            <a:ext cx="4563007" cy="3789145"/>
            <a:chOff x="274121" y="1673361"/>
            <a:chExt cx="5150859" cy="4277300"/>
          </a:xfrm>
        </p:grpSpPr>
        <p:cxnSp>
          <p:nvCxnSpPr>
            <p:cNvPr id="6" name="Gerade Verbindung mit Pfeil 5">
              <a:extLst>
                <a:ext uri="{FF2B5EF4-FFF2-40B4-BE49-F238E27FC236}">
                  <a16:creationId xmlns:a16="http://schemas.microsoft.com/office/drawing/2014/main" id="{770AD231-E4DE-A639-B0ED-C10205D5D41B}"/>
                </a:ext>
              </a:extLst>
            </p:cNvPr>
            <p:cNvCxnSpPr>
              <a:cxnSpLocks/>
            </p:cNvCxnSpPr>
            <p:nvPr/>
          </p:nvCxnSpPr>
          <p:spPr>
            <a:xfrm flipV="1">
              <a:off x="1552575" y="1695449"/>
              <a:ext cx="0" cy="3600000"/>
            </a:xfrm>
            <a:prstGeom prst="straightConnector1">
              <a:avLst/>
            </a:prstGeom>
            <a:ln>
              <a:solidFill>
                <a:srgbClr val="6C6C6C"/>
              </a:solidFill>
              <a:tailEnd type="triangle"/>
            </a:ln>
          </p:spPr>
          <p:style>
            <a:lnRef idx="1">
              <a:schemeClr val="accent1"/>
            </a:lnRef>
            <a:fillRef idx="0">
              <a:schemeClr val="accent1"/>
            </a:fillRef>
            <a:effectRef idx="0">
              <a:schemeClr val="accent1"/>
            </a:effectRef>
            <a:fontRef idx="minor">
              <a:schemeClr val="tx1"/>
            </a:fontRef>
          </p:style>
        </p:cxnSp>
        <p:cxnSp>
          <p:nvCxnSpPr>
            <p:cNvPr id="8" name="Gerade Verbindung mit Pfeil 7">
              <a:extLst>
                <a:ext uri="{FF2B5EF4-FFF2-40B4-BE49-F238E27FC236}">
                  <a16:creationId xmlns:a16="http://schemas.microsoft.com/office/drawing/2014/main" id="{41C700B7-8BE5-DABE-19B0-B06D256E8027}"/>
                </a:ext>
              </a:extLst>
            </p:cNvPr>
            <p:cNvCxnSpPr>
              <a:cxnSpLocks/>
            </p:cNvCxnSpPr>
            <p:nvPr/>
          </p:nvCxnSpPr>
          <p:spPr>
            <a:xfrm>
              <a:off x="1552575" y="5295449"/>
              <a:ext cx="3600000" cy="0"/>
            </a:xfrm>
            <a:prstGeom prst="straightConnector1">
              <a:avLst/>
            </a:prstGeom>
            <a:ln>
              <a:solidFill>
                <a:srgbClr val="6C6C6C"/>
              </a:solidFill>
              <a:tailEnd type="triangle"/>
            </a:ln>
          </p:spPr>
          <p:style>
            <a:lnRef idx="1">
              <a:schemeClr val="accent1"/>
            </a:lnRef>
            <a:fillRef idx="0">
              <a:schemeClr val="accent1"/>
            </a:fillRef>
            <a:effectRef idx="0">
              <a:schemeClr val="accent1"/>
            </a:effectRef>
            <a:fontRef idx="minor">
              <a:schemeClr val="tx1"/>
            </a:fontRef>
          </p:style>
        </p:cxnSp>
        <p:sp>
          <p:nvSpPr>
            <p:cNvPr id="14" name="Pfeil: in vier Richtungen 13">
              <a:extLst>
                <a:ext uri="{FF2B5EF4-FFF2-40B4-BE49-F238E27FC236}">
                  <a16:creationId xmlns:a16="http://schemas.microsoft.com/office/drawing/2014/main" id="{6ECBB557-4BED-C24A-15B4-C0D5213EC5DD}"/>
                </a:ext>
              </a:extLst>
            </p:cNvPr>
            <p:cNvSpPr/>
            <p:nvPr/>
          </p:nvSpPr>
          <p:spPr>
            <a:xfrm rot="2700000">
              <a:off x="1555865" y="1905107"/>
              <a:ext cx="3676417" cy="3418925"/>
            </a:xfrm>
            <a:prstGeom prst="quadArrow">
              <a:avLst>
                <a:gd name="adj1" fmla="val 11387"/>
                <a:gd name="adj2" fmla="val 13769"/>
                <a:gd name="adj3" fmla="val 12181"/>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15" name="Rechteck 14">
              <a:extLst>
                <a:ext uri="{FF2B5EF4-FFF2-40B4-BE49-F238E27FC236}">
                  <a16:creationId xmlns:a16="http://schemas.microsoft.com/office/drawing/2014/main" id="{4CF29541-3181-24F2-D4E8-59E683E0C752}"/>
                </a:ext>
              </a:extLst>
            </p:cNvPr>
            <p:cNvSpPr/>
            <p:nvPr/>
          </p:nvSpPr>
          <p:spPr>
            <a:xfrm>
              <a:off x="1512127" y="1695449"/>
              <a:ext cx="1222735"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tx1"/>
                  </a:solidFill>
                  <a:cs typeface="Arial" panose="020B0604020202020204" pitchFamily="34" charset="0"/>
                </a:rPr>
                <a:t>Competition</a:t>
              </a:r>
            </a:p>
          </p:txBody>
        </p:sp>
        <p:sp>
          <p:nvSpPr>
            <p:cNvPr id="16" name="Rechteck 15">
              <a:extLst>
                <a:ext uri="{FF2B5EF4-FFF2-40B4-BE49-F238E27FC236}">
                  <a16:creationId xmlns:a16="http://schemas.microsoft.com/office/drawing/2014/main" id="{C53894EB-BD0D-9A46-1943-7868DEA502D9}"/>
                </a:ext>
              </a:extLst>
            </p:cNvPr>
            <p:cNvSpPr/>
            <p:nvPr/>
          </p:nvSpPr>
          <p:spPr>
            <a:xfrm>
              <a:off x="3945471" y="1695449"/>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Collaboration</a:t>
              </a:r>
              <a:endParaRPr lang="de-DE" sz="1200" b="1" dirty="0">
                <a:solidFill>
                  <a:schemeClr val="tx1"/>
                </a:solidFill>
                <a:cs typeface="Arial" panose="020B0604020202020204" pitchFamily="34" charset="0"/>
              </a:endParaRPr>
            </a:p>
          </p:txBody>
        </p:sp>
        <p:sp>
          <p:nvSpPr>
            <p:cNvPr id="17" name="Rechteck 16">
              <a:extLst>
                <a:ext uri="{FF2B5EF4-FFF2-40B4-BE49-F238E27FC236}">
                  <a16:creationId xmlns:a16="http://schemas.microsoft.com/office/drawing/2014/main" id="{C0483EA8-9AEC-1BF8-45F6-0440E8669705}"/>
                </a:ext>
              </a:extLst>
            </p:cNvPr>
            <p:cNvSpPr/>
            <p:nvPr/>
          </p:nvSpPr>
          <p:spPr>
            <a:xfrm>
              <a:off x="1512127" y="4807294"/>
              <a:ext cx="1222735"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Avoidance</a:t>
              </a:r>
              <a:endParaRPr lang="de-DE" sz="1200" b="1" dirty="0">
                <a:solidFill>
                  <a:schemeClr val="tx1"/>
                </a:solidFill>
                <a:cs typeface="Arial" panose="020B0604020202020204" pitchFamily="34" charset="0"/>
              </a:endParaRPr>
            </a:p>
          </p:txBody>
        </p:sp>
        <p:sp>
          <p:nvSpPr>
            <p:cNvPr id="18" name="Rechteck 17">
              <a:extLst>
                <a:ext uri="{FF2B5EF4-FFF2-40B4-BE49-F238E27FC236}">
                  <a16:creationId xmlns:a16="http://schemas.microsoft.com/office/drawing/2014/main" id="{849184BB-F75C-30E3-6917-2A6123433452}"/>
                </a:ext>
              </a:extLst>
            </p:cNvPr>
            <p:cNvSpPr/>
            <p:nvPr/>
          </p:nvSpPr>
          <p:spPr>
            <a:xfrm>
              <a:off x="3945471" y="4807294"/>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Accomodation</a:t>
              </a:r>
              <a:endParaRPr lang="de-DE" sz="1200" b="1" dirty="0">
                <a:solidFill>
                  <a:schemeClr val="tx1"/>
                </a:solidFill>
                <a:cs typeface="Arial" panose="020B0604020202020204" pitchFamily="34" charset="0"/>
              </a:endParaRPr>
            </a:p>
          </p:txBody>
        </p:sp>
        <p:sp>
          <p:nvSpPr>
            <p:cNvPr id="20" name="Rechteck 19">
              <a:extLst>
                <a:ext uri="{FF2B5EF4-FFF2-40B4-BE49-F238E27FC236}">
                  <a16:creationId xmlns:a16="http://schemas.microsoft.com/office/drawing/2014/main" id="{065094CC-EFC5-4042-BD32-B914EC5DB077}"/>
                </a:ext>
              </a:extLst>
            </p:cNvPr>
            <p:cNvSpPr/>
            <p:nvPr/>
          </p:nvSpPr>
          <p:spPr>
            <a:xfrm>
              <a:off x="2734862" y="3237875"/>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Compromise</a:t>
              </a:r>
              <a:endParaRPr lang="de-DE" sz="1200" b="1" dirty="0">
                <a:solidFill>
                  <a:schemeClr val="tx1"/>
                </a:solidFill>
                <a:cs typeface="Arial" panose="020B0604020202020204" pitchFamily="34" charset="0"/>
              </a:endParaRPr>
            </a:p>
          </p:txBody>
        </p:sp>
        <p:sp>
          <p:nvSpPr>
            <p:cNvPr id="22" name="Rechteck 21">
              <a:extLst>
                <a:ext uri="{FF2B5EF4-FFF2-40B4-BE49-F238E27FC236}">
                  <a16:creationId xmlns:a16="http://schemas.microsoft.com/office/drawing/2014/main" id="{DEA71866-3AAA-7BA0-7194-A233569D2BC5}"/>
                </a:ext>
              </a:extLst>
            </p:cNvPr>
            <p:cNvSpPr/>
            <p:nvPr/>
          </p:nvSpPr>
          <p:spPr>
            <a:xfrm>
              <a:off x="274121" y="3234248"/>
              <a:ext cx="1222735"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rgbClr val="6C6C6C"/>
                  </a:solidFill>
                  <a:cs typeface="Arial" panose="020B0604020202020204" pitchFamily="34" charset="0"/>
                </a:rPr>
                <a:t>Receptivity</a:t>
              </a:r>
              <a:endParaRPr lang="de-DE" sz="1200" b="1" dirty="0">
                <a:solidFill>
                  <a:srgbClr val="6C6C6C"/>
                </a:solidFill>
                <a:cs typeface="Arial" panose="020B0604020202020204" pitchFamily="34" charset="0"/>
              </a:endParaRPr>
            </a:p>
          </p:txBody>
        </p:sp>
        <p:sp>
          <p:nvSpPr>
            <p:cNvPr id="23" name="Rechteck 22">
              <a:extLst>
                <a:ext uri="{FF2B5EF4-FFF2-40B4-BE49-F238E27FC236}">
                  <a16:creationId xmlns:a16="http://schemas.microsoft.com/office/drawing/2014/main" id="{8C6FED38-3AC6-5442-F439-BBBB8E94518F}"/>
                </a:ext>
              </a:extLst>
            </p:cNvPr>
            <p:cNvSpPr/>
            <p:nvPr/>
          </p:nvSpPr>
          <p:spPr>
            <a:xfrm>
              <a:off x="2654317" y="5462506"/>
              <a:ext cx="1479510"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Transparency</a:t>
              </a:r>
            </a:p>
          </p:txBody>
        </p:sp>
        <p:sp>
          <p:nvSpPr>
            <p:cNvPr id="24" name="Rechteck 23">
              <a:extLst>
                <a:ext uri="{FF2B5EF4-FFF2-40B4-BE49-F238E27FC236}">
                  <a16:creationId xmlns:a16="http://schemas.microsoft.com/office/drawing/2014/main" id="{C77D1A4F-5ECC-8D41-981C-B0DEE6CDAE09}"/>
                </a:ext>
              </a:extLst>
            </p:cNvPr>
            <p:cNvSpPr/>
            <p:nvPr/>
          </p:nvSpPr>
          <p:spPr>
            <a:xfrm>
              <a:off x="1552575" y="5218428"/>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Low</a:t>
              </a:r>
            </a:p>
          </p:txBody>
        </p:sp>
        <p:sp>
          <p:nvSpPr>
            <p:cNvPr id="25" name="Rechteck 24">
              <a:extLst>
                <a:ext uri="{FF2B5EF4-FFF2-40B4-BE49-F238E27FC236}">
                  <a16:creationId xmlns:a16="http://schemas.microsoft.com/office/drawing/2014/main" id="{875D4E75-48A3-0A69-B288-98D4D9912C1D}"/>
                </a:ext>
              </a:extLst>
            </p:cNvPr>
            <p:cNvSpPr/>
            <p:nvPr/>
          </p:nvSpPr>
          <p:spPr>
            <a:xfrm>
              <a:off x="4441764" y="5295449"/>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High</a:t>
              </a:r>
            </a:p>
          </p:txBody>
        </p:sp>
        <p:sp>
          <p:nvSpPr>
            <p:cNvPr id="26" name="Rechteck 25">
              <a:extLst>
                <a:ext uri="{FF2B5EF4-FFF2-40B4-BE49-F238E27FC236}">
                  <a16:creationId xmlns:a16="http://schemas.microsoft.com/office/drawing/2014/main" id="{8645DFD8-E5A5-6E8F-3A70-ED05AA62BD88}"/>
                </a:ext>
              </a:extLst>
            </p:cNvPr>
            <p:cNvSpPr/>
            <p:nvPr/>
          </p:nvSpPr>
          <p:spPr>
            <a:xfrm>
              <a:off x="824518" y="4811577"/>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Low</a:t>
              </a:r>
            </a:p>
          </p:txBody>
        </p:sp>
        <p:sp>
          <p:nvSpPr>
            <p:cNvPr id="27" name="Rechteck 26">
              <a:extLst>
                <a:ext uri="{FF2B5EF4-FFF2-40B4-BE49-F238E27FC236}">
                  <a16:creationId xmlns:a16="http://schemas.microsoft.com/office/drawing/2014/main" id="{51CC2B57-6F28-B554-965E-8BAAE7F41960}"/>
                </a:ext>
              </a:extLst>
            </p:cNvPr>
            <p:cNvSpPr/>
            <p:nvPr/>
          </p:nvSpPr>
          <p:spPr>
            <a:xfrm>
              <a:off x="821925" y="1673361"/>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High</a:t>
              </a:r>
            </a:p>
          </p:txBody>
        </p:sp>
      </p:grpSp>
      <p:sp>
        <p:nvSpPr>
          <p:cNvPr id="44" name="Rechteck 43">
            <a:extLst>
              <a:ext uri="{FF2B5EF4-FFF2-40B4-BE49-F238E27FC236}">
                <a16:creationId xmlns:a16="http://schemas.microsoft.com/office/drawing/2014/main" id="{AE10FC88-2925-B958-127E-3A540FB46471}"/>
              </a:ext>
            </a:extLst>
          </p:cNvPr>
          <p:cNvSpPr/>
          <p:nvPr/>
        </p:nvSpPr>
        <p:spPr>
          <a:xfrm>
            <a:off x="8042275" y="5811459"/>
            <a:ext cx="3164485" cy="233363"/>
          </a:xfrm>
          <a:prstGeom prst="rect">
            <a:avLst/>
          </a:prstGeom>
          <a:noFill/>
          <a:ln w="38100" algn="ctr">
            <a:solidFill>
              <a:schemeClr val="bg1"/>
            </a:solidFill>
            <a:miter lim="800000"/>
            <a:headEnd/>
            <a:tailEnd/>
          </a:ln>
          <a:effectLst/>
        </p:spPr>
        <p:txBody>
          <a:bodyPr lIns="0" tIns="0" rIns="0" bIns="0" anchor="ctr"/>
          <a:lstStyle/>
          <a:p>
            <a:pPr algn="r" defTabSz="783285" eaLnBrk="0" hangingPunct="0">
              <a:lnSpc>
                <a:spcPct val="90000"/>
              </a:lnSpc>
            </a:pPr>
            <a:r>
              <a:rPr lang="en-US" sz="1000" dirty="0"/>
              <a:t>Quelle: Larsson et al. (1998)</a:t>
            </a:r>
            <a:endParaRPr lang="en-US" sz="1000" dirty="0">
              <a:solidFill>
                <a:schemeClr val="tx1"/>
              </a:solidFill>
            </a:endParaRPr>
          </a:p>
        </p:txBody>
      </p:sp>
      <p:sp>
        <p:nvSpPr>
          <p:cNvPr id="45" name="Rechteck 44">
            <a:extLst>
              <a:ext uri="{FF2B5EF4-FFF2-40B4-BE49-F238E27FC236}">
                <a16:creationId xmlns:a16="http://schemas.microsoft.com/office/drawing/2014/main" id="{8FD1AD35-A188-F27C-4339-5EE4A3C16738}"/>
              </a:ext>
            </a:extLst>
          </p:cNvPr>
          <p:cNvSpPr/>
          <p:nvPr/>
        </p:nvSpPr>
        <p:spPr>
          <a:xfrm>
            <a:off x="2226162" y="1171802"/>
            <a:ext cx="2340000" cy="664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err="1">
                <a:solidFill>
                  <a:schemeClr val="tx1"/>
                </a:solidFill>
                <a:cs typeface="Arial" panose="020B0604020202020204" pitchFamily="34" charset="0"/>
              </a:rPr>
              <a:t>Unternehmen</a:t>
            </a:r>
            <a:r>
              <a:rPr lang="en-AU" sz="1400" b="1" dirty="0">
                <a:solidFill>
                  <a:schemeClr val="tx1"/>
                </a:solidFill>
                <a:cs typeface="Arial" panose="020B0604020202020204" pitchFamily="34" charset="0"/>
              </a:rPr>
              <a:t> A</a:t>
            </a:r>
          </a:p>
        </p:txBody>
      </p:sp>
      <p:sp>
        <p:nvSpPr>
          <p:cNvPr id="46" name="Rechteck 45">
            <a:extLst>
              <a:ext uri="{FF2B5EF4-FFF2-40B4-BE49-F238E27FC236}">
                <a16:creationId xmlns:a16="http://schemas.microsoft.com/office/drawing/2014/main" id="{797FAA88-E75F-02D3-6B02-A1BC112D18E5}"/>
              </a:ext>
            </a:extLst>
          </p:cNvPr>
          <p:cNvSpPr/>
          <p:nvPr/>
        </p:nvSpPr>
        <p:spPr>
          <a:xfrm>
            <a:off x="7440753" y="1171802"/>
            <a:ext cx="2340000" cy="664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err="1">
                <a:solidFill>
                  <a:schemeClr val="tx1"/>
                </a:solidFill>
                <a:cs typeface="Arial" panose="020B0604020202020204" pitchFamily="34" charset="0"/>
              </a:rPr>
              <a:t>Unternehmen</a:t>
            </a:r>
            <a:r>
              <a:rPr lang="en-AU" sz="1400" b="1" dirty="0">
                <a:solidFill>
                  <a:schemeClr val="tx1"/>
                </a:solidFill>
                <a:cs typeface="Arial" panose="020B0604020202020204" pitchFamily="34" charset="0"/>
              </a:rPr>
              <a:t> B</a:t>
            </a:r>
          </a:p>
        </p:txBody>
      </p:sp>
      <p:grpSp>
        <p:nvGrpSpPr>
          <p:cNvPr id="47" name="Gruppieren 46">
            <a:extLst>
              <a:ext uri="{FF2B5EF4-FFF2-40B4-BE49-F238E27FC236}">
                <a16:creationId xmlns:a16="http://schemas.microsoft.com/office/drawing/2014/main" id="{5A97194C-B69D-FE92-F4B3-18B60706A1BB}"/>
              </a:ext>
            </a:extLst>
          </p:cNvPr>
          <p:cNvGrpSpPr/>
          <p:nvPr/>
        </p:nvGrpSpPr>
        <p:grpSpPr>
          <a:xfrm>
            <a:off x="6980350" y="1952272"/>
            <a:ext cx="3466291" cy="3769578"/>
            <a:chOff x="1512127" y="1695449"/>
            <a:chExt cx="3912853" cy="4255212"/>
          </a:xfrm>
        </p:grpSpPr>
        <p:cxnSp>
          <p:nvCxnSpPr>
            <p:cNvPr id="48" name="Gerade Verbindung mit Pfeil 47">
              <a:extLst>
                <a:ext uri="{FF2B5EF4-FFF2-40B4-BE49-F238E27FC236}">
                  <a16:creationId xmlns:a16="http://schemas.microsoft.com/office/drawing/2014/main" id="{9EC7C0DD-0484-F046-E6D5-1D255359E1EF}"/>
                </a:ext>
              </a:extLst>
            </p:cNvPr>
            <p:cNvCxnSpPr>
              <a:cxnSpLocks/>
            </p:cNvCxnSpPr>
            <p:nvPr/>
          </p:nvCxnSpPr>
          <p:spPr>
            <a:xfrm flipV="1">
              <a:off x="1552575" y="1695449"/>
              <a:ext cx="0" cy="3600000"/>
            </a:xfrm>
            <a:prstGeom prst="straightConnector1">
              <a:avLst/>
            </a:prstGeom>
            <a:ln>
              <a:solidFill>
                <a:srgbClr val="6C6C6C"/>
              </a:solidFill>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48">
              <a:extLst>
                <a:ext uri="{FF2B5EF4-FFF2-40B4-BE49-F238E27FC236}">
                  <a16:creationId xmlns:a16="http://schemas.microsoft.com/office/drawing/2014/main" id="{AC95A202-0E06-896E-418A-63772EBE7B46}"/>
                </a:ext>
              </a:extLst>
            </p:cNvPr>
            <p:cNvCxnSpPr>
              <a:cxnSpLocks/>
            </p:cNvCxnSpPr>
            <p:nvPr/>
          </p:nvCxnSpPr>
          <p:spPr>
            <a:xfrm>
              <a:off x="1552575" y="5295449"/>
              <a:ext cx="3600000" cy="0"/>
            </a:xfrm>
            <a:prstGeom prst="straightConnector1">
              <a:avLst/>
            </a:prstGeom>
            <a:ln>
              <a:solidFill>
                <a:srgbClr val="6C6C6C"/>
              </a:solidFill>
              <a:tailEnd type="triangle"/>
            </a:ln>
          </p:spPr>
          <p:style>
            <a:lnRef idx="1">
              <a:schemeClr val="accent1"/>
            </a:lnRef>
            <a:fillRef idx="0">
              <a:schemeClr val="accent1"/>
            </a:fillRef>
            <a:effectRef idx="0">
              <a:schemeClr val="accent1"/>
            </a:effectRef>
            <a:fontRef idx="minor">
              <a:schemeClr val="tx1"/>
            </a:fontRef>
          </p:style>
        </p:cxnSp>
        <p:sp>
          <p:nvSpPr>
            <p:cNvPr id="50" name="Pfeil: in vier Richtungen 49">
              <a:extLst>
                <a:ext uri="{FF2B5EF4-FFF2-40B4-BE49-F238E27FC236}">
                  <a16:creationId xmlns:a16="http://schemas.microsoft.com/office/drawing/2014/main" id="{79F2CF19-8BE5-9704-E423-C00F5668E483}"/>
                </a:ext>
              </a:extLst>
            </p:cNvPr>
            <p:cNvSpPr/>
            <p:nvPr/>
          </p:nvSpPr>
          <p:spPr>
            <a:xfrm rot="2700000">
              <a:off x="1555865" y="1905107"/>
              <a:ext cx="3676417" cy="3418925"/>
            </a:xfrm>
            <a:prstGeom prst="quadArrow">
              <a:avLst>
                <a:gd name="adj1" fmla="val 11387"/>
                <a:gd name="adj2" fmla="val 13769"/>
                <a:gd name="adj3" fmla="val 12181"/>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51" name="Rechteck 50">
              <a:extLst>
                <a:ext uri="{FF2B5EF4-FFF2-40B4-BE49-F238E27FC236}">
                  <a16:creationId xmlns:a16="http://schemas.microsoft.com/office/drawing/2014/main" id="{7E062E84-5521-7DC9-3AEB-6EC9C6305AF1}"/>
                </a:ext>
              </a:extLst>
            </p:cNvPr>
            <p:cNvSpPr/>
            <p:nvPr/>
          </p:nvSpPr>
          <p:spPr>
            <a:xfrm>
              <a:off x="1512127" y="1695449"/>
              <a:ext cx="1222735"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tx1"/>
                  </a:solidFill>
                  <a:cs typeface="Arial" panose="020B0604020202020204" pitchFamily="34" charset="0"/>
                </a:rPr>
                <a:t>Competition</a:t>
              </a:r>
            </a:p>
          </p:txBody>
        </p:sp>
        <p:sp>
          <p:nvSpPr>
            <p:cNvPr id="52" name="Rechteck 51">
              <a:extLst>
                <a:ext uri="{FF2B5EF4-FFF2-40B4-BE49-F238E27FC236}">
                  <a16:creationId xmlns:a16="http://schemas.microsoft.com/office/drawing/2014/main" id="{A1F457A6-5515-F3AD-606B-1AF7993DD4E5}"/>
                </a:ext>
              </a:extLst>
            </p:cNvPr>
            <p:cNvSpPr/>
            <p:nvPr/>
          </p:nvSpPr>
          <p:spPr>
            <a:xfrm>
              <a:off x="3945471" y="1695449"/>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Collaboration</a:t>
              </a:r>
              <a:endParaRPr lang="de-DE" sz="1200" b="1" dirty="0">
                <a:solidFill>
                  <a:schemeClr val="tx1"/>
                </a:solidFill>
                <a:cs typeface="Arial" panose="020B0604020202020204" pitchFamily="34" charset="0"/>
              </a:endParaRPr>
            </a:p>
          </p:txBody>
        </p:sp>
        <p:sp>
          <p:nvSpPr>
            <p:cNvPr id="53" name="Rechteck 52">
              <a:extLst>
                <a:ext uri="{FF2B5EF4-FFF2-40B4-BE49-F238E27FC236}">
                  <a16:creationId xmlns:a16="http://schemas.microsoft.com/office/drawing/2014/main" id="{1FBCC10E-76BC-B218-7E47-7FB7D15BA108}"/>
                </a:ext>
              </a:extLst>
            </p:cNvPr>
            <p:cNvSpPr/>
            <p:nvPr/>
          </p:nvSpPr>
          <p:spPr>
            <a:xfrm>
              <a:off x="1512127" y="4807294"/>
              <a:ext cx="1222735"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Avoidance</a:t>
              </a:r>
              <a:endParaRPr lang="de-DE" sz="1200" b="1" dirty="0">
                <a:solidFill>
                  <a:schemeClr val="tx1"/>
                </a:solidFill>
                <a:cs typeface="Arial" panose="020B0604020202020204" pitchFamily="34" charset="0"/>
              </a:endParaRPr>
            </a:p>
          </p:txBody>
        </p:sp>
        <p:sp>
          <p:nvSpPr>
            <p:cNvPr id="54" name="Rechteck 53">
              <a:extLst>
                <a:ext uri="{FF2B5EF4-FFF2-40B4-BE49-F238E27FC236}">
                  <a16:creationId xmlns:a16="http://schemas.microsoft.com/office/drawing/2014/main" id="{F1369BEA-209B-4732-D410-BC85FC185D47}"/>
                </a:ext>
              </a:extLst>
            </p:cNvPr>
            <p:cNvSpPr/>
            <p:nvPr/>
          </p:nvSpPr>
          <p:spPr>
            <a:xfrm>
              <a:off x="3945471" y="4807294"/>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Accomodation</a:t>
              </a:r>
              <a:endParaRPr lang="de-DE" sz="1200" b="1" dirty="0">
                <a:solidFill>
                  <a:schemeClr val="tx1"/>
                </a:solidFill>
                <a:cs typeface="Arial" panose="020B0604020202020204" pitchFamily="34" charset="0"/>
              </a:endParaRPr>
            </a:p>
          </p:txBody>
        </p:sp>
        <p:sp>
          <p:nvSpPr>
            <p:cNvPr id="55" name="Rechteck 54">
              <a:extLst>
                <a:ext uri="{FF2B5EF4-FFF2-40B4-BE49-F238E27FC236}">
                  <a16:creationId xmlns:a16="http://schemas.microsoft.com/office/drawing/2014/main" id="{7E2C7312-C956-6EA8-776E-01F3C4CC2E5B}"/>
                </a:ext>
              </a:extLst>
            </p:cNvPr>
            <p:cNvSpPr/>
            <p:nvPr/>
          </p:nvSpPr>
          <p:spPr>
            <a:xfrm>
              <a:off x="2734862" y="3237875"/>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Compromise</a:t>
              </a:r>
              <a:endParaRPr lang="de-DE" sz="1200" b="1" dirty="0">
                <a:solidFill>
                  <a:schemeClr val="tx1"/>
                </a:solidFill>
                <a:cs typeface="Arial" panose="020B0604020202020204" pitchFamily="34" charset="0"/>
              </a:endParaRPr>
            </a:p>
          </p:txBody>
        </p:sp>
        <p:sp>
          <p:nvSpPr>
            <p:cNvPr id="57" name="Rechteck 56">
              <a:extLst>
                <a:ext uri="{FF2B5EF4-FFF2-40B4-BE49-F238E27FC236}">
                  <a16:creationId xmlns:a16="http://schemas.microsoft.com/office/drawing/2014/main" id="{21CE2A3B-681C-4CE3-5440-450B6C874BA6}"/>
                </a:ext>
              </a:extLst>
            </p:cNvPr>
            <p:cNvSpPr/>
            <p:nvPr/>
          </p:nvSpPr>
          <p:spPr>
            <a:xfrm>
              <a:off x="2654317" y="5462506"/>
              <a:ext cx="1479510"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Transparency</a:t>
              </a:r>
            </a:p>
          </p:txBody>
        </p:sp>
        <p:sp>
          <p:nvSpPr>
            <p:cNvPr id="58" name="Rechteck 57">
              <a:extLst>
                <a:ext uri="{FF2B5EF4-FFF2-40B4-BE49-F238E27FC236}">
                  <a16:creationId xmlns:a16="http://schemas.microsoft.com/office/drawing/2014/main" id="{5CBA8309-5C3E-2E6D-05CF-3A9188C5BEB9}"/>
                </a:ext>
              </a:extLst>
            </p:cNvPr>
            <p:cNvSpPr/>
            <p:nvPr/>
          </p:nvSpPr>
          <p:spPr>
            <a:xfrm>
              <a:off x="1552575" y="5218428"/>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Low</a:t>
              </a:r>
            </a:p>
          </p:txBody>
        </p:sp>
        <p:sp>
          <p:nvSpPr>
            <p:cNvPr id="59" name="Rechteck 58">
              <a:extLst>
                <a:ext uri="{FF2B5EF4-FFF2-40B4-BE49-F238E27FC236}">
                  <a16:creationId xmlns:a16="http://schemas.microsoft.com/office/drawing/2014/main" id="{91713A15-130F-25FD-CDA7-99C851C19B48}"/>
                </a:ext>
              </a:extLst>
            </p:cNvPr>
            <p:cNvSpPr/>
            <p:nvPr/>
          </p:nvSpPr>
          <p:spPr>
            <a:xfrm>
              <a:off x="4441764" y="5295449"/>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High</a:t>
              </a:r>
            </a:p>
          </p:txBody>
        </p:sp>
      </p:grpSp>
      <p:sp>
        <p:nvSpPr>
          <p:cNvPr id="4" name="Ellipse 3">
            <a:extLst>
              <a:ext uri="{FF2B5EF4-FFF2-40B4-BE49-F238E27FC236}">
                <a16:creationId xmlns:a16="http://schemas.microsoft.com/office/drawing/2014/main" id="{537EC8B9-8B92-8414-B3EE-90E3EBE1B2AD}"/>
              </a:ext>
            </a:extLst>
          </p:cNvPr>
          <p:cNvSpPr/>
          <p:nvPr/>
        </p:nvSpPr>
        <p:spPr>
          <a:xfrm>
            <a:off x="3304218" y="3199344"/>
            <a:ext cx="544485" cy="54448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5" name="Gerader Verbinder 4">
            <a:extLst>
              <a:ext uri="{FF2B5EF4-FFF2-40B4-BE49-F238E27FC236}">
                <a16:creationId xmlns:a16="http://schemas.microsoft.com/office/drawing/2014/main" id="{16C9D54F-DF8A-0E8F-6E39-1884B58AEAE0}"/>
              </a:ext>
            </a:extLst>
          </p:cNvPr>
          <p:cNvCxnSpPr>
            <a:cxnSpLocks/>
          </p:cNvCxnSpPr>
          <p:nvPr/>
        </p:nvCxnSpPr>
        <p:spPr>
          <a:xfrm flipH="1">
            <a:off x="3557509" y="3644136"/>
            <a:ext cx="0" cy="135629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A7E57778-77A0-5D4E-2758-C208578C50BE}"/>
              </a:ext>
            </a:extLst>
          </p:cNvPr>
          <p:cNvCxnSpPr>
            <a:cxnSpLocks/>
            <a:endCxn id="4" idx="2"/>
          </p:cNvCxnSpPr>
          <p:nvPr/>
        </p:nvCxnSpPr>
        <p:spPr>
          <a:xfrm>
            <a:off x="1802674" y="3471587"/>
            <a:ext cx="1501544"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32" name="Gerade Verbindung mit Pfeil 31">
            <a:extLst>
              <a:ext uri="{FF2B5EF4-FFF2-40B4-BE49-F238E27FC236}">
                <a16:creationId xmlns:a16="http://schemas.microsoft.com/office/drawing/2014/main" id="{E10C1DC6-24F3-DDB0-B405-34300A34DDA4}"/>
              </a:ext>
            </a:extLst>
          </p:cNvPr>
          <p:cNvCxnSpPr>
            <a:cxnSpLocks/>
          </p:cNvCxnSpPr>
          <p:nvPr/>
        </p:nvCxnSpPr>
        <p:spPr>
          <a:xfrm flipH="1">
            <a:off x="6622723" y="1504200"/>
            <a:ext cx="1111577" cy="296107"/>
          </a:xfrm>
          <a:prstGeom prst="straightConnector1">
            <a:avLst/>
          </a:prstGeom>
          <a:ln>
            <a:solidFill>
              <a:schemeClr val="accent6"/>
            </a:solidFill>
            <a:tailEnd type="triangle"/>
          </a:ln>
        </p:spPr>
        <p:style>
          <a:lnRef idx="1">
            <a:schemeClr val="accent5"/>
          </a:lnRef>
          <a:fillRef idx="0">
            <a:schemeClr val="accent5"/>
          </a:fillRef>
          <a:effectRef idx="0">
            <a:schemeClr val="accent5"/>
          </a:effectRef>
          <a:fontRef idx="minor">
            <a:schemeClr val="tx1"/>
          </a:fontRef>
        </p:style>
      </p:cxnSp>
      <p:sp>
        <p:nvSpPr>
          <p:cNvPr id="33" name="Rechteck 32">
            <a:extLst>
              <a:ext uri="{FF2B5EF4-FFF2-40B4-BE49-F238E27FC236}">
                <a16:creationId xmlns:a16="http://schemas.microsoft.com/office/drawing/2014/main" id="{EDF92C97-3F52-E717-60DC-7859F14168AD}"/>
              </a:ext>
            </a:extLst>
          </p:cNvPr>
          <p:cNvSpPr/>
          <p:nvPr/>
        </p:nvSpPr>
        <p:spPr>
          <a:xfrm>
            <a:off x="4640350" y="1083072"/>
            <a:ext cx="2340000" cy="664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err="1">
                <a:solidFill>
                  <a:schemeClr val="accent6"/>
                </a:solidFill>
                <a:cs typeface="Arial" panose="020B0604020202020204" pitchFamily="34" charset="0"/>
              </a:rPr>
              <a:t>Indirct</a:t>
            </a:r>
            <a:r>
              <a:rPr lang="en-AU" sz="1400" b="1" dirty="0">
                <a:solidFill>
                  <a:schemeClr val="accent6"/>
                </a:solidFill>
                <a:cs typeface="Arial" panose="020B0604020202020204" pitchFamily="34" charset="0"/>
              </a:rPr>
              <a:t> Board Interlock</a:t>
            </a:r>
          </a:p>
        </p:txBody>
      </p:sp>
      <p:sp>
        <p:nvSpPr>
          <p:cNvPr id="9" name="Ellipse 8">
            <a:extLst>
              <a:ext uri="{FF2B5EF4-FFF2-40B4-BE49-F238E27FC236}">
                <a16:creationId xmlns:a16="http://schemas.microsoft.com/office/drawing/2014/main" id="{60C44D28-5CA6-9394-4F47-EAA3F08C2873}"/>
              </a:ext>
            </a:extLst>
          </p:cNvPr>
          <p:cNvSpPr/>
          <p:nvPr/>
        </p:nvSpPr>
        <p:spPr>
          <a:xfrm>
            <a:off x="8629599" y="3227226"/>
            <a:ext cx="544485" cy="54448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9" name="Gerader Verbinder 18">
            <a:extLst>
              <a:ext uri="{FF2B5EF4-FFF2-40B4-BE49-F238E27FC236}">
                <a16:creationId xmlns:a16="http://schemas.microsoft.com/office/drawing/2014/main" id="{40F362B3-FD75-22F2-C6FE-5C7E8622F974}"/>
              </a:ext>
            </a:extLst>
          </p:cNvPr>
          <p:cNvCxnSpPr>
            <a:cxnSpLocks/>
          </p:cNvCxnSpPr>
          <p:nvPr/>
        </p:nvCxnSpPr>
        <p:spPr>
          <a:xfrm flipH="1">
            <a:off x="8882890" y="3649158"/>
            <a:ext cx="0" cy="135629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85421EDD-0D08-2388-883B-0D2957ECA0E4}"/>
              </a:ext>
            </a:extLst>
          </p:cNvPr>
          <p:cNvCxnSpPr>
            <a:cxnSpLocks/>
          </p:cNvCxnSpPr>
          <p:nvPr/>
        </p:nvCxnSpPr>
        <p:spPr>
          <a:xfrm flipV="1">
            <a:off x="7054282" y="3476609"/>
            <a:ext cx="1575317" cy="313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36" name="Pfeil: nach oben 35">
            <a:extLst>
              <a:ext uri="{FF2B5EF4-FFF2-40B4-BE49-F238E27FC236}">
                <a16:creationId xmlns:a16="http://schemas.microsoft.com/office/drawing/2014/main" id="{4FADCE77-068F-BE0E-A0CF-13F1B59076C6}"/>
              </a:ext>
            </a:extLst>
          </p:cNvPr>
          <p:cNvSpPr/>
          <p:nvPr/>
        </p:nvSpPr>
        <p:spPr>
          <a:xfrm rot="5400000">
            <a:off x="3386901" y="5154583"/>
            <a:ext cx="146630" cy="216968"/>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Pfeil: nach oben 37">
            <a:extLst>
              <a:ext uri="{FF2B5EF4-FFF2-40B4-BE49-F238E27FC236}">
                <a16:creationId xmlns:a16="http://schemas.microsoft.com/office/drawing/2014/main" id="{15EF875C-76C6-CD00-3F30-5B263CAECF2F}"/>
              </a:ext>
            </a:extLst>
          </p:cNvPr>
          <p:cNvSpPr/>
          <p:nvPr/>
        </p:nvSpPr>
        <p:spPr>
          <a:xfrm rot="5400000">
            <a:off x="8701091" y="5154583"/>
            <a:ext cx="146630" cy="216968"/>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43" name="Gerade Verbindung mit Pfeil 42">
            <a:extLst>
              <a:ext uri="{FF2B5EF4-FFF2-40B4-BE49-F238E27FC236}">
                <a16:creationId xmlns:a16="http://schemas.microsoft.com/office/drawing/2014/main" id="{274055EA-7DFA-5620-BC09-44CFB7415DDE}"/>
              </a:ext>
            </a:extLst>
          </p:cNvPr>
          <p:cNvCxnSpPr>
            <a:cxnSpLocks/>
          </p:cNvCxnSpPr>
          <p:nvPr/>
        </p:nvCxnSpPr>
        <p:spPr>
          <a:xfrm>
            <a:off x="4378777" y="1567161"/>
            <a:ext cx="772082" cy="234791"/>
          </a:xfrm>
          <a:prstGeom prst="straightConnector1">
            <a:avLst/>
          </a:prstGeom>
          <a:ln>
            <a:solidFill>
              <a:schemeClr val="accent6"/>
            </a:solidFill>
            <a:tailEnd type="triangle"/>
          </a:ln>
        </p:spPr>
        <p:style>
          <a:lnRef idx="1">
            <a:schemeClr val="accent5"/>
          </a:lnRef>
          <a:fillRef idx="0">
            <a:schemeClr val="accent5"/>
          </a:fillRef>
          <a:effectRef idx="0">
            <a:schemeClr val="accent5"/>
          </a:effectRef>
          <a:fontRef idx="minor">
            <a:schemeClr val="tx1"/>
          </a:fontRef>
        </p:style>
      </p:cxnSp>
      <p:sp>
        <p:nvSpPr>
          <p:cNvPr id="61" name="Rechteck 60">
            <a:extLst>
              <a:ext uri="{FF2B5EF4-FFF2-40B4-BE49-F238E27FC236}">
                <a16:creationId xmlns:a16="http://schemas.microsoft.com/office/drawing/2014/main" id="{D97C9312-714B-C607-1C4C-5798C422577A}"/>
              </a:ext>
            </a:extLst>
          </p:cNvPr>
          <p:cNvSpPr/>
          <p:nvPr/>
        </p:nvSpPr>
        <p:spPr>
          <a:xfrm>
            <a:off x="4722018" y="1492564"/>
            <a:ext cx="2340000" cy="664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err="1">
                <a:solidFill>
                  <a:schemeClr val="tx1"/>
                </a:solidFill>
                <a:cs typeface="Arial" panose="020B0604020202020204" pitchFamily="34" charset="0"/>
              </a:rPr>
              <a:t>Unternehmen</a:t>
            </a:r>
            <a:r>
              <a:rPr lang="en-AU" sz="1400" b="1" dirty="0">
                <a:solidFill>
                  <a:schemeClr val="tx1"/>
                </a:solidFill>
                <a:cs typeface="Arial" panose="020B0604020202020204" pitchFamily="34" charset="0"/>
              </a:rPr>
              <a:t> C</a:t>
            </a:r>
          </a:p>
        </p:txBody>
      </p:sp>
    </p:spTree>
    <p:extLst>
      <p:ext uri="{BB962C8B-B14F-4D97-AF65-F5344CB8AC3E}">
        <p14:creationId xmlns:p14="http://schemas.microsoft.com/office/powerpoint/2010/main" val="2907600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5D474283-2EF9-75D9-D8E9-E5DD4DB6C753}"/>
              </a:ext>
            </a:extLst>
          </p:cNvPr>
          <p:cNvSpPr>
            <a:spLocks noGrp="1"/>
          </p:cNvSpPr>
          <p:nvPr>
            <p:ph type="ftr" sz="quarter" idx="3"/>
          </p:nvPr>
        </p:nvSpPr>
        <p:spPr/>
        <p:txBody>
          <a:bodyPr/>
          <a:lstStyle/>
          <a:p>
            <a:r>
              <a:rPr lang="de-DE" dirty="0"/>
              <a:t>Artikel 2: Strategische Allianzen</a:t>
            </a:r>
          </a:p>
        </p:txBody>
      </p:sp>
      <p:sp>
        <p:nvSpPr>
          <p:cNvPr id="3" name="Textplatzhalter 2">
            <a:extLst>
              <a:ext uri="{FF2B5EF4-FFF2-40B4-BE49-F238E27FC236}">
                <a16:creationId xmlns:a16="http://schemas.microsoft.com/office/drawing/2014/main" id="{C70634E6-71B4-66C7-7BA4-4D9FFE4CE07D}"/>
              </a:ext>
            </a:extLst>
          </p:cNvPr>
          <p:cNvSpPr>
            <a:spLocks noGrp="1"/>
          </p:cNvSpPr>
          <p:nvPr>
            <p:ph type="body" sz="quarter" idx="10"/>
          </p:nvPr>
        </p:nvSpPr>
        <p:spPr/>
        <p:txBody>
          <a:bodyPr/>
          <a:lstStyle/>
          <a:p>
            <a:r>
              <a:rPr lang="de-DE" dirty="0"/>
              <a:t>Kooperatives und Kompetitives Verhalten in Strategischen Allianzen</a:t>
            </a:r>
          </a:p>
          <a:p>
            <a:r>
              <a:rPr lang="de-DE" dirty="0" err="1">
                <a:solidFill>
                  <a:schemeClr val="accent6"/>
                </a:solidFill>
              </a:rPr>
              <a:t>Indirect</a:t>
            </a:r>
            <a:r>
              <a:rPr lang="de-DE" dirty="0">
                <a:solidFill>
                  <a:schemeClr val="accent6"/>
                </a:solidFill>
              </a:rPr>
              <a:t> Board </a:t>
            </a:r>
            <a:r>
              <a:rPr lang="de-DE" dirty="0" err="1">
                <a:solidFill>
                  <a:schemeClr val="accent6"/>
                </a:solidFill>
              </a:rPr>
              <a:t>Interlocks</a:t>
            </a:r>
            <a:r>
              <a:rPr lang="de-DE" dirty="0">
                <a:solidFill>
                  <a:schemeClr val="accent6"/>
                </a:solidFill>
              </a:rPr>
              <a:t> </a:t>
            </a:r>
            <a:r>
              <a:rPr lang="de-DE" dirty="0">
                <a:solidFill>
                  <a:schemeClr val="accent3"/>
                </a:solidFill>
              </a:rPr>
              <a:t>&amp; </a:t>
            </a:r>
            <a:r>
              <a:rPr lang="de-DE" dirty="0" err="1">
                <a:solidFill>
                  <a:schemeClr val="accent3"/>
                </a:solidFill>
              </a:rPr>
              <a:t>Differences</a:t>
            </a:r>
            <a:r>
              <a:rPr lang="de-DE" dirty="0">
                <a:solidFill>
                  <a:schemeClr val="accent3"/>
                </a:solidFill>
              </a:rPr>
              <a:t> in Board Power</a:t>
            </a:r>
            <a:endParaRPr lang="de-DE" dirty="0">
              <a:solidFill>
                <a:schemeClr val="accent6"/>
              </a:solidFill>
            </a:endParaRPr>
          </a:p>
        </p:txBody>
      </p:sp>
      <p:grpSp>
        <p:nvGrpSpPr>
          <p:cNvPr id="28" name="Gruppieren 27">
            <a:extLst>
              <a:ext uri="{FF2B5EF4-FFF2-40B4-BE49-F238E27FC236}">
                <a16:creationId xmlns:a16="http://schemas.microsoft.com/office/drawing/2014/main" id="{C7B48EE0-AF3A-1B8F-D14D-D76925E49C41}"/>
              </a:ext>
            </a:extLst>
          </p:cNvPr>
          <p:cNvGrpSpPr/>
          <p:nvPr/>
        </p:nvGrpSpPr>
        <p:grpSpPr>
          <a:xfrm>
            <a:off x="587852" y="1932705"/>
            <a:ext cx="4563007" cy="3789145"/>
            <a:chOff x="274121" y="1673361"/>
            <a:chExt cx="5150859" cy="4277300"/>
          </a:xfrm>
        </p:grpSpPr>
        <p:cxnSp>
          <p:nvCxnSpPr>
            <p:cNvPr id="6" name="Gerade Verbindung mit Pfeil 5">
              <a:extLst>
                <a:ext uri="{FF2B5EF4-FFF2-40B4-BE49-F238E27FC236}">
                  <a16:creationId xmlns:a16="http://schemas.microsoft.com/office/drawing/2014/main" id="{770AD231-E4DE-A639-B0ED-C10205D5D41B}"/>
                </a:ext>
              </a:extLst>
            </p:cNvPr>
            <p:cNvCxnSpPr>
              <a:cxnSpLocks/>
            </p:cNvCxnSpPr>
            <p:nvPr/>
          </p:nvCxnSpPr>
          <p:spPr>
            <a:xfrm flipV="1">
              <a:off x="1552575" y="1695449"/>
              <a:ext cx="0" cy="3600000"/>
            </a:xfrm>
            <a:prstGeom prst="straightConnector1">
              <a:avLst/>
            </a:prstGeom>
            <a:ln>
              <a:solidFill>
                <a:srgbClr val="6C6C6C"/>
              </a:solidFill>
              <a:tailEnd type="triangle"/>
            </a:ln>
          </p:spPr>
          <p:style>
            <a:lnRef idx="1">
              <a:schemeClr val="accent1"/>
            </a:lnRef>
            <a:fillRef idx="0">
              <a:schemeClr val="accent1"/>
            </a:fillRef>
            <a:effectRef idx="0">
              <a:schemeClr val="accent1"/>
            </a:effectRef>
            <a:fontRef idx="minor">
              <a:schemeClr val="tx1"/>
            </a:fontRef>
          </p:style>
        </p:cxnSp>
        <p:cxnSp>
          <p:nvCxnSpPr>
            <p:cNvPr id="8" name="Gerade Verbindung mit Pfeil 7">
              <a:extLst>
                <a:ext uri="{FF2B5EF4-FFF2-40B4-BE49-F238E27FC236}">
                  <a16:creationId xmlns:a16="http://schemas.microsoft.com/office/drawing/2014/main" id="{41C700B7-8BE5-DABE-19B0-B06D256E8027}"/>
                </a:ext>
              </a:extLst>
            </p:cNvPr>
            <p:cNvCxnSpPr>
              <a:cxnSpLocks/>
            </p:cNvCxnSpPr>
            <p:nvPr/>
          </p:nvCxnSpPr>
          <p:spPr>
            <a:xfrm>
              <a:off x="1552575" y="5295449"/>
              <a:ext cx="3600000" cy="0"/>
            </a:xfrm>
            <a:prstGeom prst="straightConnector1">
              <a:avLst/>
            </a:prstGeom>
            <a:ln>
              <a:solidFill>
                <a:srgbClr val="6C6C6C"/>
              </a:solidFill>
              <a:tailEnd type="triangle"/>
            </a:ln>
          </p:spPr>
          <p:style>
            <a:lnRef idx="1">
              <a:schemeClr val="accent1"/>
            </a:lnRef>
            <a:fillRef idx="0">
              <a:schemeClr val="accent1"/>
            </a:fillRef>
            <a:effectRef idx="0">
              <a:schemeClr val="accent1"/>
            </a:effectRef>
            <a:fontRef idx="minor">
              <a:schemeClr val="tx1"/>
            </a:fontRef>
          </p:style>
        </p:cxnSp>
        <p:sp>
          <p:nvSpPr>
            <p:cNvPr id="14" name="Pfeil: in vier Richtungen 13">
              <a:extLst>
                <a:ext uri="{FF2B5EF4-FFF2-40B4-BE49-F238E27FC236}">
                  <a16:creationId xmlns:a16="http://schemas.microsoft.com/office/drawing/2014/main" id="{6ECBB557-4BED-C24A-15B4-C0D5213EC5DD}"/>
                </a:ext>
              </a:extLst>
            </p:cNvPr>
            <p:cNvSpPr/>
            <p:nvPr/>
          </p:nvSpPr>
          <p:spPr>
            <a:xfrm rot="2700000">
              <a:off x="1555865" y="1905107"/>
              <a:ext cx="3676417" cy="3418925"/>
            </a:xfrm>
            <a:prstGeom prst="quadArrow">
              <a:avLst>
                <a:gd name="adj1" fmla="val 11387"/>
                <a:gd name="adj2" fmla="val 13769"/>
                <a:gd name="adj3" fmla="val 12181"/>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15" name="Rechteck 14">
              <a:extLst>
                <a:ext uri="{FF2B5EF4-FFF2-40B4-BE49-F238E27FC236}">
                  <a16:creationId xmlns:a16="http://schemas.microsoft.com/office/drawing/2014/main" id="{4CF29541-3181-24F2-D4E8-59E683E0C752}"/>
                </a:ext>
              </a:extLst>
            </p:cNvPr>
            <p:cNvSpPr/>
            <p:nvPr/>
          </p:nvSpPr>
          <p:spPr>
            <a:xfrm>
              <a:off x="1512127" y="1695449"/>
              <a:ext cx="1222735"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tx1"/>
                  </a:solidFill>
                  <a:cs typeface="Arial" panose="020B0604020202020204" pitchFamily="34" charset="0"/>
                </a:rPr>
                <a:t>Competition</a:t>
              </a:r>
            </a:p>
          </p:txBody>
        </p:sp>
        <p:sp>
          <p:nvSpPr>
            <p:cNvPr id="16" name="Rechteck 15">
              <a:extLst>
                <a:ext uri="{FF2B5EF4-FFF2-40B4-BE49-F238E27FC236}">
                  <a16:creationId xmlns:a16="http://schemas.microsoft.com/office/drawing/2014/main" id="{C53894EB-BD0D-9A46-1943-7868DEA502D9}"/>
                </a:ext>
              </a:extLst>
            </p:cNvPr>
            <p:cNvSpPr/>
            <p:nvPr/>
          </p:nvSpPr>
          <p:spPr>
            <a:xfrm>
              <a:off x="3945471" y="1695449"/>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Collaboration</a:t>
              </a:r>
              <a:endParaRPr lang="de-DE" sz="1200" b="1" dirty="0">
                <a:solidFill>
                  <a:schemeClr val="tx1"/>
                </a:solidFill>
                <a:cs typeface="Arial" panose="020B0604020202020204" pitchFamily="34" charset="0"/>
              </a:endParaRPr>
            </a:p>
          </p:txBody>
        </p:sp>
        <p:sp>
          <p:nvSpPr>
            <p:cNvPr id="17" name="Rechteck 16">
              <a:extLst>
                <a:ext uri="{FF2B5EF4-FFF2-40B4-BE49-F238E27FC236}">
                  <a16:creationId xmlns:a16="http://schemas.microsoft.com/office/drawing/2014/main" id="{C0483EA8-9AEC-1BF8-45F6-0440E8669705}"/>
                </a:ext>
              </a:extLst>
            </p:cNvPr>
            <p:cNvSpPr/>
            <p:nvPr/>
          </p:nvSpPr>
          <p:spPr>
            <a:xfrm>
              <a:off x="1512127" y="4807294"/>
              <a:ext cx="1222735"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Avoidance</a:t>
              </a:r>
              <a:endParaRPr lang="de-DE" sz="1200" b="1" dirty="0">
                <a:solidFill>
                  <a:schemeClr val="tx1"/>
                </a:solidFill>
                <a:cs typeface="Arial" panose="020B0604020202020204" pitchFamily="34" charset="0"/>
              </a:endParaRPr>
            </a:p>
          </p:txBody>
        </p:sp>
        <p:sp>
          <p:nvSpPr>
            <p:cNvPr id="18" name="Rechteck 17">
              <a:extLst>
                <a:ext uri="{FF2B5EF4-FFF2-40B4-BE49-F238E27FC236}">
                  <a16:creationId xmlns:a16="http://schemas.microsoft.com/office/drawing/2014/main" id="{849184BB-F75C-30E3-6917-2A6123433452}"/>
                </a:ext>
              </a:extLst>
            </p:cNvPr>
            <p:cNvSpPr/>
            <p:nvPr/>
          </p:nvSpPr>
          <p:spPr>
            <a:xfrm>
              <a:off x="3945471" y="4807294"/>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Accomodation</a:t>
              </a:r>
              <a:endParaRPr lang="de-DE" sz="1200" b="1" dirty="0">
                <a:solidFill>
                  <a:schemeClr val="tx1"/>
                </a:solidFill>
                <a:cs typeface="Arial" panose="020B0604020202020204" pitchFamily="34" charset="0"/>
              </a:endParaRPr>
            </a:p>
          </p:txBody>
        </p:sp>
        <p:sp>
          <p:nvSpPr>
            <p:cNvPr id="20" name="Rechteck 19">
              <a:extLst>
                <a:ext uri="{FF2B5EF4-FFF2-40B4-BE49-F238E27FC236}">
                  <a16:creationId xmlns:a16="http://schemas.microsoft.com/office/drawing/2014/main" id="{065094CC-EFC5-4042-BD32-B914EC5DB077}"/>
                </a:ext>
              </a:extLst>
            </p:cNvPr>
            <p:cNvSpPr/>
            <p:nvPr/>
          </p:nvSpPr>
          <p:spPr>
            <a:xfrm>
              <a:off x="2734862" y="3237875"/>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Compromise</a:t>
              </a:r>
              <a:endParaRPr lang="de-DE" sz="1200" b="1" dirty="0">
                <a:solidFill>
                  <a:schemeClr val="tx1"/>
                </a:solidFill>
                <a:cs typeface="Arial" panose="020B0604020202020204" pitchFamily="34" charset="0"/>
              </a:endParaRPr>
            </a:p>
          </p:txBody>
        </p:sp>
        <p:sp>
          <p:nvSpPr>
            <p:cNvPr id="22" name="Rechteck 21">
              <a:extLst>
                <a:ext uri="{FF2B5EF4-FFF2-40B4-BE49-F238E27FC236}">
                  <a16:creationId xmlns:a16="http://schemas.microsoft.com/office/drawing/2014/main" id="{DEA71866-3AAA-7BA0-7194-A233569D2BC5}"/>
                </a:ext>
              </a:extLst>
            </p:cNvPr>
            <p:cNvSpPr/>
            <p:nvPr/>
          </p:nvSpPr>
          <p:spPr>
            <a:xfrm>
              <a:off x="274121" y="3234248"/>
              <a:ext cx="1222735"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rgbClr val="6C6C6C"/>
                  </a:solidFill>
                  <a:cs typeface="Arial" panose="020B0604020202020204" pitchFamily="34" charset="0"/>
                </a:rPr>
                <a:t>Receptivity</a:t>
              </a:r>
              <a:endParaRPr lang="de-DE" sz="1200" b="1" dirty="0">
                <a:solidFill>
                  <a:srgbClr val="6C6C6C"/>
                </a:solidFill>
                <a:cs typeface="Arial" panose="020B0604020202020204" pitchFamily="34" charset="0"/>
              </a:endParaRPr>
            </a:p>
          </p:txBody>
        </p:sp>
        <p:sp>
          <p:nvSpPr>
            <p:cNvPr id="23" name="Rechteck 22">
              <a:extLst>
                <a:ext uri="{FF2B5EF4-FFF2-40B4-BE49-F238E27FC236}">
                  <a16:creationId xmlns:a16="http://schemas.microsoft.com/office/drawing/2014/main" id="{8C6FED38-3AC6-5442-F439-BBBB8E94518F}"/>
                </a:ext>
              </a:extLst>
            </p:cNvPr>
            <p:cNvSpPr/>
            <p:nvPr/>
          </p:nvSpPr>
          <p:spPr>
            <a:xfrm>
              <a:off x="2654317" y="5462506"/>
              <a:ext cx="1479510"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Transparency</a:t>
              </a:r>
            </a:p>
          </p:txBody>
        </p:sp>
        <p:sp>
          <p:nvSpPr>
            <p:cNvPr id="24" name="Rechteck 23">
              <a:extLst>
                <a:ext uri="{FF2B5EF4-FFF2-40B4-BE49-F238E27FC236}">
                  <a16:creationId xmlns:a16="http://schemas.microsoft.com/office/drawing/2014/main" id="{C77D1A4F-5ECC-8D41-981C-B0DEE6CDAE09}"/>
                </a:ext>
              </a:extLst>
            </p:cNvPr>
            <p:cNvSpPr/>
            <p:nvPr/>
          </p:nvSpPr>
          <p:spPr>
            <a:xfrm>
              <a:off x="1552575" y="5218428"/>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Low</a:t>
              </a:r>
            </a:p>
          </p:txBody>
        </p:sp>
        <p:sp>
          <p:nvSpPr>
            <p:cNvPr id="25" name="Rechteck 24">
              <a:extLst>
                <a:ext uri="{FF2B5EF4-FFF2-40B4-BE49-F238E27FC236}">
                  <a16:creationId xmlns:a16="http://schemas.microsoft.com/office/drawing/2014/main" id="{875D4E75-48A3-0A69-B288-98D4D9912C1D}"/>
                </a:ext>
              </a:extLst>
            </p:cNvPr>
            <p:cNvSpPr/>
            <p:nvPr/>
          </p:nvSpPr>
          <p:spPr>
            <a:xfrm>
              <a:off x="4441764" y="5295449"/>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High</a:t>
              </a:r>
            </a:p>
          </p:txBody>
        </p:sp>
        <p:sp>
          <p:nvSpPr>
            <p:cNvPr id="26" name="Rechteck 25">
              <a:extLst>
                <a:ext uri="{FF2B5EF4-FFF2-40B4-BE49-F238E27FC236}">
                  <a16:creationId xmlns:a16="http://schemas.microsoft.com/office/drawing/2014/main" id="{8645DFD8-E5A5-6E8F-3A70-ED05AA62BD88}"/>
                </a:ext>
              </a:extLst>
            </p:cNvPr>
            <p:cNvSpPr/>
            <p:nvPr/>
          </p:nvSpPr>
          <p:spPr>
            <a:xfrm>
              <a:off x="824518" y="4811577"/>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Low</a:t>
              </a:r>
            </a:p>
          </p:txBody>
        </p:sp>
        <p:sp>
          <p:nvSpPr>
            <p:cNvPr id="27" name="Rechteck 26">
              <a:extLst>
                <a:ext uri="{FF2B5EF4-FFF2-40B4-BE49-F238E27FC236}">
                  <a16:creationId xmlns:a16="http://schemas.microsoft.com/office/drawing/2014/main" id="{51CC2B57-6F28-B554-965E-8BAAE7F41960}"/>
                </a:ext>
              </a:extLst>
            </p:cNvPr>
            <p:cNvSpPr/>
            <p:nvPr/>
          </p:nvSpPr>
          <p:spPr>
            <a:xfrm>
              <a:off x="821925" y="1673361"/>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High</a:t>
              </a:r>
            </a:p>
          </p:txBody>
        </p:sp>
      </p:grpSp>
      <p:sp>
        <p:nvSpPr>
          <p:cNvPr id="44" name="Rechteck 43">
            <a:extLst>
              <a:ext uri="{FF2B5EF4-FFF2-40B4-BE49-F238E27FC236}">
                <a16:creationId xmlns:a16="http://schemas.microsoft.com/office/drawing/2014/main" id="{AE10FC88-2925-B958-127E-3A540FB46471}"/>
              </a:ext>
            </a:extLst>
          </p:cNvPr>
          <p:cNvSpPr/>
          <p:nvPr/>
        </p:nvSpPr>
        <p:spPr>
          <a:xfrm>
            <a:off x="8042275" y="5811459"/>
            <a:ext cx="3164485" cy="233363"/>
          </a:xfrm>
          <a:prstGeom prst="rect">
            <a:avLst/>
          </a:prstGeom>
          <a:noFill/>
          <a:ln w="38100" algn="ctr">
            <a:solidFill>
              <a:schemeClr val="bg1"/>
            </a:solidFill>
            <a:miter lim="800000"/>
            <a:headEnd/>
            <a:tailEnd/>
          </a:ln>
          <a:effectLst/>
        </p:spPr>
        <p:txBody>
          <a:bodyPr lIns="0" tIns="0" rIns="0" bIns="0" anchor="ctr"/>
          <a:lstStyle/>
          <a:p>
            <a:pPr algn="r" defTabSz="783285" eaLnBrk="0" hangingPunct="0">
              <a:lnSpc>
                <a:spcPct val="90000"/>
              </a:lnSpc>
            </a:pPr>
            <a:r>
              <a:rPr lang="en-US" sz="1000" dirty="0"/>
              <a:t>Quelle: Larsson et al. (1998)</a:t>
            </a:r>
            <a:endParaRPr lang="en-US" sz="1000" dirty="0">
              <a:solidFill>
                <a:schemeClr val="tx1"/>
              </a:solidFill>
            </a:endParaRPr>
          </a:p>
        </p:txBody>
      </p:sp>
      <p:sp>
        <p:nvSpPr>
          <p:cNvPr id="45" name="Rechteck 44">
            <a:extLst>
              <a:ext uri="{FF2B5EF4-FFF2-40B4-BE49-F238E27FC236}">
                <a16:creationId xmlns:a16="http://schemas.microsoft.com/office/drawing/2014/main" id="{8FD1AD35-A188-F27C-4339-5EE4A3C16738}"/>
              </a:ext>
            </a:extLst>
          </p:cNvPr>
          <p:cNvSpPr/>
          <p:nvPr/>
        </p:nvSpPr>
        <p:spPr>
          <a:xfrm>
            <a:off x="2226162" y="1171802"/>
            <a:ext cx="2340000" cy="664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err="1">
                <a:solidFill>
                  <a:schemeClr val="tx1"/>
                </a:solidFill>
                <a:cs typeface="Arial" panose="020B0604020202020204" pitchFamily="34" charset="0"/>
              </a:rPr>
              <a:t>Unternehmen</a:t>
            </a:r>
            <a:r>
              <a:rPr lang="en-AU" sz="1400" b="1" dirty="0">
                <a:solidFill>
                  <a:schemeClr val="tx1"/>
                </a:solidFill>
                <a:cs typeface="Arial" panose="020B0604020202020204" pitchFamily="34" charset="0"/>
              </a:rPr>
              <a:t> A</a:t>
            </a:r>
          </a:p>
        </p:txBody>
      </p:sp>
      <p:sp>
        <p:nvSpPr>
          <p:cNvPr id="46" name="Rechteck 45">
            <a:extLst>
              <a:ext uri="{FF2B5EF4-FFF2-40B4-BE49-F238E27FC236}">
                <a16:creationId xmlns:a16="http://schemas.microsoft.com/office/drawing/2014/main" id="{797FAA88-E75F-02D3-6B02-A1BC112D18E5}"/>
              </a:ext>
            </a:extLst>
          </p:cNvPr>
          <p:cNvSpPr/>
          <p:nvPr/>
        </p:nvSpPr>
        <p:spPr>
          <a:xfrm>
            <a:off x="7440753" y="1171802"/>
            <a:ext cx="2340000" cy="664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err="1">
                <a:solidFill>
                  <a:schemeClr val="tx1"/>
                </a:solidFill>
                <a:cs typeface="Arial" panose="020B0604020202020204" pitchFamily="34" charset="0"/>
              </a:rPr>
              <a:t>Unternehmen</a:t>
            </a:r>
            <a:r>
              <a:rPr lang="en-AU" sz="1400" b="1" dirty="0">
                <a:solidFill>
                  <a:schemeClr val="tx1"/>
                </a:solidFill>
                <a:cs typeface="Arial" panose="020B0604020202020204" pitchFamily="34" charset="0"/>
              </a:rPr>
              <a:t> B</a:t>
            </a:r>
          </a:p>
        </p:txBody>
      </p:sp>
      <p:grpSp>
        <p:nvGrpSpPr>
          <p:cNvPr id="47" name="Gruppieren 46">
            <a:extLst>
              <a:ext uri="{FF2B5EF4-FFF2-40B4-BE49-F238E27FC236}">
                <a16:creationId xmlns:a16="http://schemas.microsoft.com/office/drawing/2014/main" id="{5A97194C-B69D-FE92-F4B3-18B60706A1BB}"/>
              </a:ext>
            </a:extLst>
          </p:cNvPr>
          <p:cNvGrpSpPr/>
          <p:nvPr/>
        </p:nvGrpSpPr>
        <p:grpSpPr>
          <a:xfrm>
            <a:off x="6980350" y="1952272"/>
            <a:ext cx="3466291" cy="3769578"/>
            <a:chOff x="1512127" y="1695449"/>
            <a:chExt cx="3912853" cy="4255212"/>
          </a:xfrm>
        </p:grpSpPr>
        <p:cxnSp>
          <p:nvCxnSpPr>
            <p:cNvPr id="48" name="Gerade Verbindung mit Pfeil 47">
              <a:extLst>
                <a:ext uri="{FF2B5EF4-FFF2-40B4-BE49-F238E27FC236}">
                  <a16:creationId xmlns:a16="http://schemas.microsoft.com/office/drawing/2014/main" id="{9EC7C0DD-0484-F046-E6D5-1D255359E1EF}"/>
                </a:ext>
              </a:extLst>
            </p:cNvPr>
            <p:cNvCxnSpPr>
              <a:cxnSpLocks/>
            </p:cNvCxnSpPr>
            <p:nvPr/>
          </p:nvCxnSpPr>
          <p:spPr>
            <a:xfrm flipV="1">
              <a:off x="1552575" y="1695449"/>
              <a:ext cx="0" cy="3600000"/>
            </a:xfrm>
            <a:prstGeom prst="straightConnector1">
              <a:avLst/>
            </a:prstGeom>
            <a:ln>
              <a:solidFill>
                <a:srgbClr val="6C6C6C"/>
              </a:solidFill>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48">
              <a:extLst>
                <a:ext uri="{FF2B5EF4-FFF2-40B4-BE49-F238E27FC236}">
                  <a16:creationId xmlns:a16="http://schemas.microsoft.com/office/drawing/2014/main" id="{AC95A202-0E06-896E-418A-63772EBE7B46}"/>
                </a:ext>
              </a:extLst>
            </p:cNvPr>
            <p:cNvCxnSpPr>
              <a:cxnSpLocks/>
            </p:cNvCxnSpPr>
            <p:nvPr/>
          </p:nvCxnSpPr>
          <p:spPr>
            <a:xfrm>
              <a:off x="1552575" y="5295449"/>
              <a:ext cx="3600000" cy="0"/>
            </a:xfrm>
            <a:prstGeom prst="straightConnector1">
              <a:avLst/>
            </a:prstGeom>
            <a:ln>
              <a:solidFill>
                <a:srgbClr val="6C6C6C"/>
              </a:solidFill>
              <a:tailEnd type="triangle"/>
            </a:ln>
          </p:spPr>
          <p:style>
            <a:lnRef idx="1">
              <a:schemeClr val="accent1"/>
            </a:lnRef>
            <a:fillRef idx="0">
              <a:schemeClr val="accent1"/>
            </a:fillRef>
            <a:effectRef idx="0">
              <a:schemeClr val="accent1"/>
            </a:effectRef>
            <a:fontRef idx="minor">
              <a:schemeClr val="tx1"/>
            </a:fontRef>
          </p:style>
        </p:cxnSp>
        <p:sp>
          <p:nvSpPr>
            <p:cNvPr id="50" name="Pfeil: in vier Richtungen 49">
              <a:extLst>
                <a:ext uri="{FF2B5EF4-FFF2-40B4-BE49-F238E27FC236}">
                  <a16:creationId xmlns:a16="http://schemas.microsoft.com/office/drawing/2014/main" id="{79F2CF19-8BE5-9704-E423-C00F5668E483}"/>
                </a:ext>
              </a:extLst>
            </p:cNvPr>
            <p:cNvSpPr/>
            <p:nvPr/>
          </p:nvSpPr>
          <p:spPr>
            <a:xfrm rot="2700000">
              <a:off x="1555865" y="1905107"/>
              <a:ext cx="3676417" cy="3418925"/>
            </a:xfrm>
            <a:prstGeom prst="quadArrow">
              <a:avLst>
                <a:gd name="adj1" fmla="val 11387"/>
                <a:gd name="adj2" fmla="val 13769"/>
                <a:gd name="adj3" fmla="val 12181"/>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51" name="Rechteck 50">
              <a:extLst>
                <a:ext uri="{FF2B5EF4-FFF2-40B4-BE49-F238E27FC236}">
                  <a16:creationId xmlns:a16="http://schemas.microsoft.com/office/drawing/2014/main" id="{7E062E84-5521-7DC9-3AEB-6EC9C6305AF1}"/>
                </a:ext>
              </a:extLst>
            </p:cNvPr>
            <p:cNvSpPr/>
            <p:nvPr/>
          </p:nvSpPr>
          <p:spPr>
            <a:xfrm>
              <a:off x="1512127" y="1695449"/>
              <a:ext cx="1222735"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tx1"/>
                  </a:solidFill>
                  <a:cs typeface="Arial" panose="020B0604020202020204" pitchFamily="34" charset="0"/>
                </a:rPr>
                <a:t>Competition</a:t>
              </a:r>
            </a:p>
          </p:txBody>
        </p:sp>
        <p:sp>
          <p:nvSpPr>
            <p:cNvPr id="52" name="Rechteck 51">
              <a:extLst>
                <a:ext uri="{FF2B5EF4-FFF2-40B4-BE49-F238E27FC236}">
                  <a16:creationId xmlns:a16="http://schemas.microsoft.com/office/drawing/2014/main" id="{A1F457A6-5515-F3AD-606B-1AF7993DD4E5}"/>
                </a:ext>
              </a:extLst>
            </p:cNvPr>
            <p:cNvSpPr/>
            <p:nvPr/>
          </p:nvSpPr>
          <p:spPr>
            <a:xfrm>
              <a:off x="3945471" y="1695449"/>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Collaboration</a:t>
              </a:r>
              <a:endParaRPr lang="de-DE" sz="1200" b="1" dirty="0">
                <a:solidFill>
                  <a:schemeClr val="tx1"/>
                </a:solidFill>
                <a:cs typeface="Arial" panose="020B0604020202020204" pitchFamily="34" charset="0"/>
              </a:endParaRPr>
            </a:p>
          </p:txBody>
        </p:sp>
        <p:sp>
          <p:nvSpPr>
            <p:cNvPr id="53" name="Rechteck 52">
              <a:extLst>
                <a:ext uri="{FF2B5EF4-FFF2-40B4-BE49-F238E27FC236}">
                  <a16:creationId xmlns:a16="http://schemas.microsoft.com/office/drawing/2014/main" id="{1FBCC10E-76BC-B218-7E47-7FB7D15BA108}"/>
                </a:ext>
              </a:extLst>
            </p:cNvPr>
            <p:cNvSpPr/>
            <p:nvPr/>
          </p:nvSpPr>
          <p:spPr>
            <a:xfrm>
              <a:off x="1512127" y="4807294"/>
              <a:ext cx="1222735"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Avoidance</a:t>
              </a:r>
              <a:endParaRPr lang="de-DE" sz="1200" b="1" dirty="0">
                <a:solidFill>
                  <a:schemeClr val="tx1"/>
                </a:solidFill>
                <a:cs typeface="Arial" panose="020B0604020202020204" pitchFamily="34" charset="0"/>
              </a:endParaRPr>
            </a:p>
          </p:txBody>
        </p:sp>
        <p:sp>
          <p:nvSpPr>
            <p:cNvPr id="54" name="Rechteck 53">
              <a:extLst>
                <a:ext uri="{FF2B5EF4-FFF2-40B4-BE49-F238E27FC236}">
                  <a16:creationId xmlns:a16="http://schemas.microsoft.com/office/drawing/2014/main" id="{F1369BEA-209B-4732-D410-BC85FC185D47}"/>
                </a:ext>
              </a:extLst>
            </p:cNvPr>
            <p:cNvSpPr/>
            <p:nvPr/>
          </p:nvSpPr>
          <p:spPr>
            <a:xfrm>
              <a:off x="3945471" y="4807294"/>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Accomodation</a:t>
              </a:r>
              <a:endParaRPr lang="de-DE" sz="1200" b="1" dirty="0">
                <a:solidFill>
                  <a:schemeClr val="tx1"/>
                </a:solidFill>
                <a:cs typeface="Arial" panose="020B0604020202020204" pitchFamily="34" charset="0"/>
              </a:endParaRPr>
            </a:p>
          </p:txBody>
        </p:sp>
        <p:sp>
          <p:nvSpPr>
            <p:cNvPr id="55" name="Rechteck 54">
              <a:extLst>
                <a:ext uri="{FF2B5EF4-FFF2-40B4-BE49-F238E27FC236}">
                  <a16:creationId xmlns:a16="http://schemas.microsoft.com/office/drawing/2014/main" id="{7E2C7312-C956-6EA8-776E-01F3C4CC2E5B}"/>
                </a:ext>
              </a:extLst>
            </p:cNvPr>
            <p:cNvSpPr/>
            <p:nvPr/>
          </p:nvSpPr>
          <p:spPr>
            <a:xfrm>
              <a:off x="2734862" y="3237875"/>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Compromise</a:t>
              </a:r>
              <a:endParaRPr lang="de-DE" sz="1200" b="1" dirty="0">
                <a:solidFill>
                  <a:schemeClr val="tx1"/>
                </a:solidFill>
                <a:cs typeface="Arial" panose="020B0604020202020204" pitchFamily="34" charset="0"/>
              </a:endParaRPr>
            </a:p>
          </p:txBody>
        </p:sp>
        <p:sp>
          <p:nvSpPr>
            <p:cNvPr id="57" name="Rechteck 56">
              <a:extLst>
                <a:ext uri="{FF2B5EF4-FFF2-40B4-BE49-F238E27FC236}">
                  <a16:creationId xmlns:a16="http://schemas.microsoft.com/office/drawing/2014/main" id="{21CE2A3B-681C-4CE3-5440-450B6C874BA6}"/>
                </a:ext>
              </a:extLst>
            </p:cNvPr>
            <p:cNvSpPr/>
            <p:nvPr/>
          </p:nvSpPr>
          <p:spPr>
            <a:xfrm>
              <a:off x="2654317" y="5462506"/>
              <a:ext cx="1479510"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Transparency</a:t>
              </a:r>
            </a:p>
          </p:txBody>
        </p:sp>
        <p:sp>
          <p:nvSpPr>
            <p:cNvPr id="58" name="Rechteck 57">
              <a:extLst>
                <a:ext uri="{FF2B5EF4-FFF2-40B4-BE49-F238E27FC236}">
                  <a16:creationId xmlns:a16="http://schemas.microsoft.com/office/drawing/2014/main" id="{5CBA8309-5C3E-2E6D-05CF-3A9188C5BEB9}"/>
                </a:ext>
              </a:extLst>
            </p:cNvPr>
            <p:cNvSpPr/>
            <p:nvPr/>
          </p:nvSpPr>
          <p:spPr>
            <a:xfrm>
              <a:off x="1552575" y="5218428"/>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Low</a:t>
              </a:r>
            </a:p>
          </p:txBody>
        </p:sp>
        <p:sp>
          <p:nvSpPr>
            <p:cNvPr id="59" name="Rechteck 58">
              <a:extLst>
                <a:ext uri="{FF2B5EF4-FFF2-40B4-BE49-F238E27FC236}">
                  <a16:creationId xmlns:a16="http://schemas.microsoft.com/office/drawing/2014/main" id="{91713A15-130F-25FD-CDA7-99C851C19B48}"/>
                </a:ext>
              </a:extLst>
            </p:cNvPr>
            <p:cNvSpPr/>
            <p:nvPr/>
          </p:nvSpPr>
          <p:spPr>
            <a:xfrm>
              <a:off x="4441764" y="5295449"/>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High</a:t>
              </a:r>
            </a:p>
          </p:txBody>
        </p:sp>
      </p:grpSp>
      <p:sp>
        <p:nvSpPr>
          <p:cNvPr id="4" name="Ellipse 3">
            <a:extLst>
              <a:ext uri="{FF2B5EF4-FFF2-40B4-BE49-F238E27FC236}">
                <a16:creationId xmlns:a16="http://schemas.microsoft.com/office/drawing/2014/main" id="{537EC8B9-8B92-8414-B3EE-90E3EBE1B2AD}"/>
              </a:ext>
            </a:extLst>
          </p:cNvPr>
          <p:cNvSpPr/>
          <p:nvPr/>
        </p:nvSpPr>
        <p:spPr>
          <a:xfrm>
            <a:off x="3304218" y="3199344"/>
            <a:ext cx="544485" cy="544485"/>
          </a:xfrm>
          <a:prstGeom prst="ellipse">
            <a:avLst/>
          </a:prstGeom>
          <a:solidFill>
            <a:schemeClr val="accent1">
              <a:lumMod val="40000"/>
              <a:lumOff val="60000"/>
            </a:schemeClr>
          </a:solidFill>
          <a:ln>
            <a:solidFill>
              <a:srgbClr val="FFD7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5" name="Gerader Verbinder 4">
            <a:extLst>
              <a:ext uri="{FF2B5EF4-FFF2-40B4-BE49-F238E27FC236}">
                <a16:creationId xmlns:a16="http://schemas.microsoft.com/office/drawing/2014/main" id="{16C9D54F-DF8A-0E8F-6E39-1884B58AEAE0}"/>
              </a:ext>
            </a:extLst>
          </p:cNvPr>
          <p:cNvCxnSpPr>
            <a:cxnSpLocks/>
          </p:cNvCxnSpPr>
          <p:nvPr/>
        </p:nvCxnSpPr>
        <p:spPr>
          <a:xfrm>
            <a:off x="3557509" y="3644136"/>
            <a:ext cx="0" cy="535451"/>
          </a:xfrm>
          <a:prstGeom prst="line">
            <a:avLst/>
          </a:prstGeom>
          <a:ln>
            <a:solidFill>
              <a:srgbClr val="FFD7A5"/>
            </a:solidFill>
            <a:prstDash val="lgDash"/>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A7E57778-77A0-5D4E-2758-C208578C50BE}"/>
              </a:ext>
            </a:extLst>
          </p:cNvPr>
          <p:cNvCxnSpPr>
            <a:cxnSpLocks/>
            <a:endCxn id="4" idx="2"/>
          </p:cNvCxnSpPr>
          <p:nvPr/>
        </p:nvCxnSpPr>
        <p:spPr>
          <a:xfrm>
            <a:off x="1802674" y="3471587"/>
            <a:ext cx="1501544" cy="0"/>
          </a:xfrm>
          <a:prstGeom prst="line">
            <a:avLst/>
          </a:prstGeom>
          <a:ln>
            <a:solidFill>
              <a:srgbClr val="FFD7A5"/>
            </a:solidFill>
            <a:prstDash val="lgDash"/>
          </a:ln>
        </p:spPr>
        <p:style>
          <a:lnRef idx="1">
            <a:schemeClr val="accent1"/>
          </a:lnRef>
          <a:fillRef idx="0">
            <a:schemeClr val="accent1"/>
          </a:fillRef>
          <a:effectRef idx="0">
            <a:schemeClr val="accent1"/>
          </a:effectRef>
          <a:fontRef idx="minor">
            <a:schemeClr val="tx1"/>
          </a:fontRef>
        </p:style>
      </p:cxnSp>
      <p:cxnSp>
        <p:nvCxnSpPr>
          <p:cNvPr id="32" name="Gerade Verbindung mit Pfeil 31">
            <a:extLst>
              <a:ext uri="{FF2B5EF4-FFF2-40B4-BE49-F238E27FC236}">
                <a16:creationId xmlns:a16="http://schemas.microsoft.com/office/drawing/2014/main" id="{E10C1DC6-24F3-DDB0-B405-34300A34DDA4}"/>
              </a:ext>
            </a:extLst>
          </p:cNvPr>
          <p:cNvCxnSpPr>
            <a:cxnSpLocks/>
          </p:cNvCxnSpPr>
          <p:nvPr/>
        </p:nvCxnSpPr>
        <p:spPr>
          <a:xfrm flipH="1">
            <a:off x="6622723" y="1504200"/>
            <a:ext cx="1111577" cy="296107"/>
          </a:xfrm>
          <a:prstGeom prst="straightConnector1">
            <a:avLst/>
          </a:prstGeom>
          <a:ln>
            <a:solidFill>
              <a:schemeClr val="accent6"/>
            </a:solidFill>
            <a:tailEnd type="triangle"/>
          </a:ln>
        </p:spPr>
        <p:style>
          <a:lnRef idx="1">
            <a:schemeClr val="accent5"/>
          </a:lnRef>
          <a:fillRef idx="0">
            <a:schemeClr val="accent5"/>
          </a:fillRef>
          <a:effectRef idx="0">
            <a:schemeClr val="accent5"/>
          </a:effectRef>
          <a:fontRef idx="minor">
            <a:schemeClr val="tx1"/>
          </a:fontRef>
        </p:style>
      </p:cxnSp>
      <p:sp>
        <p:nvSpPr>
          <p:cNvPr id="33" name="Rechteck 32">
            <a:extLst>
              <a:ext uri="{FF2B5EF4-FFF2-40B4-BE49-F238E27FC236}">
                <a16:creationId xmlns:a16="http://schemas.microsoft.com/office/drawing/2014/main" id="{EDF92C97-3F52-E717-60DC-7859F14168AD}"/>
              </a:ext>
            </a:extLst>
          </p:cNvPr>
          <p:cNvSpPr/>
          <p:nvPr/>
        </p:nvSpPr>
        <p:spPr>
          <a:xfrm>
            <a:off x="4640350" y="1083072"/>
            <a:ext cx="2340000" cy="664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err="1">
                <a:solidFill>
                  <a:schemeClr val="accent6"/>
                </a:solidFill>
                <a:cs typeface="Arial" panose="020B0604020202020204" pitchFamily="34" charset="0"/>
              </a:rPr>
              <a:t>Indirct</a:t>
            </a:r>
            <a:r>
              <a:rPr lang="en-AU" sz="1400" b="1" dirty="0">
                <a:solidFill>
                  <a:schemeClr val="accent6"/>
                </a:solidFill>
                <a:cs typeface="Arial" panose="020B0604020202020204" pitchFamily="34" charset="0"/>
              </a:rPr>
              <a:t> Board Interlock</a:t>
            </a:r>
          </a:p>
        </p:txBody>
      </p:sp>
      <p:cxnSp>
        <p:nvCxnSpPr>
          <p:cNvPr id="19" name="Gerader Verbinder 18">
            <a:extLst>
              <a:ext uri="{FF2B5EF4-FFF2-40B4-BE49-F238E27FC236}">
                <a16:creationId xmlns:a16="http://schemas.microsoft.com/office/drawing/2014/main" id="{40F362B3-FD75-22F2-C6FE-5C7E8622F974}"/>
              </a:ext>
            </a:extLst>
          </p:cNvPr>
          <p:cNvCxnSpPr>
            <a:cxnSpLocks/>
          </p:cNvCxnSpPr>
          <p:nvPr/>
        </p:nvCxnSpPr>
        <p:spPr>
          <a:xfrm flipH="1">
            <a:off x="8882890" y="3649158"/>
            <a:ext cx="0" cy="1356293"/>
          </a:xfrm>
          <a:prstGeom prst="line">
            <a:avLst/>
          </a:prstGeom>
          <a:ln>
            <a:solidFill>
              <a:srgbClr val="FFD7A5"/>
            </a:solidFill>
            <a:prstDash val="lgDash"/>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85421EDD-0D08-2388-883B-0D2957ECA0E4}"/>
              </a:ext>
            </a:extLst>
          </p:cNvPr>
          <p:cNvCxnSpPr>
            <a:cxnSpLocks/>
          </p:cNvCxnSpPr>
          <p:nvPr/>
        </p:nvCxnSpPr>
        <p:spPr>
          <a:xfrm flipV="1">
            <a:off x="7054282" y="3476609"/>
            <a:ext cx="1575317" cy="3133"/>
          </a:xfrm>
          <a:prstGeom prst="line">
            <a:avLst/>
          </a:prstGeom>
          <a:ln>
            <a:solidFill>
              <a:srgbClr val="FFD7A5"/>
            </a:solidFill>
            <a:prstDash val="lgDash"/>
          </a:ln>
        </p:spPr>
        <p:style>
          <a:lnRef idx="1">
            <a:schemeClr val="accent1"/>
          </a:lnRef>
          <a:fillRef idx="0">
            <a:schemeClr val="accent1"/>
          </a:fillRef>
          <a:effectRef idx="0">
            <a:schemeClr val="accent1"/>
          </a:effectRef>
          <a:fontRef idx="minor">
            <a:schemeClr val="tx1"/>
          </a:fontRef>
        </p:style>
      </p:cxnSp>
      <p:sp>
        <p:nvSpPr>
          <p:cNvPr id="36" name="Pfeil: nach oben 35">
            <a:extLst>
              <a:ext uri="{FF2B5EF4-FFF2-40B4-BE49-F238E27FC236}">
                <a16:creationId xmlns:a16="http://schemas.microsoft.com/office/drawing/2014/main" id="{4FADCE77-068F-BE0E-A0CF-13F1B59076C6}"/>
              </a:ext>
            </a:extLst>
          </p:cNvPr>
          <p:cNvSpPr/>
          <p:nvPr/>
        </p:nvSpPr>
        <p:spPr>
          <a:xfrm rot="5400000">
            <a:off x="3386901" y="5154583"/>
            <a:ext cx="146630" cy="216968"/>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Pfeil: nach oben 37">
            <a:extLst>
              <a:ext uri="{FF2B5EF4-FFF2-40B4-BE49-F238E27FC236}">
                <a16:creationId xmlns:a16="http://schemas.microsoft.com/office/drawing/2014/main" id="{15EF875C-76C6-CD00-3F30-5B263CAECF2F}"/>
              </a:ext>
            </a:extLst>
          </p:cNvPr>
          <p:cNvSpPr/>
          <p:nvPr/>
        </p:nvSpPr>
        <p:spPr>
          <a:xfrm rot="5400000">
            <a:off x="8701091" y="5154583"/>
            <a:ext cx="146630" cy="216968"/>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43" name="Gerade Verbindung mit Pfeil 42">
            <a:extLst>
              <a:ext uri="{FF2B5EF4-FFF2-40B4-BE49-F238E27FC236}">
                <a16:creationId xmlns:a16="http://schemas.microsoft.com/office/drawing/2014/main" id="{274055EA-7DFA-5620-BC09-44CFB7415DDE}"/>
              </a:ext>
            </a:extLst>
          </p:cNvPr>
          <p:cNvCxnSpPr>
            <a:cxnSpLocks/>
          </p:cNvCxnSpPr>
          <p:nvPr/>
        </p:nvCxnSpPr>
        <p:spPr>
          <a:xfrm>
            <a:off x="4378777" y="1567161"/>
            <a:ext cx="772082" cy="234791"/>
          </a:xfrm>
          <a:prstGeom prst="straightConnector1">
            <a:avLst/>
          </a:prstGeom>
          <a:ln>
            <a:solidFill>
              <a:schemeClr val="accent6"/>
            </a:solidFill>
            <a:tailEnd type="triangle"/>
          </a:ln>
        </p:spPr>
        <p:style>
          <a:lnRef idx="1">
            <a:schemeClr val="accent5"/>
          </a:lnRef>
          <a:fillRef idx="0">
            <a:schemeClr val="accent5"/>
          </a:fillRef>
          <a:effectRef idx="0">
            <a:schemeClr val="accent5"/>
          </a:effectRef>
          <a:fontRef idx="minor">
            <a:schemeClr val="tx1"/>
          </a:fontRef>
        </p:style>
      </p:cxnSp>
      <p:sp>
        <p:nvSpPr>
          <p:cNvPr id="61" name="Rechteck 60">
            <a:extLst>
              <a:ext uri="{FF2B5EF4-FFF2-40B4-BE49-F238E27FC236}">
                <a16:creationId xmlns:a16="http://schemas.microsoft.com/office/drawing/2014/main" id="{D97C9312-714B-C607-1C4C-5798C422577A}"/>
              </a:ext>
            </a:extLst>
          </p:cNvPr>
          <p:cNvSpPr/>
          <p:nvPr/>
        </p:nvSpPr>
        <p:spPr>
          <a:xfrm>
            <a:off x="4722018" y="1492564"/>
            <a:ext cx="2340000" cy="664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err="1">
                <a:solidFill>
                  <a:schemeClr val="tx1"/>
                </a:solidFill>
                <a:cs typeface="Arial" panose="020B0604020202020204" pitchFamily="34" charset="0"/>
              </a:rPr>
              <a:t>Unternehmen</a:t>
            </a:r>
            <a:r>
              <a:rPr lang="en-AU" sz="1400" b="1" dirty="0">
                <a:solidFill>
                  <a:schemeClr val="tx1"/>
                </a:solidFill>
                <a:cs typeface="Arial" panose="020B0604020202020204" pitchFamily="34" charset="0"/>
              </a:rPr>
              <a:t> C</a:t>
            </a:r>
          </a:p>
        </p:txBody>
      </p:sp>
      <p:sp>
        <p:nvSpPr>
          <p:cNvPr id="31" name="Ellipse 30">
            <a:extLst>
              <a:ext uri="{FF2B5EF4-FFF2-40B4-BE49-F238E27FC236}">
                <a16:creationId xmlns:a16="http://schemas.microsoft.com/office/drawing/2014/main" id="{6DD3F2C8-2428-E5EB-54BE-BA08C43B29F5}"/>
              </a:ext>
            </a:extLst>
          </p:cNvPr>
          <p:cNvSpPr/>
          <p:nvPr/>
        </p:nvSpPr>
        <p:spPr>
          <a:xfrm>
            <a:off x="3304218" y="3907344"/>
            <a:ext cx="544485" cy="54448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4" name="Gerader Verbinder 33">
            <a:extLst>
              <a:ext uri="{FF2B5EF4-FFF2-40B4-BE49-F238E27FC236}">
                <a16:creationId xmlns:a16="http://schemas.microsoft.com/office/drawing/2014/main" id="{E76F6D60-9844-D248-7A79-FF5BF716E6D5}"/>
              </a:ext>
            </a:extLst>
          </p:cNvPr>
          <p:cNvCxnSpPr>
            <a:cxnSpLocks/>
          </p:cNvCxnSpPr>
          <p:nvPr/>
        </p:nvCxnSpPr>
        <p:spPr>
          <a:xfrm>
            <a:off x="3557509" y="4352136"/>
            <a:ext cx="0" cy="721048"/>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35" name="Gerader Verbinder 34">
            <a:extLst>
              <a:ext uri="{FF2B5EF4-FFF2-40B4-BE49-F238E27FC236}">
                <a16:creationId xmlns:a16="http://schemas.microsoft.com/office/drawing/2014/main" id="{9E623C61-B214-3659-4A97-1B227FC77962}"/>
              </a:ext>
            </a:extLst>
          </p:cNvPr>
          <p:cNvCxnSpPr>
            <a:cxnSpLocks/>
            <a:endCxn id="31" idx="2"/>
          </p:cNvCxnSpPr>
          <p:nvPr/>
        </p:nvCxnSpPr>
        <p:spPr>
          <a:xfrm>
            <a:off x="1802674" y="4179587"/>
            <a:ext cx="1501544"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40" name="Ellipse 39">
            <a:extLst>
              <a:ext uri="{FF2B5EF4-FFF2-40B4-BE49-F238E27FC236}">
                <a16:creationId xmlns:a16="http://schemas.microsoft.com/office/drawing/2014/main" id="{C48EA724-CB16-39F1-5F24-AFAF5BED71E0}"/>
              </a:ext>
            </a:extLst>
          </p:cNvPr>
          <p:cNvSpPr/>
          <p:nvPr/>
        </p:nvSpPr>
        <p:spPr>
          <a:xfrm>
            <a:off x="8629599" y="2494636"/>
            <a:ext cx="544485" cy="54448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41" name="Gerader Verbinder 40">
            <a:extLst>
              <a:ext uri="{FF2B5EF4-FFF2-40B4-BE49-F238E27FC236}">
                <a16:creationId xmlns:a16="http://schemas.microsoft.com/office/drawing/2014/main" id="{9C32EEAD-EC70-4DE5-400A-8FD43729954A}"/>
              </a:ext>
            </a:extLst>
          </p:cNvPr>
          <p:cNvCxnSpPr>
            <a:cxnSpLocks/>
          </p:cNvCxnSpPr>
          <p:nvPr/>
        </p:nvCxnSpPr>
        <p:spPr>
          <a:xfrm>
            <a:off x="8882890" y="2916568"/>
            <a:ext cx="0" cy="555019"/>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DA3CB0C5-C501-4502-A87F-BABD67EFA5C6}"/>
              </a:ext>
            </a:extLst>
          </p:cNvPr>
          <p:cNvCxnSpPr>
            <a:cxnSpLocks/>
          </p:cNvCxnSpPr>
          <p:nvPr/>
        </p:nvCxnSpPr>
        <p:spPr>
          <a:xfrm flipV="1">
            <a:off x="7054282" y="2744019"/>
            <a:ext cx="1575317" cy="313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9" name="Ellipse 8">
            <a:extLst>
              <a:ext uri="{FF2B5EF4-FFF2-40B4-BE49-F238E27FC236}">
                <a16:creationId xmlns:a16="http://schemas.microsoft.com/office/drawing/2014/main" id="{60C44D28-5CA6-9394-4F47-EAA3F08C2873}"/>
              </a:ext>
            </a:extLst>
          </p:cNvPr>
          <p:cNvSpPr/>
          <p:nvPr/>
        </p:nvSpPr>
        <p:spPr>
          <a:xfrm>
            <a:off x="8629599" y="3227226"/>
            <a:ext cx="544485" cy="544485"/>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847529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5D474283-2EF9-75D9-D8E9-E5DD4DB6C753}"/>
              </a:ext>
            </a:extLst>
          </p:cNvPr>
          <p:cNvSpPr>
            <a:spLocks noGrp="1"/>
          </p:cNvSpPr>
          <p:nvPr>
            <p:ph type="ftr" sz="quarter" idx="3"/>
          </p:nvPr>
        </p:nvSpPr>
        <p:spPr/>
        <p:txBody>
          <a:bodyPr/>
          <a:lstStyle/>
          <a:p>
            <a:r>
              <a:rPr lang="de-DE" dirty="0"/>
              <a:t>Artikel 2: Strategische Allianzen</a:t>
            </a:r>
          </a:p>
        </p:txBody>
      </p:sp>
      <p:sp>
        <p:nvSpPr>
          <p:cNvPr id="3" name="Textplatzhalter 2">
            <a:extLst>
              <a:ext uri="{FF2B5EF4-FFF2-40B4-BE49-F238E27FC236}">
                <a16:creationId xmlns:a16="http://schemas.microsoft.com/office/drawing/2014/main" id="{C70634E6-71B4-66C7-7BA4-4D9FFE4CE07D}"/>
              </a:ext>
            </a:extLst>
          </p:cNvPr>
          <p:cNvSpPr>
            <a:spLocks noGrp="1"/>
          </p:cNvSpPr>
          <p:nvPr>
            <p:ph type="body" sz="quarter" idx="10"/>
          </p:nvPr>
        </p:nvSpPr>
        <p:spPr/>
        <p:txBody>
          <a:bodyPr/>
          <a:lstStyle/>
          <a:p>
            <a:r>
              <a:rPr lang="de-DE" dirty="0"/>
              <a:t>Kooperatives und Kompetitives Verhalten in Strategischen Allianzen</a:t>
            </a:r>
          </a:p>
          <a:p>
            <a:r>
              <a:rPr lang="de-DE" dirty="0" err="1">
                <a:solidFill>
                  <a:schemeClr val="accent6"/>
                </a:solidFill>
              </a:rPr>
              <a:t>Indirect</a:t>
            </a:r>
            <a:r>
              <a:rPr lang="de-DE" dirty="0">
                <a:solidFill>
                  <a:schemeClr val="accent6"/>
                </a:solidFill>
              </a:rPr>
              <a:t> Board </a:t>
            </a:r>
            <a:r>
              <a:rPr lang="de-DE" dirty="0" err="1">
                <a:solidFill>
                  <a:schemeClr val="accent6"/>
                </a:solidFill>
              </a:rPr>
              <a:t>Interlocks</a:t>
            </a:r>
            <a:r>
              <a:rPr lang="de-DE" dirty="0">
                <a:solidFill>
                  <a:schemeClr val="accent3"/>
                </a:solidFill>
              </a:rPr>
              <a:t> &amp; </a:t>
            </a:r>
            <a:r>
              <a:rPr lang="de-DE" dirty="0" err="1">
                <a:solidFill>
                  <a:schemeClr val="accent3"/>
                </a:solidFill>
              </a:rPr>
              <a:t>Differences</a:t>
            </a:r>
            <a:r>
              <a:rPr lang="de-DE" dirty="0">
                <a:solidFill>
                  <a:schemeClr val="accent3"/>
                </a:solidFill>
              </a:rPr>
              <a:t> in Firm Status</a:t>
            </a:r>
            <a:r>
              <a:rPr lang="de-DE" dirty="0">
                <a:solidFill>
                  <a:schemeClr val="accent6"/>
                </a:solidFill>
              </a:rPr>
              <a:t> </a:t>
            </a:r>
          </a:p>
        </p:txBody>
      </p:sp>
      <p:grpSp>
        <p:nvGrpSpPr>
          <p:cNvPr id="28" name="Gruppieren 27">
            <a:extLst>
              <a:ext uri="{FF2B5EF4-FFF2-40B4-BE49-F238E27FC236}">
                <a16:creationId xmlns:a16="http://schemas.microsoft.com/office/drawing/2014/main" id="{C7B48EE0-AF3A-1B8F-D14D-D76925E49C41}"/>
              </a:ext>
            </a:extLst>
          </p:cNvPr>
          <p:cNvGrpSpPr/>
          <p:nvPr/>
        </p:nvGrpSpPr>
        <p:grpSpPr>
          <a:xfrm>
            <a:off x="587852" y="1932705"/>
            <a:ext cx="4563007" cy="3789145"/>
            <a:chOff x="274121" y="1673361"/>
            <a:chExt cx="5150859" cy="4277300"/>
          </a:xfrm>
        </p:grpSpPr>
        <p:cxnSp>
          <p:nvCxnSpPr>
            <p:cNvPr id="6" name="Gerade Verbindung mit Pfeil 5">
              <a:extLst>
                <a:ext uri="{FF2B5EF4-FFF2-40B4-BE49-F238E27FC236}">
                  <a16:creationId xmlns:a16="http://schemas.microsoft.com/office/drawing/2014/main" id="{770AD231-E4DE-A639-B0ED-C10205D5D41B}"/>
                </a:ext>
              </a:extLst>
            </p:cNvPr>
            <p:cNvCxnSpPr>
              <a:cxnSpLocks/>
            </p:cNvCxnSpPr>
            <p:nvPr/>
          </p:nvCxnSpPr>
          <p:spPr>
            <a:xfrm flipV="1">
              <a:off x="1552575" y="1695449"/>
              <a:ext cx="0" cy="3600000"/>
            </a:xfrm>
            <a:prstGeom prst="straightConnector1">
              <a:avLst/>
            </a:prstGeom>
            <a:ln>
              <a:solidFill>
                <a:srgbClr val="6C6C6C"/>
              </a:solidFill>
              <a:tailEnd type="triangle"/>
            </a:ln>
          </p:spPr>
          <p:style>
            <a:lnRef idx="1">
              <a:schemeClr val="accent1"/>
            </a:lnRef>
            <a:fillRef idx="0">
              <a:schemeClr val="accent1"/>
            </a:fillRef>
            <a:effectRef idx="0">
              <a:schemeClr val="accent1"/>
            </a:effectRef>
            <a:fontRef idx="minor">
              <a:schemeClr val="tx1"/>
            </a:fontRef>
          </p:style>
        </p:cxnSp>
        <p:cxnSp>
          <p:nvCxnSpPr>
            <p:cNvPr id="8" name="Gerade Verbindung mit Pfeil 7">
              <a:extLst>
                <a:ext uri="{FF2B5EF4-FFF2-40B4-BE49-F238E27FC236}">
                  <a16:creationId xmlns:a16="http://schemas.microsoft.com/office/drawing/2014/main" id="{41C700B7-8BE5-DABE-19B0-B06D256E8027}"/>
                </a:ext>
              </a:extLst>
            </p:cNvPr>
            <p:cNvCxnSpPr>
              <a:cxnSpLocks/>
            </p:cNvCxnSpPr>
            <p:nvPr/>
          </p:nvCxnSpPr>
          <p:spPr>
            <a:xfrm>
              <a:off x="1552575" y="5295449"/>
              <a:ext cx="3600000" cy="0"/>
            </a:xfrm>
            <a:prstGeom prst="straightConnector1">
              <a:avLst/>
            </a:prstGeom>
            <a:ln>
              <a:solidFill>
                <a:srgbClr val="6C6C6C"/>
              </a:solidFill>
              <a:tailEnd type="triangle"/>
            </a:ln>
          </p:spPr>
          <p:style>
            <a:lnRef idx="1">
              <a:schemeClr val="accent1"/>
            </a:lnRef>
            <a:fillRef idx="0">
              <a:schemeClr val="accent1"/>
            </a:fillRef>
            <a:effectRef idx="0">
              <a:schemeClr val="accent1"/>
            </a:effectRef>
            <a:fontRef idx="minor">
              <a:schemeClr val="tx1"/>
            </a:fontRef>
          </p:style>
        </p:cxnSp>
        <p:sp>
          <p:nvSpPr>
            <p:cNvPr id="14" name="Pfeil: in vier Richtungen 13">
              <a:extLst>
                <a:ext uri="{FF2B5EF4-FFF2-40B4-BE49-F238E27FC236}">
                  <a16:creationId xmlns:a16="http://schemas.microsoft.com/office/drawing/2014/main" id="{6ECBB557-4BED-C24A-15B4-C0D5213EC5DD}"/>
                </a:ext>
              </a:extLst>
            </p:cNvPr>
            <p:cNvSpPr/>
            <p:nvPr/>
          </p:nvSpPr>
          <p:spPr>
            <a:xfrm rot="2700000">
              <a:off x="1555865" y="1905107"/>
              <a:ext cx="3676417" cy="3418925"/>
            </a:xfrm>
            <a:prstGeom prst="quadArrow">
              <a:avLst>
                <a:gd name="adj1" fmla="val 11387"/>
                <a:gd name="adj2" fmla="val 13769"/>
                <a:gd name="adj3" fmla="val 12181"/>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15" name="Rechteck 14">
              <a:extLst>
                <a:ext uri="{FF2B5EF4-FFF2-40B4-BE49-F238E27FC236}">
                  <a16:creationId xmlns:a16="http://schemas.microsoft.com/office/drawing/2014/main" id="{4CF29541-3181-24F2-D4E8-59E683E0C752}"/>
                </a:ext>
              </a:extLst>
            </p:cNvPr>
            <p:cNvSpPr/>
            <p:nvPr/>
          </p:nvSpPr>
          <p:spPr>
            <a:xfrm>
              <a:off x="1512127" y="1695449"/>
              <a:ext cx="1222735"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tx1"/>
                  </a:solidFill>
                  <a:cs typeface="Arial" panose="020B0604020202020204" pitchFamily="34" charset="0"/>
                </a:rPr>
                <a:t>Competition</a:t>
              </a:r>
            </a:p>
          </p:txBody>
        </p:sp>
        <p:sp>
          <p:nvSpPr>
            <p:cNvPr id="16" name="Rechteck 15">
              <a:extLst>
                <a:ext uri="{FF2B5EF4-FFF2-40B4-BE49-F238E27FC236}">
                  <a16:creationId xmlns:a16="http://schemas.microsoft.com/office/drawing/2014/main" id="{C53894EB-BD0D-9A46-1943-7868DEA502D9}"/>
                </a:ext>
              </a:extLst>
            </p:cNvPr>
            <p:cNvSpPr/>
            <p:nvPr/>
          </p:nvSpPr>
          <p:spPr>
            <a:xfrm>
              <a:off x="3945471" y="1695449"/>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Collaboration</a:t>
              </a:r>
              <a:endParaRPr lang="de-DE" sz="1200" b="1" dirty="0">
                <a:solidFill>
                  <a:schemeClr val="tx1"/>
                </a:solidFill>
                <a:cs typeface="Arial" panose="020B0604020202020204" pitchFamily="34" charset="0"/>
              </a:endParaRPr>
            </a:p>
          </p:txBody>
        </p:sp>
        <p:sp>
          <p:nvSpPr>
            <p:cNvPr id="17" name="Rechteck 16">
              <a:extLst>
                <a:ext uri="{FF2B5EF4-FFF2-40B4-BE49-F238E27FC236}">
                  <a16:creationId xmlns:a16="http://schemas.microsoft.com/office/drawing/2014/main" id="{C0483EA8-9AEC-1BF8-45F6-0440E8669705}"/>
                </a:ext>
              </a:extLst>
            </p:cNvPr>
            <p:cNvSpPr/>
            <p:nvPr/>
          </p:nvSpPr>
          <p:spPr>
            <a:xfrm>
              <a:off x="1512127" y="4807294"/>
              <a:ext cx="1222735"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Avoidance</a:t>
              </a:r>
              <a:endParaRPr lang="de-DE" sz="1200" b="1" dirty="0">
                <a:solidFill>
                  <a:schemeClr val="tx1"/>
                </a:solidFill>
                <a:cs typeface="Arial" panose="020B0604020202020204" pitchFamily="34" charset="0"/>
              </a:endParaRPr>
            </a:p>
          </p:txBody>
        </p:sp>
        <p:sp>
          <p:nvSpPr>
            <p:cNvPr id="18" name="Rechteck 17">
              <a:extLst>
                <a:ext uri="{FF2B5EF4-FFF2-40B4-BE49-F238E27FC236}">
                  <a16:creationId xmlns:a16="http://schemas.microsoft.com/office/drawing/2014/main" id="{849184BB-F75C-30E3-6917-2A6123433452}"/>
                </a:ext>
              </a:extLst>
            </p:cNvPr>
            <p:cNvSpPr/>
            <p:nvPr/>
          </p:nvSpPr>
          <p:spPr>
            <a:xfrm>
              <a:off x="3945471" y="4807294"/>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Accomodation</a:t>
              </a:r>
              <a:endParaRPr lang="de-DE" sz="1200" b="1" dirty="0">
                <a:solidFill>
                  <a:schemeClr val="tx1"/>
                </a:solidFill>
                <a:cs typeface="Arial" panose="020B0604020202020204" pitchFamily="34" charset="0"/>
              </a:endParaRPr>
            </a:p>
          </p:txBody>
        </p:sp>
        <p:sp>
          <p:nvSpPr>
            <p:cNvPr id="20" name="Rechteck 19">
              <a:extLst>
                <a:ext uri="{FF2B5EF4-FFF2-40B4-BE49-F238E27FC236}">
                  <a16:creationId xmlns:a16="http://schemas.microsoft.com/office/drawing/2014/main" id="{065094CC-EFC5-4042-BD32-B914EC5DB077}"/>
                </a:ext>
              </a:extLst>
            </p:cNvPr>
            <p:cNvSpPr/>
            <p:nvPr/>
          </p:nvSpPr>
          <p:spPr>
            <a:xfrm>
              <a:off x="2734862" y="3237875"/>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Compromise</a:t>
              </a:r>
              <a:endParaRPr lang="de-DE" sz="1200" b="1" dirty="0">
                <a:solidFill>
                  <a:schemeClr val="tx1"/>
                </a:solidFill>
                <a:cs typeface="Arial" panose="020B0604020202020204" pitchFamily="34" charset="0"/>
              </a:endParaRPr>
            </a:p>
          </p:txBody>
        </p:sp>
        <p:sp>
          <p:nvSpPr>
            <p:cNvPr id="22" name="Rechteck 21">
              <a:extLst>
                <a:ext uri="{FF2B5EF4-FFF2-40B4-BE49-F238E27FC236}">
                  <a16:creationId xmlns:a16="http://schemas.microsoft.com/office/drawing/2014/main" id="{DEA71866-3AAA-7BA0-7194-A233569D2BC5}"/>
                </a:ext>
              </a:extLst>
            </p:cNvPr>
            <p:cNvSpPr/>
            <p:nvPr/>
          </p:nvSpPr>
          <p:spPr>
            <a:xfrm>
              <a:off x="274121" y="3234248"/>
              <a:ext cx="1222735"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rgbClr val="6C6C6C"/>
                  </a:solidFill>
                  <a:cs typeface="Arial" panose="020B0604020202020204" pitchFamily="34" charset="0"/>
                </a:rPr>
                <a:t>Receptivity</a:t>
              </a:r>
              <a:endParaRPr lang="de-DE" sz="1200" b="1" dirty="0">
                <a:solidFill>
                  <a:srgbClr val="6C6C6C"/>
                </a:solidFill>
                <a:cs typeface="Arial" panose="020B0604020202020204" pitchFamily="34" charset="0"/>
              </a:endParaRPr>
            </a:p>
          </p:txBody>
        </p:sp>
        <p:sp>
          <p:nvSpPr>
            <p:cNvPr id="23" name="Rechteck 22">
              <a:extLst>
                <a:ext uri="{FF2B5EF4-FFF2-40B4-BE49-F238E27FC236}">
                  <a16:creationId xmlns:a16="http://schemas.microsoft.com/office/drawing/2014/main" id="{8C6FED38-3AC6-5442-F439-BBBB8E94518F}"/>
                </a:ext>
              </a:extLst>
            </p:cNvPr>
            <p:cNvSpPr/>
            <p:nvPr/>
          </p:nvSpPr>
          <p:spPr>
            <a:xfrm>
              <a:off x="2654317" y="5462506"/>
              <a:ext cx="1479510"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Transparency</a:t>
              </a:r>
            </a:p>
          </p:txBody>
        </p:sp>
        <p:sp>
          <p:nvSpPr>
            <p:cNvPr id="24" name="Rechteck 23">
              <a:extLst>
                <a:ext uri="{FF2B5EF4-FFF2-40B4-BE49-F238E27FC236}">
                  <a16:creationId xmlns:a16="http://schemas.microsoft.com/office/drawing/2014/main" id="{C77D1A4F-5ECC-8D41-981C-B0DEE6CDAE09}"/>
                </a:ext>
              </a:extLst>
            </p:cNvPr>
            <p:cNvSpPr/>
            <p:nvPr/>
          </p:nvSpPr>
          <p:spPr>
            <a:xfrm>
              <a:off x="1552575" y="5218428"/>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Low</a:t>
              </a:r>
            </a:p>
          </p:txBody>
        </p:sp>
        <p:sp>
          <p:nvSpPr>
            <p:cNvPr id="25" name="Rechteck 24">
              <a:extLst>
                <a:ext uri="{FF2B5EF4-FFF2-40B4-BE49-F238E27FC236}">
                  <a16:creationId xmlns:a16="http://schemas.microsoft.com/office/drawing/2014/main" id="{875D4E75-48A3-0A69-B288-98D4D9912C1D}"/>
                </a:ext>
              </a:extLst>
            </p:cNvPr>
            <p:cNvSpPr/>
            <p:nvPr/>
          </p:nvSpPr>
          <p:spPr>
            <a:xfrm>
              <a:off x="4441764" y="5295449"/>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High</a:t>
              </a:r>
            </a:p>
          </p:txBody>
        </p:sp>
        <p:sp>
          <p:nvSpPr>
            <p:cNvPr id="26" name="Rechteck 25">
              <a:extLst>
                <a:ext uri="{FF2B5EF4-FFF2-40B4-BE49-F238E27FC236}">
                  <a16:creationId xmlns:a16="http://schemas.microsoft.com/office/drawing/2014/main" id="{8645DFD8-E5A5-6E8F-3A70-ED05AA62BD88}"/>
                </a:ext>
              </a:extLst>
            </p:cNvPr>
            <p:cNvSpPr/>
            <p:nvPr/>
          </p:nvSpPr>
          <p:spPr>
            <a:xfrm>
              <a:off x="824518" y="4811577"/>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Low</a:t>
              </a:r>
            </a:p>
          </p:txBody>
        </p:sp>
        <p:sp>
          <p:nvSpPr>
            <p:cNvPr id="27" name="Rechteck 26">
              <a:extLst>
                <a:ext uri="{FF2B5EF4-FFF2-40B4-BE49-F238E27FC236}">
                  <a16:creationId xmlns:a16="http://schemas.microsoft.com/office/drawing/2014/main" id="{51CC2B57-6F28-B554-965E-8BAAE7F41960}"/>
                </a:ext>
              </a:extLst>
            </p:cNvPr>
            <p:cNvSpPr/>
            <p:nvPr/>
          </p:nvSpPr>
          <p:spPr>
            <a:xfrm>
              <a:off x="821925" y="1673361"/>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High</a:t>
              </a:r>
            </a:p>
          </p:txBody>
        </p:sp>
      </p:grpSp>
      <p:sp>
        <p:nvSpPr>
          <p:cNvPr id="44" name="Rechteck 43">
            <a:extLst>
              <a:ext uri="{FF2B5EF4-FFF2-40B4-BE49-F238E27FC236}">
                <a16:creationId xmlns:a16="http://schemas.microsoft.com/office/drawing/2014/main" id="{AE10FC88-2925-B958-127E-3A540FB46471}"/>
              </a:ext>
            </a:extLst>
          </p:cNvPr>
          <p:cNvSpPr/>
          <p:nvPr/>
        </p:nvSpPr>
        <p:spPr>
          <a:xfrm>
            <a:off x="8042275" y="5811459"/>
            <a:ext cx="3164485" cy="233363"/>
          </a:xfrm>
          <a:prstGeom prst="rect">
            <a:avLst/>
          </a:prstGeom>
          <a:noFill/>
          <a:ln w="38100" algn="ctr">
            <a:solidFill>
              <a:schemeClr val="bg1"/>
            </a:solidFill>
            <a:miter lim="800000"/>
            <a:headEnd/>
            <a:tailEnd/>
          </a:ln>
          <a:effectLst/>
        </p:spPr>
        <p:txBody>
          <a:bodyPr lIns="0" tIns="0" rIns="0" bIns="0" anchor="ctr"/>
          <a:lstStyle/>
          <a:p>
            <a:pPr algn="r" defTabSz="783285" eaLnBrk="0" hangingPunct="0">
              <a:lnSpc>
                <a:spcPct val="90000"/>
              </a:lnSpc>
            </a:pPr>
            <a:r>
              <a:rPr lang="en-US" sz="1000" dirty="0"/>
              <a:t>Quelle: Larsson et al. (1998)</a:t>
            </a:r>
            <a:endParaRPr lang="en-US" sz="1000" dirty="0">
              <a:solidFill>
                <a:schemeClr val="tx1"/>
              </a:solidFill>
            </a:endParaRPr>
          </a:p>
        </p:txBody>
      </p:sp>
      <p:sp>
        <p:nvSpPr>
          <p:cNvPr id="45" name="Rechteck 44">
            <a:extLst>
              <a:ext uri="{FF2B5EF4-FFF2-40B4-BE49-F238E27FC236}">
                <a16:creationId xmlns:a16="http://schemas.microsoft.com/office/drawing/2014/main" id="{8FD1AD35-A188-F27C-4339-5EE4A3C16738}"/>
              </a:ext>
            </a:extLst>
          </p:cNvPr>
          <p:cNvSpPr/>
          <p:nvPr/>
        </p:nvSpPr>
        <p:spPr>
          <a:xfrm>
            <a:off x="2226162" y="1171802"/>
            <a:ext cx="2340000" cy="664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err="1">
                <a:solidFill>
                  <a:schemeClr val="tx1"/>
                </a:solidFill>
                <a:cs typeface="Arial" panose="020B0604020202020204" pitchFamily="34" charset="0"/>
              </a:rPr>
              <a:t>Unternehmen</a:t>
            </a:r>
            <a:r>
              <a:rPr lang="en-AU" sz="1400" b="1" dirty="0">
                <a:solidFill>
                  <a:schemeClr val="tx1"/>
                </a:solidFill>
                <a:cs typeface="Arial" panose="020B0604020202020204" pitchFamily="34" charset="0"/>
              </a:rPr>
              <a:t> A</a:t>
            </a:r>
          </a:p>
        </p:txBody>
      </p:sp>
      <p:sp>
        <p:nvSpPr>
          <p:cNvPr id="46" name="Rechteck 45">
            <a:extLst>
              <a:ext uri="{FF2B5EF4-FFF2-40B4-BE49-F238E27FC236}">
                <a16:creationId xmlns:a16="http://schemas.microsoft.com/office/drawing/2014/main" id="{797FAA88-E75F-02D3-6B02-A1BC112D18E5}"/>
              </a:ext>
            </a:extLst>
          </p:cNvPr>
          <p:cNvSpPr/>
          <p:nvPr/>
        </p:nvSpPr>
        <p:spPr>
          <a:xfrm>
            <a:off x="7440753" y="1171802"/>
            <a:ext cx="2340000" cy="664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err="1">
                <a:solidFill>
                  <a:schemeClr val="tx1"/>
                </a:solidFill>
                <a:cs typeface="Arial" panose="020B0604020202020204" pitchFamily="34" charset="0"/>
              </a:rPr>
              <a:t>Unternehmen</a:t>
            </a:r>
            <a:r>
              <a:rPr lang="en-AU" sz="1400" b="1" dirty="0">
                <a:solidFill>
                  <a:schemeClr val="tx1"/>
                </a:solidFill>
                <a:cs typeface="Arial" panose="020B0604020202020204" pitchFamily="34" charset="0"/>
              </a:rPr>
              <a:t> B</a:t>
            </a:r>
          </a:p>
        </p:txBody>
      </p:sp>
      <p:grpSp>
        <p:nvGrpSpPr>
          <p:cNvPr id="47" name="Gruppieren 46">
            <a:extLst>
              <a:ext uri="{FF2B5EF4-FFF2-40B4-BE49-F238E27FC236}">
                <a16:creationId xmlns:a16="http://schemas.microsoft.com/office/drawing/2014/main" id="{5A97194C-B69D-FE92-F4B3-18B60706A1BB}"/>
              </a:ext>
            </a:extLst>
          </p:cNvPr>
          <p:cNvGrpSpPr/>
          <p:nvPr/>
        </p:nvGrpSpPr>
        <p:grpSpPr>
          <a:xfrm>
            <a:off x="6980350" y="1952272"/>
            <a:ext cx="3466291" cy="3769578"/>
            <a:chOff x="1512127" y="1695449"/>
            <a:chExt cx="3912853" cy="4255212"/>
          </a:xfrm>
        </p:grpSpPr>
        <p:cxnSp>
          <p:nvCxnSpPr>
            <p:cNvPr id="48" name="Gerade Verbindung mit Pfeil 47">
              <a:extLst>
                <a:ext uri="{FF2B5EF4-FFF2-40B4-BE49-F238E27FC236}">
                  <a16:creationId xmlns:a16="http://schemas.microsoft.com/office/drawing/2014/main" id="{9EC7C0DD-0484-F046-E6D5-1D255359E1EF}"/>
                </a:ext>
              </a:extLst>
            </p:cNvPr>
            <p:cNvCxnSpPr>
              <a:cxnSpLocks/>
            </p:cNvCxnSpPr>
            <p:nvPr/>
          </p:nvCxnSpPr>
          <p:spPr>
            <a:xfrm flipV="1">
              <a:off x="1552575" y="1695449"/>
              <a:ext cx="0" cy="3600000"/>
            </a:xfrm>
            <a:prstGeom prst="straightConnector1">
              <a:avLst/>
            </a:prstGeom>
            <a:ln>
              <a:solidFill>
                <a:srgbClr val="6C6C6C"/>
              </a:solidFill>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48">
              <a:extLst>
                <a:ext uri="{FF2B5EF4-FFF2-40B4-BE49-F238E27FC236}">
                  <a16:creationId xmlns:a16="http://schemas.microsoft.com/office/drawing/2014/main" id="{AC95A202-0E06-896E-418A-63772EBE7B46}"/>
                </a:ext>
              </a:extLst>
            </p:cNvPr>
            <p:cNvCxnSpPr>
              <a:cxnSpLocks/>
            </p:cNvCxnSpPr>
            <p:nvPr/>
          </p:nvCxnSpPr>
          <p:spPr>
            <a:xfrm>
              <a:off x="1552575" y="5295449"/>
              <a:ext cx="3600000" cy="0"/>
            </a:xfrm>
            <a:prstGeom prst="straightConnector1">
              <a:avLst/>
            </a:prstGeom>
            <a:ln>
              <a:solidFill>
                <a:srgbClr val="6C6C6C"/>
              </a:solidFill>
              <a:tailEnd type="triangle"/>
            </a:ln>
          </p:spPr>
          <p:style>
            <a:lnRef idx="1">
              <a:schemeClr val="accent1"/>
            </a:lnRef>
            <a:fillRef idx="0">
              <a:schemeClr val="accent1"/>
            </a:fillRef>
            <a:effectRef idx="0">
              <a:schemeClr val="accent1"/>
            </a:effectRef>
            <a:fontRef idx="minor">
              <a:schemeClr val="tx1"/>
            </a:fontRef>
          </p:style>
        </p:cxnSp>
        <p:sp>
          <p:nvSpPr>
            <p:cNvPr id="50" name="Pfeil: in vier Richtungen 49">
              <a:extLst>
                <a:ext uri="{FF2B5EF4-FFF2-40B4-BE49-F238E27FC236}">
                  <a16:creationId xmlns:a16="http://schemas.microsoft.com/office/drawing/2014/main" id="{79F2CF19-8BE5-9704-E423-C00F5668E483}"/>
                </a:ext>
              </a:extLst>
            </p:cNvPr>
            <p:cNvSpPr/>
            <p:nvPr/>
          </p:nvSpPr>
          <p:spPr>
            <a:xfrm rot="2700000">
              <a:off x="1555865" y="1905107"/>
              <a:ext cx="3676417" cy="3418925"/>
            </a:xfrm>
            <a:prstGeom prst="quadArrow">
              <a:avLst>
                <a:gd name="adj1" fmla="val 11387"/>
                <a:gd name="adj2" fmla="val 13769"/>
                <a:gd name="adj3" fmla="val 12181"/>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51" name="Rechteck 50">
              <a:extLst>
                <a:ext uri="{FF2B5EF4-FFF2-40B4-BE49-F238E27FC236}">
                  <a16:creationId xmlns:a16="http://schemas.microsoft.com/office/drawing/2014/main" id="{7E062E84-5521-7DC9-3AEB-6EC9C6305AF1}"/>
                </a:ext>
              </a:extLst>
            </p:cNvPr>
            <p:cNvSpPr/>
            <p:nvPr/>
          </p:nvSpPr>
          <p:spPr>
            <a:xfrm>
              <a:off x="1512127" y="1695449"/>
              <a:ext cx="1222735"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tx1"/>
                  </a:solidFill>
                  <a:cs typeface="Arial" panose="020B0604020202020204" pitchFamily="34" charset="0"/>
                </a:rPr>
                <a:t>Competition</a:t>
              </a:r>
            </a:p>
          </p:txBody>
        </p:sp>
        <p:sp>
          <p:nvSpPr>
            <p:cNvPr id="52" name="Rechteck 51">
              <a:extLst>
                <a:ext uri="{FF2B5EF4-FFF2-40B4-BE49-F238E27FC236}">
                  <a16:creationId xmlns:a16="http://schemas.microsoft.com/office/drawing/2014/main" id="{A1F457A6-5515-F3AD-606B-1AF7993DD4E5}"/>
                </a:ext>
              </a:extLst>
            </p:cNvPr>
            <p:cNvSpPr/>
            <p:nvPr/>
          </p:nvSpPr>
          <p:spPr>
            <a:xfrm>
              <a:off x="3945471" y="1695449"/>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Collaboration</a:t>
              </a:r>
              <a:endParaRPr lang="de-DE" sz="1200" b="1" dirty="0">
                <a:solidFill>
                  <a:schemeClr val="tx1"/>
                </a:solidFill>
                <a:cs typeface="Arial" panose="020B0604020202020204" pitchFamily="34" charset="0"/>
              </a:endParaRPr>
            </a:p>
          </p:txBody>
        </p:sp>
        <p:sp>
          <p:nvSpPr>
            <p:cNvPr id="53" name="Rechteck 52">
              <a:extLst>
                <a:ext uri="{FF2B5EF4-FFF2-40B4-BE49-F238E27FC236}">
                  <a16:creationId xmlns:a16="http://schemas.microsoft.com/office/drawing/2014/main" id="{1FBCC10E-76BC-B218-7E47-7FB7D15BA108}"/>
                </a:ext>
              </a:extLst>
            </p:cNvPr>
            <p:cNvSpPr/>
            <p:nvPr/>
          </p:nvSpPr>
          <p:spPr>
            <a:xfrm>
              <a:off x="1512127" y="4807294"/>
              <a:ext cx="1222735"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Avoidance</a:t>
              </a:r>
              <a:endParaRPr lang="de-DE" sz="1200" b="1" dirty="0">
                <a:solidFill>
                  <a:schemeClr val="tx1"/>
                </a:solidFill>
                <a:cs typeface="Arial" panose="020B0604020202020204" pitchFamily="34" charset="0"/>
              </a:endParaRPr>
            </a:p>
          </p:txBody>
        </p:sp>
        <p:sp>
          <p:nvSpPr>
            <p:cNvPr id="54" name="Rechteck 53">
              <a:extLst>
                <a:ext uri="{FF2B5EF4-FFF2-40B4-BE49-F238E27FC236}">
                  <a16:creationId xmlns:a16="http://schemas.microsoft.com/office/drawing/2014/main" id="{F1369BEA-209B-4732-D410-BC85FC185D47}"/>
                </a:ext>
              </a:extLst>
            </p:cNvPr>
            <p:cNvSpPr/>
            <p:nvPr/>
          </p:nvSpPr>
          <p:spPr>
            <a:xfrm>
              <a:off x="3945471" y="4807294"/>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Accomodation</a:t>
              </a:r>
              <a:endParaRPr lang="de-DE" sz="1200" b="1" dirty="0">
                <a:solidFill>
                  <a:schemeClr val="tx1"/>
                </a:solidFill>
                <a:cs typeface="Arial" panose="020B0604020202020204" pitchFamily="34" charset="0"/>
              </a:endParaRPr>
            </a:p>
          </p:txBody>
        </p:sp>
        <p:sp>
          <p:nvSpPr>
            <p:cNvPr id="55" name="Rechteck 54">
              <a:extLst>
                <a:ext uri="{FF2B5EF4-FFF2-40B4-BE49-F238E27FC236}">
                  <a16:creationId xmlns:a16="http://schemas.microsoft.com/office/drawing/2014/main" id="{7E2C7312-C956-6EA8-776E-01F3C4CC2E5B}"/>
                </a:ext>
              </a:extLst>
            </p:cNvPr>
            <p:cNvSpPr/>
            <p:nvPr/>
          </p:nvSpPr>
          <p:spPr>
            <a:xfrm>
              <a:off x="2734862" y="3237875"/>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Compromise</a:t>
              </a:r>
              <a:endParaRPr lang="de-DE" sz="1200" b="1" dirty="0">
                <a:solidFill>
                  <a:schemeClr val="tx1"/>
                </a:solidFill>
                <a:cs typeface="Arial" panose="020B0604020202020204" pitchFamily="34" charset="0"/>
              </a:endParaRPr>
            </a:p>
          </p:txBody>
        </p:sp>
        <p:sp>
          <p:nvSpPr>
            <p:cNvPr id="57" name="Rechteck 56">
              <a:extLst>
                <a:ext uri="{FF2B5EF4-FFF2-40B4-BE49-F238E27FC236}">
                  <a16:creationId xmlns:a16="http://schemas.microsoft.com/office/drawing/2014/main" id="{21CE2A3B-681C-4CE3-5440-450B6C874BA6}"/>
                </a:ext>
              </a:extLst>
            </p:cNvPr>
            <p:cNvSpPr/>
            <p:nvPr/>
          </p:nvSpPr>
          <p:spPr>
            <a:xfrm>
              <a:off x="2654317" y="5462506"/>
              <a:ext cx="1479510"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Transparency</a:t>
              </a:r>
            </a:p>
          </p:txBody>
        </p:sp>
        <p:sp>
          <p:nvSpPr>
            <p:cNvPr id="58" name="Rechteck 57">
              <a:extLst>
                <a:ext uri="{FF2B5EF4-FFF2-40B4-BE49-F238E27FC236}">
                  <a16:creationId xmlns:a16="http://schemas.microsoft.com/office/drawing/2014/main" id="{5CBA8309-5C3E-2E6D-05CF-3A9188C5BEB9}"/>
                </a:ext>
              </a:extLst>
            </p:cNvPr>
            <p:cNvSpPr/>
            <p:nvPr/>
          </p:nvSpPr>
          <p:spPr>
            <a:xfrm>
              <a:off x="1552575" y="5218428"/>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Low</a:t>
              </a:r>
            </a:p>
          </p:txBody>
        </p:sp>
        <p:sp>
          <p:nvSpPr>
            <p:cNvPr id="59" name="Rechteck 58">
              <a:extLst>
                <a:ext uri="{FF2B5EF4-FFF2-40B4-BE49-F238E27FC236}">
                  <a16:creationId xmlns:a16="http://schemas.microsoft.com/office/drawing/2014/main" id="{91713A15-130F-25FD-CDA7-99C851C19B48}"/>
                </a:ext>
              </a:extLst>
            </p:cNvPr>
            <p:cNvSpPr/>
            <p:nvPr/>
          </p:nvSpPr>
          <p:spPr>
            <a:xfrm>
              <a:off x="4441764" y="5295449"/>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High</a:t>
              </a:r>
            </a:p>
          </p:txBody>
        </p:sp>
      </p:grpSp>
      <p:sp>
        <p:nvSpPr>
          <p:cNvPr id="4" name="Ellipse 3">
            <a:extLst>
              <a:ext uri="{FF2B5EF4-FFF2-40B4-BE49-F238E27FC236}">
                <a16:creationId xmlns:a16="http://schemas.microsoft.com/office/drawing/2014/main" id="{537EC8B9-8B92-8414-B3EE-90E3EBE1B2AD}"/>
              </a:ext>
            </a:extLst>
          </p:cNvPr>
          <p:cNvSpPr/>
          <p:nvPr/>
        </p:nvSpPr>
        <p:spPr>
          <a:xfrm>
            <a:off x="3304218" y="3199344"/>
            <a:ext cx="544485" cy="544485"/>
          </a:xfrm>
          <a:prstGeom prst="ellipse">
            <a:avLst/>
          </a:prstGeom>
          <a:solidFill>
            <a:schemeClr val="accent1">
              <a:lumMod val="40000"/>
              <a:lumOff val="60000"/>
            </a:schemeClr>
          </a:solidFill>
          <a:ln>
            <a:solidFill>
              <a:srgbClr val="FFD7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5" name="Gerader Verbinder 4">
            <a:extLst>
              <a:ext uri="{FF2B5EF4-FFF2-40B4-BE49-F238E27FC236}">
                <a16:creationId xmlns:a16="http://schemas.microsoft.com/office/drawing/2014/main" id="{16C9D54F-DF8A-0E8F-6E39-1884B58AEAE0}"/>
              </a:ext>
            </a:extLst>
          </p:cNvPr>
          <p:cNvCxnSpPr>
            <a:cxnSpLocks/>
          </p:cNvCxnSpPr>
          <p:nvPr/>
        </p:nvCxnSpPr>
        <p:spPr>
          <a:xfrm>
            <a:off x="3557509" y="3644136"/>
            <a:ext cx="11191" cy="311774"/>
          </a:xfrm>
          <a:prstGeom prst="line">
            <a:avLst/>
          </a:prstGeom>
          <a:ln>
            <a:solidFill>
              <a:srgbClr val="FFD7A5"/>
            </a:solidFill>
            <a:prstDash val="lgDash"/>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A7E57778-77A0-5D4E-2758-C208578C50BE}"/>
              </a:ext>
            </a:extLst>
          </p:cNvPr>
          <p:cNvCxnSpPr>
            <a:cxnSpLocks/>
            <a:endCxn id="4" idx="2"/>
          </p:cNvCxnSpPr>
          <p:nvPr/>
        </p:nvCxnSpPr>
        <p:spPr>
          <a:xfrm>
            <a:off x="1802674" y="3471587"/>
            <a:ext cx="1501544" cy="0"/>
          </a:xfrm>
          <a:prstGeom prst="line">
            <a:avLst/>
          </a:prstGeom>
          <a:ln>
            <a:solidFill>
              <a:srgbClr val="FFD7A5"/>
            </a:solidFill>
            <a:prstDash val="lgDash"/>
          </a:ln>
        </p:spPr>
        <p:style>
          <a:lnRef idx="1">
            <a:schemeClr val="accent1"/>
          </a:lnRef>
          <a:fillRef idx="0">
            <a:schemeClr val="accent1"/>
          </a:fillRef>
          <a:effectRef idx="0">
            <a:schemeClr val="accent1"/>
          </a:effectRef>
          <a:fontRef idx="minor">
            <a:schemeClr val="tx1"/>
          </a:fontRef>
        </p:style>
      </p:cxnSp>
      <p:cxnSp>
        <p:nvCxnSpPr>
          <p:cNvPr id="32" name="Gerade Verbindung mit Pfeil 31">
            <a:extLst>
              <a:ext uri="{FF2B5EF4-FFF2-40B4-BE49-F238E27FC236}">
                <a16:creationId xmlns:a16="http://schemas.microsoft.com/office/drawing/2014/main" id="{E10C1DC6-24F3-DDB0-B405-34300A34DDA4}"/>
              </a:ext>
            </a:extLst>
          </p:cNvPr>
          <p:cNvCxnSpPr>
            <a:cxnSpLocks/>
          </p:cNvCxnSpPr>
          <p:nvPr/>
        </p:nvCxnSpPr>
        <p:spPr>
          <a:xfrm flipH="1">
            <a:off x="6622723" y="1504200"/>
            <a:ext cx="1111577" cy="296107"/>
          </a:xfrm>
          <a:prstGeom prst="straightConnector1">
            <a:avLst/>
          </a:prstGeom>
          <a:ln>
            <a:solidFill>
              <a:schemeClr val="accent6"/>
            </a:solidFill>
            <a:tailEnd type="triangle"/>
          </a:ln>
        </p:spPr>
        <p:style>
          <a:lnRef idx="1">
            <a:schemeClr val="accent5"/>
          </a:lnRef>
          <a:fillRef idx="0">
            <a:schemeClr val="accent5"/>
          </a:fillRef>
          <a:effectRef idx="0">
            <a:schemeClr val="accent5"/>
          </a:effectRef>
          <a:fontRef idx="minor">
            <a:schemeClr val="tx1"/>
          </a:fontRef>
        </p:style>
      </p:cxnSp>
      <p:sp>
        <p:nvSpPr>
          <p:cNvPr id="33" name="Rechteck 32">
            <a:extLst>
              <a:ext uri="{FF2B5EF4-FFF2-40B4-BE49-F238E27FC236}">
                <a16:creationId xmlns:a16="http://schemas.microsoft.com/office/drawing/2014/main" id="{EDF92C97-3F52-E717-60DC-7859F14168AD}"/>
              </a:ext>
            </a:extLst>
          </p:cNvPr>
          <p:cNvSpPr/>
          <p:nvPr/>
        </p:nvSpPr>
        <p:spPr>
          <a:xfrm>
            <a:off x="4640350" y="1083072"/>
            <a:ext cx="2340000" cy="664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err="1">
                <a:solidFill>
                  <a:schemeClr val="accent6"/>
                </a:solidFill>
                <a:cs typeface="Arial" panose="020B0604020202020204" pitchFamily="34" charset="0"/>
              </a:rPr>
              <a:t>Indirct</a:t>
            </a:r>
            <a:r>
              <a:rPr lang="en-AU" sz="1400" b="1" dirty="0">
                <a:solidFill>
                  <a:schemeClr val="accent6"/>
                </a:solidFill>
                <a:cs typeface="Arial" panose="020B0604020202020204" pitchFamily="34" charset="0"/>
              </a:rPr>
              <a:t> Board Interlock</a:t>
            </a:r>
          </a:p>
        </p:txBody>
      </p:sp>
      <p:cxnSp>
        <p:nvCxnSpPr>
          <p:cNvPr id="19" name="Gerader Verbinder 18">
            <a:extLst>
              <a:ext uri="{FF2B5EF4-FFF2-40B4-BE49-F238E27FC236}">
                <a16:creationId xmlns:a16="http://schemas.microsoft.com/office/drawing/2014/main" id="{40F362B3-FD75-22F2-C6FE-5C7E8622F974}"/>
              </a:ext>
            </a:extLst>
          </p:cNvPr>
          <p:cNvCxnSpPr>
            <a:cxnSpLocks/>
            <a:endCxn id="34" idx="4"/>
          </p:cNvCxnSpPr>
          <p:nvPr/>
        </p:nvCxnSpPr>
        <p:spPr>
          <a:xfrm flipV="1">
            <a:off x="8901842" y="3146140"/>
            <a:ext cx="0" cy="363761"/>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85421EDD-0D08-2388-883B-0D2957ECA0E4}"/>
              </a:ext>
            </a:extLst>
          </p:cNvPr>
          <p:cNvCxnSpPr>
            <a:cxnSpLocks/>
          </p:cNvCxnSpPr>
          <p:nvPr/>
        </p:nvCxnSpPr>
        <p:spPr>
          <a:xfrm flipV="1">
            <a:off x="7054282" y="3476609"/>
            <a:ext cx="1575317" cy="3133"/>
          </a:xfrm>
          <a:prstGeom prst="line">
            <a:avLst/>
          </a:prstGeom>
          <a:ln>
            <a:solidFill>
              <a:srgbClr val="FFD7A5"/>
            </a:solidFill>
            <a:prstDash val="lgDash"/>
          </a:ln>
        </p:spPr>
        <p:style>
          <a:lnRef idx="1">
            <a:schemeClr val="accent1"/>
          </a:lnRef>
          <a:fillRef idx="0">
            <a:schemeClr val="accent1"/>
          </a:fillRef>
          <a:effectRef idx="0">
            <a:schemeClr val="accent1"/>
          </a:effectRef>
          <a:fontRef idx="minor">
            <a:schemeClr val="tx1"/>
          </a:fontRef>
        </p:style>
      </p:cxnSp>
      <p:sp>
        <p:nvSpPr>
          <p:cNvPr id="36" name="Pfeil: nach oben 35">
            <a:extLst>
              <a:ext uri="{FF2B5EF4-FFF2-40B4-BE49-F238E27FC236}">
                <a16:creationId xmlns:a16="http://schemas.microsoft.com/office/drawing/2014/main" id="{4FADCE77-068F-BE0E-A0CF-13F1B59076C6}"/>
              </a:ext>
            </a:extLst>
          </p:cNvPr>
          <p:cNvSpPr/>
          <p:nvPr/>
        </p:nvSpPr>
        <p:spPr>
          <a:xfrm rot="5400000">
            <a:off x="3386901" y="5154583"/>
            <a:ext cx="146630" cy="216968"/>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Pfeil: nach oben 37">
            <a:extLst>
              <a:ext uri="{FF2B5EF4-FFF2-40B4-BE49-F238E27FC236}">
                <a16:creationId xmlns:a16="http://schemas.microsoft.com/office/drawing/2014/main" id="{15EF875C-76C6-CD00-3F30-5B263CAECF2F}"/>
              </a:ext>
            </a:extLst>
          </p:cNvPr>
          <p:cNvSpPr/>
          <p:nvPr/>
        </p:nvSpPr>
        <p:spPr>
          <a:xfrm rot="5400000">
            <a:off x="8701091" y="5154583"/>
            <a:ext cx="146630" cy="216968"/>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43" name="Gerade Verbindung mit Pfeil 42">
            <a:extLst>
              <a:ext uri="{FF2B5EF4-FFF2-40B4-BE49-F238E27FC236}">
                <a16:creationId xmlns:a16="http://schemas.microsoft.com/office/drawing/2014/main" id="{274055EA-7DFA-5620-BC09-44CFB7415DDE}"/>
              </a:ext>
            </a:extLst>
          </p:cNvPr>
          <p:cNvCxnSpPr>
            <a:cxnSpLocks/>
          </p:cNvCxnSpPr>
          <p:nvPr/>
        </p:nvCxnSpPr>
        <p:spPr>
          <a:xfrm>
            <a:off x="4378777" y="1567161"/>
            <a:ext cx="772082" cy="234791"/>
          </a:xfrm>
          <a:prstGeom prst="straightConnector1">
            <a:avLst/>
          </a:prstGeom>
          <a:ln>
            <a:solidFill>
              <a:schemeClr val="accent6"/>
            </a:solidFill>
            <a:tailEnd type="triangle"/>
          </a:ln>
        </p:spPr>
        <p:style>
          <a:lnRef idx="1">
            <a:schemeClr val="accent5"/>
          </a:lnRef>
          <a:fillRef idx="0">
            <a:schemeClr val="accent5"/>
          </a:fillRef>
          <a:effectRef idx="0">
            <a:schemeClr val="accent5"/>
          </a:effectRef>
          <a:fontRef idx="minor">
            <a:schemeClr val="tx1"/>
          </a:fontRef>
        </p:style>
      </p:cxnSp>
      <p:sp>
        <p:nvSpPr>
          <p:cNvPr id="61" name="Rechteck 60">
            <a:extLst>
              <a:ext uri="{FF2B5EF4-FFF2-40B4-BE49-F238E27FC236}">
                <a16:creationId xmlns:a16="http://schemas.microsoft.com/office/drawing/2014/main" id="{D97C9312-714B-C607-1C4C-5798C422577A}"/>
              </a:ext>
            </a:extLst>
          </p:cNvPr>
          <p:cNvSpPr/>
          <p:nvPr/>
        </p:nvSpPr>
        <p:spPr>
          <a:xfrm>
            <a:off x="4722018" y="1492564"/>
            <a:ext cx="2340000" cy="664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err="1">
                <a:solidFill>
                  <a:schemeClr val="tx1"/>
                </a:solidFill>
                <a:cs typeface="Arial" panose="020B0604020202020204" pitchFamily="34" charset="0"/>
              </a:rPr>
              <a:t>Unternehmen</a:t>
            </a:r>
            <a:r>
              <a:rPr lang="en-AU" sz="1400" b="1" dirty="0">
                <a:solidFill>
                  <a:schemeClr val="tx1"/>
                </a:solidFill>
                <a:cs typeface="Arial" panose="020B0604020202020204" pitchFamily="34" charset="0"/>
              </a:rPr>
              <a:t> C</a:t>
            </a:r>
          </a:p>
        </p:txBody>
      </p:sp>
      <p:sp>
        <p:nvSpPr>
          <p:cNvPr id="10" name="Ellipse 9">
            <a:extLst>
              <a:ext uri="{FF2B5EF4-FFF2-40B4-BE49-F238E27FC236}">
                <a16:creationId xmlns:a16="http://schemas.microsoft.com/office/drawing/2014/main" id="{9DF7D7F4-B0E0-6AA3-BC3E-A8DAD2B30013}"/>
              </a:ext>
            </a:extLst>
          </p:cNvPr>
          <p:cNvSpPr/>
          <p:nvPr/>
        </p:nvSpPr>
        <p:spPr>
          <a:xfrm>
            <a:off x="3296457" y="3779019"/>
            <a:ext cx="544485" cy="54448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1" name="Gerader Verbinder 10">
            <a:extLst>
              <a:ext uri="{FF2B5EF4-FFF2-40B4-BE49-F238E27FC236}">
                <a16:creationId xmlns:a16="http://schemas.microsoft.com/office/drawing/2014/main" id="{3F2B96B3-8F06-F248-3D20-A3524BE66404}"/>
              </a:ext>
            </a:extLst>
          </p:cNvPr>
          <p:cNvCxnSpPr>
            <a:cxnSpLocks/>
          </p:cNvCxnSpPr>
          <p:nvPr/>
        </p:nvCxnSpPr>
        <p:spPr>
          <a:xfrm>
            <a:off x="3549748" y="4223811"/>
            <a:ext cx="0" cy="912791"/>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41461A1F-BEF7-0DCB-47BD-F094ACCCC05A}"/>
              </a:ext>
            </a:extLst>
          </p:cNvPr>
          <p:cNvCxnSpPr>
            <a:cxnSpLocks/>
            <a:endCxn id="10" idx="2"/>
          </p:cNvCxnSpPr>
          <p:nvPr/>
        </p:nvCxnSpPr>
        <p:spPr>
          <a:xfrm>
            <a:off x="1794913" y="4051262"/>
            <a:ext cx="1501544"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34" name="Ellipse 33">
            <a:extLst>
              <a:ext uri="{FF2B5EF4-FFF2-40B4-BE49-F238E27FC236}">
                <a16:creationId xmlns:a16="http://schemas.microsoft.com/office/drawing/2014/main" id="{89A18581-6599-6BC5-8CC0-C57E393B0D04}"/>
              </a:ext>
            </a:extLst>
          </p:cNvPr>
          <p:cNvSpPr/>
          <p:nvPr/>
        </p:nvSpPr>
        <p:spPr>
          <a:xfrm>
            <a:off x="8629599" y="2601655"/>
            <a:ext cx="544485" cy="54448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7" name="Gerader Verbinder 36">
            <a:extLst>
              <a:ext uri="{FF2B5EF4-FFF2-40B4-BE49-F238E27FC236}">
                <a16:creationId xmlns:a16="http://schemas.microsoft.com/office/drawing/2014/main" id="{C88286AD-3EEE-0FAE-D1A6-9C7DEB1A82EC}"/>
              </a:ext>
            </a:extLst>
          </p:cNvPr>
          <p:cNvCxnSpPr>
            <a:cxnSpLocks/>
          </p:cNvCxnSpPr>
          <p:nvPr/>
        </p:nvCxnSpPr>
        <p:spPr>
          <a:xfrm flipV="1">
            <a:off x="7054282" y="2851038"/>
            <a:ext cx="1575317" cy="313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56" name="Gerader Verbinder 55">
            <a:extLst>
              <a:ext uri="{FF2B5EF4-FFF2-40B4-BE49-F238E27FC236}">
                <a16:creationId xmlns:a16="http://schemas.microsoft.com/office/drawing/2014/main" id="{B14648D7-60D5-5817-3CB9-E64D61EC2A5F}"/>
              </a:ext>
            </a:extLst>
          </p:cNvPr>
          <p:cNvCxnSpPr>
            <a:cxnSpLocks/>
            <a:stCxn id="9" idx="4"/>
          </p:cNvCxnSpPr>
          <p:nvPr/>
        </p:nvCxnSpPr>
        <p:spPr>
          <a:xfrm flipH="1">
            <a:off x="8882890" y="3771711"/>
            <a:ext cx="0" cy="1337233"/>
          </a:xfrm>
          <a:prstGeom prst="line">
            <a:avLst/>
          </a:prstGeom>
          <a:ln>
            <a:solidFill>
              <a:srgbClr val="FFD7A5"/>
            </a:solidFill>
            <a:prstDash val="lgDash"/>
          </a:ln>
        </p:spPr>
        <p:style>
          <a:lnRef idx="1">
            <a:schemeClr val="accent1"/>
          </a:lnRef>
          <a:fillRef idx="0">
            <a:schemeClr val="accent1"/>
          </a:fillRef>
          <a:effectRef idx="0">
            <a:schemeClr val="accent1"/>
          </a:effectRef>
          <a:fontRef idx="minor">
            <a:schemeClr val="tx1"/>
          </a:fontRef>
        </p:style>
      </p:cxnSp>
      <p:sp>
        <p:nvSpPr>
          <p:cNvPr id="9" name="Ellipse 8">
            <a:extLst>
              <a:ext uri="{FF2B5EF4-FFF2-40B4-BE49-F238E27FC236}">
                <a16:creationId xmlns:a16="http://schemas.microsoft.com/office/drawing/2014/main" id="{60C44D28-5CA6-9394-4F47-EAA3F08C2873}"/>
              </a:ext>
            </a:extLst>
          </p:cNvPr>
          <p:cNvSpPr/>
          <p:nvPr/>
        </p:nvSpPr>
        <p:spPr>
          <a:xfrm>
            <a:off x="8629599" y="3227226"/>
            <a:ext cx="544485" cy="544485"/>
          </a:xfrm>
          <a:prstGeom prst="ellipse">
            <a:avLst/>
          </a:prstGeom>
          <a:solidFill>
            <a:schemeClr val="accent1">
              <a:lumMod val="40000"/>
              <a:lumOff val="60000"/>
            </a:schemeClr>
          </a:solidFill>
          <a:ln>
            <a:solidFill>
              <a:srgbClr val="FFD7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473105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5D474283-2EF9-75D9-D8E9-E5DD4DB6C753}"/>
              </a:ext>
            </a:extLst>
          </p:cNvPr>
          <p:cNvSpPr>
            <a:spLocks noGrp="1"/>
          </p:cNvSpPr>
          <p:nvPr>
            <p:ph type="ftr" sz="quarter" idx="3"/>
          </p:nvPr>
        </p:nvSpPr>
        <p:spPr/>
        <p:txBody>
          <a:bodyPr/>
          <a:lstStyle/>
          <a:p>
            <a:r>
              <a:rPr lang="de-DE" dirty="0"/>
              <a:t>Artikel 2: Strategische Allianzen</a:t>
            </a:r>
          </a:p>
        </p:txBody>
      </p:sp>
      <p:sp>
        <p:nvSpPr>
          <p:cNvPr id="3" name="Textplatzhalter 2">
            <a:extLst>
              <a:ext uri="{FF2B5EF4-FFF2-40B4-BE49-F238E27FC236}">
                <a16:creationId xmlns:a16="http://schemas.microsoft.com/office/drawing/2014/main" id="{C70634E6-71B4-66C7-7BA4-4D9FFE4CE07D}"/>
              </a:ext>
            </a:extLst>
          </p:cNvPr>
          <p:cNvSpPr>
            <a:spLocks noGrp="1"/>
          </p:cNvSpPr>
          <p:nvPr>
            <p:ph type="body" sz="quarter" idx="10"/>
          </p:nvPr>
        </p:nvSpPr>
        <p:spPr/>
        <p:txBody>
          <a:bodyPr/>
          <a:lstStyle/>
          <a:p>
            <a:r>
              <a:rPr lang="de-DE" dirty="0"/>
              <a:t>Kooperatives und Kompetitives Verhalten in Strategischen Allianzen</a:t>
            </a:r>
          </a:p>
          <a:p>
            <a:r>
              <a:rPr lang="de-DE" dirty="0" err="1">
                <a:solidFill>
                  <a:schemeClr val="accent6"/>
                </a:solidFill>
              </a:rPr>
              <a:t>Indirect</a:t>
            </a:r>
            <a:r>
              <a:rPr lang="de-DE" dirty="0">
                <a:solidFill>
                  <a:schemeClr val="accent6"/>
                </a:solidFill>
              </a:rPr>
              <a:t> Board </a:t>
            </a:r>
            <a:r>
              <a:rPr lang="de-DE" dirty="0" err="1">
                <a:solidFill>
                  <a:schemeClr val="accent6"/>
                </a:solidFill>
              </a:rPr>
              <a:t>Interlocks</a:t>
            </a:r>
            <a:r>
              <a:rPr lang="de-DE" dirty="0">
                <a:solidFill>
                  <a:schemeClr val="accent6"/>
                </a:solidFill>
              </a:rPr>
              <a:t> </a:t>
            </a:r>
            <a:r>
              <a:rPr lang="de-DE" dirty="0">
                <a:solidFill>
                  <a:schemeClr val="accent3"/>
                </a:solidFill>
              </a:rPr>
              <a:t>&amp; </a:t>
            </a:r>
            <a:r>
              <a:rPr lang="de-DE" dirty="0" err="1">
                <a:solidFill>
                  <a:schemeClr val="accent3"/>
                </a:solidFill>
              </a:rPr>
              <a:t>Differences</a:t>
            </a:r>
            <a:r>
              <a:rPr lang="de-DE" dirty="0">
                <a:solidFill>
                  <a:schemeClr val="accent3"/>
                </a:solidFill>
              </a:rPr>
              <a:t> in Environmental </a:t>
            </a:r>
            <a:r>
              <a:rPr lang="de-DE" dirty="0" err="1">
                <a:solidFill>
                  <a:schemeClr val="accent3"/>
                </a:solidFill>
              </a:rPr>
              <a:t>Uncertainty</a:t>
            </a:r>
            <a:endParaRPr lang="de-DE" dirty="0">
              <a:solidFill>
                <a:schemeClr val="accent6"/>
              </a:solidFill>
            </a:endParaRPr>
          </a:p>
        </p:txBody>
      </p:sp>
      <p:grpSp>
        <p:nvGrpSpPr>
          <p:cNvPr id="28" name="Gruppieren 27">
            <a:extLst>
              <a:ext uri="{FF2B5EF4-FFF2-40B4-BE49-F238E27FC236}">
                <a16:creationId xmlns:a16="http://schemas.microsoft.com/office/drawing/2014/main" id="{C7B48EE0-AF3A-1B8F-D14D-D76925E49C41}"/>
              </a:ext>
            </a:extLst>
          </p:cNvPr>
          <p:cNvGrpSpPr/>
          <p:nvPr/>
        </p:nvGrpSpPr>
        <p:grpSpPr>
          <a:xfrm>
            <a:off x="587852" y="1932705"/>
            <a:ext cx="4563007" cy="3789145"/>
            <a:chOff x="274121" y="1673361"/>
            <a:chExt cx="5150859" cy="4277300"/>
          </a:xfrm>
        </p:grpSpPr>
        <p:cxnSp>
          <p:nvCxnSpPr>
            <p:cNvPr id="6" name="Gerade Verbindung mit Pfeil 5">
              <a:extLst>
                <a:ext uri="{FF2B5EF4-FFF2-40B4-BE49-F238E27FC236}">
                  <a16:creationId xmlns:a16="http://schemas.microsoft.com/office/drawing/2014/main" id="{770AD231-E4DE-A639-B0ED-C10205D5D41B}"/>
                </a:ext>
              </a:extLst>
            </p:cNvPr>
            <p:cNvCxnSpPr>
              <a:cxnSpLocks/>
            </p:cNvCxnSpPr>
            <p:nvPr/>
          </p:nvCxnSpPr>
          <p:spPr>
            <a:xfrm flipV="1">
              <a:off x="1552575" y="1695449"/>
              <a:ext cx="0" cy="3600000"/>
            </a:xfrm>
            <a:prstGeom prst="straightConnector1">
              <a:avLst/>
            </a:prstGeom>
            <a:ln>
              <a:solidFill>
                <a:srgbClr val="6C6C6C"/>
              </a:solidFill>
              <a:tailEnd type="triangle"/>
            </a:ln>
          </p:spPr>
          <p:style>
            <a:lnRef idx="1">
              <a:schemeClr val="accent1"/>
            </a:lnRef>
            <a:fillRef idx="0">
              <a:schemeClr val="accent1"/>
            </a:fillRef>
            <a:effectRef idx="0">
              <a:schemeClr val="accent1"/>
            </a:effectRef>
            <a:fontRef idx="minor">
              <a:schemeClr val="tx1"/>
            </a:fontRef>
          </p:style>
        </p:cxnSp>
        <p:cxnSp>
          <p:nvCxnSpPr>
            <p:cNvPr id="8" name="Gerade Verbindung mit Pfeil 7">
              <a:extLst>
                <a:ext uri="{FF2B5EF4-FFF2-40B4-BE49-F238E27FC236}">
                  <a16:creationId xmlns:a16="http://schemas.microsoft.com/office/drawing/2014/main" id="{41C700B7-8BE5-DABE-19B0-B06D256E8027}"/>
                </a:ext>
              </a:extLst>
            </p:cNvPr>
            <p:cNvCxnSpPr>
              <a:cxnSpLocks/>
            </p:cNvCxnSpPr>
            <p:nvPr/>
          </p:nvCxnSpPr>
          <p:spPr>
            <a:xfrm>
              <a:off x="1552575" y="5295449"/>
              <a:ext cx="3600000" cy="0"/>
            </a:xfrm>
            <a:prstGeom prst="straightConnector1">
              <a:avLst/>
            </a:prstGeom>
            <a:ln>
              <a:solidFill>
                <a:srgbClr val="6C6C6C"/>
              </a:solidFill>
              <a:tailEnd type="triangle"/>
            </a:ln>
          </p:spPr>
          <p:style>
            <a:lnRef idx="1">
              <a:schemeClr val="accent1"/>
            </a:lnRef>
            <a:fillRef idx="0">
              <a:schemeClr val="accent1"/>
            </a:fillRef>
            <a:effectRef idx="0">
              <a:schemeClr val="accent1"/>
            </a:effectRef>
            <a:fontRef idx="minor">
              <a:schemeClr val="tx1"/>
            </a:fontRef>
          </p:style>
        </p:cxnSp>
        <p:sp>
          <p:nvSpPr>
            <p:cNvPr id="14" name="Pfeil: in vier Richtungen 13">
              <a:extLst>
                <a:ext uri="{FF2B5EF4-FFF2-40B4-BE49-F238E27FC236}">
                  <a16:creationId xmlns:a16="http://schemas.microsoft.com/office/drawing/2014/main" id="{6ECBB557-4BED-C24A-15B4-C0D5213EC5DD}"/>
                </a:ext>
              </a:extLst>
            </p:cNvPr>
            <p:cNvSpPr/>
            <p:nvPr/>
          </p:nvSpPr>
          <p:spPr>
            <a:xfrm rot="2700000">
              <a:off x="1555865" y="1905107"/>
              <a:ext cx="3676417" cy="3418925"/>
            </a:xfrm>
            <a:prstGeom prst="quadArrow">
              <a:avLst>
                <a:gd name="adj1" fmla="val 11387"/>
                <a:gd name="adj2" fmla="val 13769"/>
                <a:gd name="adj3" fmla="val 12181"/>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15" name="Rechteck 14">
              <a:extLst>
                <a:ext uri="{FF2B5EF4-FFF2-40B4-BE49-F238E27FC236}">
                  <a16:creationId xmlns:a16="http://schemas.microsoft.com/office/drawing/2014/main" id="{4CF29541-3181-24F2-D4E8-59E683E0C752}"/>
                </a:ext>
              </a:extLst>
            </p:cNvPr>
            <p:cNvSpPr/>
            <p:nvPr/>
          </p:nvSpPr>
          <p:spPr>
            <a:xfrm>
              <a:off x="1512127" y="1695449"/>
              <a:ext cx="1222735"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tx1"/>
                  </a:solidFill>
                  <a:cs typeface="Arial" panose="020B0604020202020204" pitchFamily="34" charset="0"/>
                </a:rPr>
                <a:t>Competition</a:t>
              </a:r>
            </a:p>
          </p:txBody>
        </p:sp>
        <p:sp>
          <p:nvSpPr>
            <p:cNvPr id="16" name="Rechteck 15">
              <a:extLst>
                <a:ext uri="{FF2B5EF4-FFF2-40B4-BE49-F238E27FC236}">
                  <a16:creationId xmlns:a16="http://schemas.microsoft.com/office/drawing/2014/main" id="{C53894EB-BD0D-9A46-1943-7868DEA502D9}"/>
                </a:ext>
              </a:extLst>
            </p:cNvPr>
            <p:cNvSpPr/>
            <p:nvPr/>
          </p:nvSpPr>
          <p:spPr>
            <a:xfrm>
              <a:off x="3945471" y="1695449"/>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Collaboration</a:t>
              </a:r>
              <a:endParaRPr lang="de-DE" sz="1200" b="1" dirty="0">
                <a:solidFill>
                  <a:schemeClr val="tx1"/>
                </a:solidFill>
                <a:cs typeface="Arial" panose="020B0604020202020204" pitchFamily="34" charset="0"/>
              </a:endParaRPr>
            </a:p>
          </p:txBody>
        </p:sp>
        <p:sp>
          <p:nvSpPr>
            <p:cNvPr id="17" name="Rechteck 16">
              <a:extLst>
                <a:ext uri="{FF2B5EF4-FFF2-40B4-BE49-F238E27FC236}">
                  <a16:creationId xmlns:a16="http://schemas.microsoft.com/office/drawing/2014/main" id="{C0483EA8-9AEC-1BF8-45F6-0440E8669705}"/>
                </a:ext>
              </a:extLst>
            </p:cNvPr>
            <p:cNvSpPr/>
            <p:nvPr/>
          </p:nvSpPr>
          <p:spPr>
            <a:xfrm>
              <a:off x="1512127" y="4807294"/>
              <a:ext cx="1222735"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Avoidance</a:t>
              </a:r>
              <a:endParaRPr lang="de-DE" sz="1200" b="1" dirty="0">
                <a:solidFill>
                  <a:schemeClr val="tx1"/>
                </a:solidFill>
                <a:cs typeface="Arial" panose="020B0604020202020204" pitchFamily="34" charset="0"/>
              </a:endParaRPr>
            </a:p>
          </p:txBody>
        </p:sp>
        <p:sp>
          <p:nvSpPr>
            <p:cNvPr id="18" name="Rechteck 17">
              <a:extLst>
                <a:ext uri="{FF2B5EF4-FFF2-40B4-BE49-F238E27FC236}">
                  <a16:creationId xmlns:a16="http://schemas.microsoft.com/office/drawing/2014/main" id="{849184BB-F75C-30E3-6917-2A6123433452}"/>
                </a:ext>
              </a:extLst>
            </p:cNvPr>
            <p:cNvSpPr/>
            <p:nvPr/>
          </p:nvSpPr>
          <p:spPr>
            <a:xfrm>
              <a:off x="3945471" y="4807294"/>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Accomodation</a:t>
              </a:r>
              <a:endParaRPr lang="de-DE" sz="1200" b="1" dirty="0">
                <a:solidFill>
                  <a:schemeClr val="tx1"/>
                </a:solidFill>
                <a:cs typeface="Arial" panose="020B0604020202020204" pitchFamily="34" charset="0"/>
              </a:endParaRPr>
            </a:p>
          </p:txBody>
        </p:sp>
        <p:sp>
          <p:nvSpPr>
            <p:cNvPr id="20" name="Rechteck 19">
              <a:extLst>
                <a:ext uri="{FF2B5EF4-FFF2-40B4-BE49-F238E27FC236}">
                  <a16:creationId xmlns:a16="http://schemas.microsoft.com/office/drawing/2014/main" id="{065094CC-EFC5-4042-BD32-B914EC5DB077}"/>
                </a:ext>
              </a:extLst>
            </p:cNvPr>
            <p:cNvSpPr/>
            <p:nvPr/>
          </p:nvSpPr>
          <p:spPr>
            <a:xfrm>
              <a:off x="2734862" y="3237875"/>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Compromise</a:t>
              </a:r>
              <a:endParaRPr lang="de-DE" sz="1200" b="1" dirty="0">
                <a:solidFill>
                  <a:schemeClr val="tx1"/>
                </a:solidFill>
                <a:cs typeface="Arial" panose="020B0604020202020204" pitchFamily="34" charset="0"/>
              </a:endParaRPr>
            </a:p>
          </p:txBody>
        </p:sp>
        <p:sp>
          <p:nvSpPr>
            <p:cNvPr id="22" name="Rechteck 21">
              <a:extLst>
                <a:ext uri="{FF2B5EF4-FFF2-40B4-BE49-F238E27FC236}">
                  <a16:creationId xmlns:a16="http://schemas.microsoft.com/office/drawing/2014/main" id="{DEA71866-3AAA-7BA0-7194-A233569D2BC5}"/>
                </a:ext>
              </a:extLst>
            </p:cNvPr>
            <p:cNvSpPr/>
            <p:nvPr/>
          </p:nvSpPr>
          <p:spPr>
            <a:xfrm>
              <a:off x="274121" y="3234248"/>
              <a:ext cx="1222735"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rgbClr val="6C6C6C"/>
                  </a:solidFill>
                  <a:cs typeface="Arial" panose="020B0604020202020204" pitchFamily="34" charset="0"/>
                </a:rPr>
                <a:t>Receptivity</a:t>
              </a:r>
              <a:endParaRPr lang="de-DE" sz="1200" b="1" dirty="0">
                <a:solidFill>
                  <a:srgbClr val="6C6C6C"/>
                </a:solidFill>
                <a:cs typeface="Arial" panose="020B0604020202020204" pitchFamily="34" charset="0"/>
              </a:endParaRPr>
            </a:p>
          </p:txBody>
        </p:sp>
        <p:sp>
          <p:nvSpPr>
            <p:cNvPr id="23" name="Rechteck 22">
              <a:extLst>
                <a:ext uri="{FF2B5EF4-FFF2-40B4-BE49-F238E27FC236}">
                  <a16:creationId xmlns:a16="http://schemas.microsoft.com/office/drawing/2014/main" id="{8C6FED38-3AC6-5442-F439-BBBB8E94518F}"/>
                </a:ext>
              </a:extLst>
            </p:cNvPr>
            <p:cNvSpPr/>
            <p:nvPr/>
          </p:nvSpPr>
          <p:spPr>
            <a:xfrm>
              <a:off x="2654317" y="5462506"/>
              <a:ext cx="1479510"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Transparency</a:t>
              </a:r>
            </a:p>
          </p:txBody>
        </p:sp>
        <p:sp>
          <p:nvSpPr>
            <p:cNvPr id="24" name="Rechteck 23">
              <a:extLst>
                <a:ext uri="{FF2B5EF4-FFF2-40B4-BE49-F238E27FC236}">
                  <a16:creationId xmlns:a16="http://schemas.microsoft.com/office/drawing/2014/main" id="{C77D1A4F-5ECC-8D41-981C-B0DEE6CDAE09}"/>
                </a:ext>
              </a:extLst>
            </p:cNvPr>
            <p:cNvSpPr/>
            <p:nvPr/>
          </p:nvSpPr>
          <p:spPr>
            <a:xfrm>
              <a:off x="1552575" y="5218428"/>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Low</a:t>
              </a:r>
            </a:p>
          </p:txBody>
        </p:sp>
        <p:sp>
          <p:nvSpPr>
            <p:cNvPr id="25" name="Rechteck 24">
              <a:extLst>
                <a:ext uri="{FF2B5EF4-FFF2-40B4-BE49-F238E27FC236}">
                  <a16:creationId xmlns:a16="http://schemas.microsoft.com/office/drawing/2014/main" id="{875D4E75-48A3-0A69-B288-98D4D9912C1D}"/>
                </a:ext>
              </a:extLst>
            </p:cNvPr>
            <p:cNvSpPr/>
            <p:nvPr/>
          </p:nvSpPr>
          <p:spPr>
            <a:xfrm>
              <a:off x="4441764" y="5295449"/>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High</a:t>
              </a:r>
            </a:p>
          </p:txBody>
        </p:sp>
        <p:sp>
          <p:nvSpPr>
            <p:cNvPr id="26" name="Rechteck 25">
              <a:extLst>
                <a:ext uri="{FF2B5EF4-FFF2-40B4-BE49-F238E27FC236}">
                  <a16:creationId xmlns:a16="http://schemas.microsoft.com/office/drawing/2014/main" id="{8645DFD8-E5A5-6E8F-3A70-ED05AA62BD88}"/>
                </a:ext>
              </a:extLst>
            </p:cNvPr>
            <p:cNvSpPr/>
            <p:nvPr/>
          </p:nvSpPr>
          <p:spPr>
            <a:xfrm>
              <a:off x="824518" y="4811577"/>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Low</a:t>
              </a:r>
            </a:p>
          </p:txBody>
        </p:sp>
        <p:sp>
          <p:nvSpPr>
            <p:cNvPr id="27" name="Rechteck 26">
              <a:extLst>
                <a:ext uri="{FF2B5EF4-FFF2-40B4-BE49-F238E27FC236}">
                  <a16:creationId xmlns:a16="http://schemas.microsoft.com/office/drawing/2014/main" id="{51CC2B57-6F28-B554-965E-8BAAE7F41960}"/>
                </a:ext>
              </a:extLst>
            </p:cNvPr>
            <p:cNvSpPr/>
            <p:nvPr/>
          </p:nvSpPr>
          <p:spPr>
            <a:xfrm>
              <a:off x="821925" y="1673361"/>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High</a:t>
              </a:r>
            </a:p>
          </p:txBody>
        </p:sp>
      </p:grpSp>
      <p:sp>
        <p:nvSpPr>
          <p:cNvPr id="44" name="Rechteck 43">
            <a:extLst>
              <a:ext uri="{FF2B5EF4-FFF2-40B4-BE49-F238E27FC236}">
                <a16:creationId xmlns:a16="http://schemas.microsoft.com/office/drawing/2014/main" id="{AE10FC88-2925-B958-127E-3A540FB46471}"/>
              </a:ext>
            </a:extLst>
          </p:cNvPr>
          <p:cNvSpPr/>
          <p:nvPr/>
        </p:nvSpPr>
        <p:spPr>
          <a:xfrm>
            <a:off x="8042275" y="5811459"/>
            <a:ext cx="3164485" cy="233363"/>
          </a:xfrm>
          <a:prstGeom prst="rect">
            <a:avLst/>
          </a:prstGeom>
          <a:noFill/>
          <a:ln w="38100" algn="ctr">
            <a:solidFill>
              <a:schemeClr val="bg1"/>
            </a:solidFill>
            <a:miter lim="800000"/>
            <a:headEnd/>
            <a:tailEnd/>
          </a:ln>
          <a:effectLst/>
        </p:spPr>
        <p:txBody>
          <a:bodyPr lIns="0" tIns="0" rIns="0" bIns="0" anchor="ctr"/>
          <a:lstStyle/>
          <a:p>
            <a:pPr algn="r" defTabSz="783285" eaLnBrk="0" hangingPunct="0">
              <a:lnSpc>
                <a:spcPct val="90000"/>
              </a:lnSpc>
            </a:pPr>
            <a:r>
              <a:rPr lang="en-US" sz="1000" dirty="0"/>
              <a:t>Quelle: Larsson et al. (1998)</a:t>
            </a:r>
            <a:endParaRPr lang="en-US" sz="1000" dirty="0">
              <a:solidFill>
                <a:schemeClr val="tx1"/>
              </a:solidFill>
            </a:endParaRPr>
          </a:p>
        </p:txBody>
      </p:sp>
      <p:sp>
        <p:nvSpPr>
          <p:cNvPr id="45" name="Rechteck 44">
            <a:extLst>
              <a:ext uri="{FF2B5EF4-FFF2-40B4-BE49-F238E27FC236}">
                <a16:creationId xmlns:a16="http://schemas.microsoft.com/office/drawing/2014/main" id="{8FD1AD35-A188-F27C-4339-5EE4A3C16738}"/>
              </a:ext>
            </a:extLst>
          </p:cNvPr>
          <p:cNvSpPr/>
          <p:nvPr/>
        </p:nvSpPr>
        <p:spPr>
          <a:xfrm>
            <a:off x="2226162" y="1171802"/>
            <a:ext cx="2340000" cy="664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err="1">
                <a:solidFill>
                  <a:schemeClr val="tx1"/>
                </a:solidFill>
                <a:cs typeface="Arial" panose="020B0604020202020204" pitchFamily="34" charset="0"/>
              </a:rPr>
              <a:t>Unternehmen</a:t>
            </a:r>
            <a:r>
              <a:rPr lang="en-AU" sz="1400" b="1" dirty="0">
                <a:solidFill>
                  <a:schemeClr val="tx1"/>
                </a:solidFill>
                <a:cs typeface="Arial" panose="020B0604020202020204" pitchFamily="34" charset="0"/>
              </a:rPr>
              <a:t> A</a:t>
            </a:r>
          </a:p>
        </p:txBody>
      </p:sp>
      <p:sp>
        <p:nvSpPr>
          <p:cNvPr id="46" name="Rechteck 45">
            <a:extLst>
              <a:ext uri="{FF2B5EF4-FFF2-40B4-BE49-F238E27FC236}">
                <a16:creationId xmlns:a16="http://schemas.microsoft.com/office/drawing/2014/main" id="{797FAA88-E75F-02D3-6B02-A1BC112D18E5}"/>
              </a:ext>
            </a:extLst>
          </p:cNvPr>
          <p:cNvSpPr/>
          <p:nvPr/>
        </p:nvSpPr>
        <p:spPr>
          <a:xfrm>
            <a:off x="7440753" y="1171802"/>
            <a:ext cx="2340000" cy="664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err="1">
                <a:solidFill>
                  <a:schemeClr val="tx1"/>
                </a:solidFill>
                <a:cs typeface="Arial" panose="020B0604020202020204" pitchFamily="34" charset="0"/>
              </a:rPr>
              <a:t>Unternehmen</a:t>
            </a:r>
            <a:r>
              <a:rPr lang="en-AU" sz="1400" b="1" dirty="0">
                <a:solidFill>
                  <a:schemeClr val="tx1"/>
                </a:solidFill>
                <a:cs typeface="Arial" panose="020B0604020202020204" pitchFamily="34" charset="0"/>
              </a:rPr>
              <a:t> B</a:t>
            </a:r>
          </a:p>
        </p:txBody>
      </p:sp>
      <p:grpSp>
        <p:nvGrpSpPr>
          <p:cNvPr id="47" name="Gruppieren 46">
            <a:extLst>
              <a:ext uri="{FF2B5EF4-FFF2-40B4-BE49-F238E27FC236}">
                <a16:creationId xmlns:a16="http://schemas.microsoft.com/office/drawing/2014/main" id="{5A97194C-B69D-FE92-F4B3-18B60706A1BB}"/>
              </a:ext>
            </a:extLst>
          </p:cNvPr>
          <p:cNvGrpSpPr/>
          <p:nvPr/>
        </p:nvGrpSpPr>
        <p:grpSpPr>
          <a:xfrm>
            <a:off x="6980350" y="1952272"/>
            <a:ext cx="3466291" cy="3769578"/>
            <a:chOff x="1512127" y="1695449"/>
            <a:chExt cx="3912853" cy="4255212"/>
          </a:xfrm>
        </p:grpSpPr>
        <p:cxnSp>
          <p:nvCxnSpPr>
            <p:cNvPr id="48" name="Gerade Verbindung mit Pfeil 47">
              <a:extLst>
                <a:ext uri="{FF2B5EF4-FFF2-40B4-BE49-F238E27FC236}">
                  <a16:creationId xmlns:a16="http://schemas.microsoft.com/office/drawing/2014/main" id="{9EC7C0DD-0484-F046-E6D5-1D255359E1EF}"/>
                </a:ext>
              </a:extLst>
            </p:cNvPr>
            <p:cNvCxnSpPr>
              <a:cxnSpLocks/>
            </p:cNvCxnSpPr>
            <p:nvPr/>
          </p:nvCxnSpPr>
          <p:spPr>
            <a:xfrm flipV="1">
              <a:off x="1552575" y="1695449"/>
              <a:ext cx="0" cy="3600000"/>
            </a:xfrm>
            <a:prstGeom prst="straightConnector1">
              <a:avLst/>
            </a:prstGeom>
            <a:ln>
              <a:solidFill>
                <a:srgbClr val="6C6C6C"/>
              </a:solidFill>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48">
              <a:extLst>
                <a:ext uri="{FF2B5EF4-FFF2-40B4-BE49-F238E27FC236}">
                  <a16:creationId xmlns:a16="http://schemas.microsoft.com/office/drawing/2014/main" id="{AC95A202-0E06-896E-418A-63772EBE7B46}"/>
                </a:ext>
              </a:extLst>
            </p:cNvPr>
            <p:cNvCxnSpPr>
              <a:cxnSpLocks/>
            </p:cNvCxnSpPr>
            <p:nvPr/>
          </p:nvCxnSpPr>
          <p:spPr>
            <a:xfrm>
              <a:off x="1552575" y="5295449"/>
              <a:ext cx="3600000" cy="0"/>
            </a:xfrm>
            <a:prstGeom prst="straightConnector1">
              <a:avLst/>
            </a:prstGeom>
            <a:ln>
              <a:solidFill>
                <a:srgbClr val="6C6C6C"/>
              </a:solidFill>
              <a:tailEnd type="triangle"/>
            </a:ln>
          </p:spPr>
          <p:style>
            <a:lnRef idx="1">
              <a:schemeClr val="accent1"/>
            </a:lnRef>
            <a:fillRef idx="0">
              <a:schemeClr val="accent1"/>
            </a:fillRef>
            <a:effectRef idx="0">
              <a:schemeClr val="accent1"/>
            </a:effectRef>
            <a:fontRef idx="minor">
              <a:schemeClr val="tx1"/>
            </a:fontRef>
          </p:style>
        </p:cxnSp>
        <p:sp>
          <p:nvSpPr>
            <p:cNvPr id="50" name="Pfeil: in vier Richtungen 49">
              <a:extLst>
                <a:ext uri="{FF2B5EF4-FFF2-40B4-BE49-F238E27FC236}">
                  <a16:creationId xmlns:a16="http://schemas.microsoft.com/office/drawing/2014/main" id="{79F2CF19-8BE5-9704-E423-C00F5668E483}"/>
                </a:ext>
              </a:extLst>
            </p:cNvPr>
            <p:cNvSpPr/>
            <p:nvPr/>
          </p:nvSpPr>
          <p:spPr>
            <a:xfrm rot="2700000">
              <a:off x="1555865" y="1905107"/>
              <a:ext cx="3676417" cy="3418925"/>
            </a:xfrm>
            <a:prstGeom prst="quadArrow">
              <a:avLst>
                <a:gd name="adj1" fmla="val 11387"/>
                <a:gd name="adj2" fmla="val 13769"/>
                <a:gd name="adj3" fmla="val 12181"/>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sp>
          <p:nvSpPr>
            <p:cNvPr id="51" name="Rechteck 50">
              <a:extLst>
                <a:ext uri="{FF2B5EF4-FFF2-40B4-BE49-F238E27FC236}">
                  <a16:creationId xmlns:a16="http://schemas.microsoft.com/office/drawing/2014/main" id="{7E062E84-5521-7DC9-3AEB-6EC9C6305AF1}"/>
                </a:ext>
              </a:extLst>
            </p:cNvPr>
            <p:cNvSpPr/>
            <p:nvPr/>
          </p:nvSpPr>
          <p:spPr>
            <a:xfrm>
              <a:off x="1512127" y="1695449"/>
              <a:ext cx="1222735"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tx1"/>
                  </a:solidFill>
                  <a:cs typeface="Arial" panose="020B0604020202020204" pitchFamily="34" charset="0"/>
                </a:rPr>
                <a:t>Competition</a:t>
              </a:r>
            </a:p>
          </p:txBody>
        </p:sp>
        <p:sp>
          <p:nvSpPr>
            <p:cNvPr id="52" name="Rechteck 51">
              <a:extLst>
                <a:ext uri="{FF2B5EF4-FFF2-40B4-BE49-F238E27FC236}">
                  <a16:creationId xmlns:a16="http://schemas.microsoft.com/office/drawing/2014/main" id="{A1F457A6-5515-F3AD-606B-1AF7993DD4E5}"/>
                </a:ext>
              </a:extLst>
            </p:cNvPr>
            <p:cNvSpPr/>
            <p:nvPr/>
          </p:nvSpPr>
          <p:spPr>
            <a:xfrm>
              <a:off x="3945471" y="1695449"/>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Collaboration</a:t>
              </a:r>
              <a:endParaRPr lang="de-DE" sz="1200" b="1" dirty="0">
                <a:solidFill>
                  <a:schemeClr val="tx1"/>
                </a:solidFill>
                <a:cs typeface="Arial" panose="020B0604020202020204" pitchFamily="34" charset="0"/>
              </a:endParaRPr>
            </a:p>
          </p:txBody>
        </p:sp>
        <p:sp>
          <p:nvSpPr>
            <p:cNvPr id="53" name="Rechteck 52">
              <a:extLst>
                <a:ext uri="{FF2B5EF4-FFF2-40B4-BE49-F238E27FC236}">
                  <a16:creationId xmlns:a16="http://schemas.microsoft.com/office/drawing/2014/main" id="{1FBCC10E-76BC-B218-7E47-7FB7D15BA108}"/>
                </a:ext>
              </a:extLst>
            </p:cNvPr>
            <p:cNvSpPr/>
            <p:nvPr/>
          </p:nvSpPr>
          <p:spPr>
            <a:xfrm>
              <a:off x="1512127" y="4807294"/>
              <a:ext cx="1222735"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Avoidance</a:t>
              </a:r>
              <a:endParaRPr lang="de-DE" sz="1200" b="1" dirty="0">
                <a:solidFill>
                  <a:schemeClr val="tx1"/>
                </a:solidFill>
                <a:cs typeface="Arial" panose="020B0604020202020204" pitchFamily="34" charset="0"/>
              </a:endParaRPr>
            </a:p>
          </p:txBody>
        </p:sp>
        <p:sp>
          <p:nvSpPr>
            <p:cNvPr id="54" name="Rechteck 53">
              <a:extLst>
                <a:ext uri="{FF2B5EF4-FFF2-40B4-BE49-F238E27FC236}">
                  <a16:creationId xmlns:a16="http://schemas.microsoft.com/office/drawing/2014/main" id="{F1369BEA-209B-4732-D410-BC85FC185D47}"/>
                </a:ext>
              </a:extLst>
            </p:cNvPr>
            <p:cNvSpPr/>
            <p:nvPr/>
          </p:nvSpPr>
          <p:spPr>
            <a:xfrm>
              <a:off x="3945471" y="4807294"/>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Accomodation</a:t>
              </a:r>
              <a:endParaRPr lang="de-DE" sz="1200" b="1" dirty="0">
                <a:solidFill>
                  <a:schemeClr val="tx1"/>
                </a:solidFill>
                <a:cs typeface="Arial" panose="020B0604020202020204" pitchFamily="34" charset="0"/>
              </a:endParaRPr>
            </a:p>
          </p:txBody>
        </p:sp>
        <p:sp>
          <p:nvSpPr>
            <p:cNvPr id="55" name="Rechteck 54">
              <a:extLst>
                <a:ext uri="{FF2B5EF4-FFF2-40B4-BE49-F238E27FC236}">
                  <a16:creationId xmlns:a16="http://schemas.microsoft.com/office/drawing/2014/main" id="{7E2C7312-C956-6EA8-776E-01F3C4CC2E5B}"/>
                </a:ext>
              </a:extLst>
            </p:cNvPr>
            <p:cNvSpPr/>
            <p:nvPr/>
          </p:nvSpPr>
          <p:spPr>
            <a:xfrm>
              <a:off x="2734862" y="3237875"/>
              <a:ext cx="147950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err="1">
                  <a:solidFill>
                    <a:schemeClr val="tx1"/>
                  </a:solidFill>
                  <a:cs typeface="Arial" panose="020B0604020202020204" pitchFamily="34" charset="0"/>
                </a:rPr>
                <a:t>Compromise</a:t>
              </a:r>
              <a:endParaRPr lang="de-DE" sz="1200" b="1" dirty="0">
                <a:solidFill>
                  <a:schemeClr val="tx1"/>
                </a:solidFill>
                <a:cs typeface="Arial" panose="020B0604020202020204" pitchFamily="34" charset="0"/>
              </a:endParaRPr>
            </a:p>
          </p:txBody>
        </p:sp>
        <p:sp>
          <p:nvSpPr>
            <p:cNvPr id="57" name="Rechteck 56">
              <a:extLst>
                <a:ext uri="{FF2B5EF4-FFF2-40B4-BE49-F238E27FC236}">
                  <a16:creationId xmlns:a16="http://schemas.microsoft.com/office/drawing/2014/main" id="{21CE2A3B-681C-4CE3-5440-450B6C874BA6}"/>
                </a:ext>
              </a:extLst>
            </p:cNvPr>
            <p:cNvSpPr/>
            <p:nvPr/>
          </p:nvSpPr>
          <p:spPr>
            <a:xfrm>
              <a:off x="2654317" y="5462506"/>
              <a:ext cx="1479510"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Transparency</a:t>
              </a:r>
            </a:p>
          </p:txBody>
        </p:sp>
        <p:sp>
          <p:nvSpPr>
            <p:cNvPr id="58" name="Rechteck 57">
              <a:extLst>
                <a:ext uri="{FF2B5EF4-FFF2-40B4-BE49-F238E27FC236}">
                  <a16:creationId xmlns:a16="http://schemas.microsoft.com/office/drawing/2014/main" id="{5CBA8309-5C3E-2E6D-05CF-3A9188C5BEB9}"/>
                </a:ext>
              </a:extLst>
            </p:cNvPr>
            <p:cNvSpPr/>
            <p:nvPr/>
          </p:nvSpPr>
          <p:spPr>
            <a:xfrm>
              <a:off x="1552575" y="5218428"/>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Low</a:t>
              </a:r>
            </a:p>
          </p:txBody>
        </p:sp>
        <p:sp>
          <p:nvSpPr>
            <p:cNvPr id="59" name="Rechteck 58">
              <a:extLst>
                <a:ext uri="{FF2B5EF4-FFF2-40B4-BE49-F238E27FC236}">
                  <a16:creationId xmlns:a16="http://schemas.microsoft.com/office/drawing/2014/main" id="{91713A15-130F-25FD-CDA7-99C851C19B48}"/>
                </a:ext>
              </a:extLst>
            </p:cNvPr>
            <p:cNvSpPr/>
            <p:nvPr/>
          </p:nvSpPr>
          <p:spPr>
            <a:xfrm>
              <a:off x="4441764" y="5295449"/>
              <a:ext cx="690203"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High</a:t>
              </a:r>
            </a:p>
          </p:txBody>
        </p:sp>
      </p:grpSp>
      <p:sp>
        <p:nvSpPr>
          <p:cNvPr id="4" name="Ellipse 3">
            <a:extLst>
              <a:ext uri="{FF2B5EF4-FFF2-40B4-BE49-F238E27FC236}">
                <a16:creationId xmlns:a16="http://schemas.microsoft.com/office/drawing/2014/main" id="{537EC8B9-8B92-8414-B3EE-90E3EBE1B2AD}"/>
              </a:ext>
            </a:extLst>
          </p:cNvPr>
          <p:cNvSpPr/>
          <p:nvPr/>
        </p:nvSpPr>
        <p:spPr>
          <a:xfrm>
            <a:off x="3304218" y="3199344"/>
            <a:ext cx="544485" cy="544485"/>
          </a:xfrm>
          <a:prstGeom prst="ellipse">
            <a:avLst/>
          </a:prstGeom>
          <a:solidFill>
            <a:schemeClr val="accent1">
              <a:lumMod val="40000"/>
              <a:lumOff val="60000"/>
            </a:schemeClr>
          </a:solidFill>
          <a:ln>
            <a:solidFill>
              <a:srgbClr val="FFD7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5" name="Gerader Verbinder 4">
            <a:extLst>
              <a:ext uri="{FF2B5EF4-FFF2-40B4-BE49-F238E27FC236}">
                <a16:creationId xmlns:a16="http://schemas.microsoft.com/office/drawing/2014/main" id="{16C9D54F-DF8A-0E8F-6E39-1884B58AEAE0}"/>
              </a:ext>
            </a:extLst>
          </p:cNvPr>
          <p:cNvCxnSpPr>
            <a:cxnSpLocks/>
          </p:cNvCxnSpPr>
          <p:nvPr/>
        </p:nvCxnSpPr>
        <p:spPr>
          <a:xfrm>
            <a:off x="3557509" y="3644136"/>
            <a:ext cx="0" cy="425163"/>
          </a:xfrm>
          <a:prstGeom prst="line">
            <a:avLst/>
          </a:prstGeom>
          <a:ln>
            <a:solidFill>
              <a:srgbClr val="FFD7A5"/>
            </a:solidFill>
            <a:prstDash val="lgDash"/>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A7E57778-77A0-5D4E-2758-C208578C50BE}"/>
              </a:ext>
            </a:extLst>
          </p:cNvPr>
          <p:cNvCxnSpPr>
            <a:cxnSpLocks/>
            <a:endCxn id="4" idx="2"/>
          </p:cNvCxnSpPr>
          <p:nvPr/>
        </p:nvCxnSpPr>
        <p:spPr>
          <a:xfrm>
            <a:off x="1802674" y="3471587"/>
            <a:ext cx="1501544" cy="0"/>
          </a:xfrm>
          <a:prstGeom prst="line">
            <a:avLst/>
          </a:prstGeom>
          <a:ln>
            <a:solidFill>
              <a:srgbClr val="FFD7A5"/>
            </a:solidFill>
            <a:prstDash val="lgDash"/>
          </a:ln>
        </p:spPr>
        <p:style>
          <a:lnRef idx="1">
            <a:schemeClr val="accent1"/>
          </a:lnRef>
          <a:fillRef idx="0">
            <a:schemeClr val="accent1"/>
          </a:fillRef>
          <a:effectRef idx="0">
            <a:schemeClr val="accent1"/>
          </a:effectRef>
          <a:fontRef idx="minor">
            <a:schemeClr val="tx1"/>
          </a:fontRef>
        </p:style>
      </p:cxnSp>
      <p:cxnSp>
        <p:nvCxnSpPr>
          <p:cNvPr id="32" name="Gerade Verbindung mit Pfeil 31">
            <a:extLst>
              <a:ext uri="{FF2B5EF4-FFF2-40B4-BE49-F238E27FC236}">
                <a16:creationId xmlns:a16="http://schemas.microsoft.com/office/drawing/2014/main" id="{E10C1DC6-24F3-DDB0-B405-34300A34DDA4}"/>
              </a:ext>
            </a:extLst>
          </p:cNvPr>
          <p:cNvCxnSpPr>
            <a:cxnSpLocks/>
          </p:cNvCxnSpPr>
          <p:nvPr/>
        </p:nvCxnSpPr>
        <p:spPr>
          <a:xfrm flipH="1">
            <a:off x="6622723" y="1504200"/>
            <a:ext cx="1111577" cy="296107"/>
          </a:xfrm>
          <a:prstGeom prst="straightConnector1">
            <a:avLst/>
          </a:prstGeom>
          <a:ln>
            <a:solidFill>
              <a:schemeClr val="accent6"/>
            </a:solidFill>
            <a:tailEnd type="triangle"/>
          </a:ln>
        </p:spPr>
        <p:style>
          <a:lnRef idx="1">
            <a:schemeClr val="accent5"/>
          </a:lnRef>
          <a:fillRef idx="0">
            <a:schemeClr val="accent5"/>
          </a:fillRef>
          <a:effectRef idx="0">
            <a:schemeClr val="accent5"/>
          </a:effectRef>
          <a:fontRef idx="minor">
            <a:schemeClr val="tx1"/>
          </a:fontRef>
        </p:style>
      </p:cxnSp>
      <p:sp>
        <p:nvSpPr>
          <p:cNvPr id="33" name="Rechteck 32">
            <a:extLst>
              <a:ext uri="{FF2B5EF4-FFF2-40B4-BE49-F238E27FC236}">
                <a16:creationId xmlns:a16="http://schemas.microsoft.com/office/drawing/2014/main" id="{EDF92C97-3F52-E717-60DC-7859F14168AD}"/>
              </a:ext>
            </a:extLst>
          </p:cNvPr>
          <p:cNvSpPr/>
          <p:nvPr/>
        </p:nvSpPr>
        <p:spPr>
          <a:xfrm>
            <a:off x="4640350" y="1083072"/>
            <a:ext cx="2340000" cy="664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err="1">
                <a:solidFill>
                  <a:schemeClr val="accent6"/>
                </a:solidFill>
                <a:cs typeface="Arial" panose="020B0604020202020204" pitchFamily="34" charset="0"/>
              </a:rPr>
              <a:t>Indirct</a:t>
            </a:r>
            <a:r>
              <a:rPr lang="en-AU" sz="1400" b="1" dirty="0">
                <a:solidFill>
                  <a:schemeClr val="accent6"/>
                </a:solidFill>
                <a:cs typeface="Arial" panose="020B0604020202020204" pitchFamily="34" charset="0"/>
              </a:rPr>
              <a:t> Board Interlock</a:t>
            </a:r>
          </a:p>
        </p:txBody>
      </p:sp>
      <p:cxnSp>
        <p:nvCxnSpPr>
          <p:cNvPr id="19" name="Gerader Verbinder 18">
            <a:extLst>
              <a:ext uri="{FF2B5EF4-FFF2-40B4-BE49-F238E27FC236}">
                <a16:creationId xmlns:a16="http://schemas.microsoft.com/office/drawing/2014/main" id="{40F362B3-FD75-22F2-C6FE-5C7E8622F974}"/>
              </a:ext>
            </a:extLst>
          </p:cNvPr>
          <p:cNvCxnSpPr>
            <a:cxnSpLocks/>
          </p:cNvCxnSpPr>
          <p:nvPr/>
        </p:nvCxnSpPr>
        <p:spPr>
          <a:xfrm flipH="1">
            <a:off x="8882890" y="3649158"/>
            <a:ext cx="0" cy="1356293"/>
          </a:xfrm>
          <a:prstGeom prst="line">
            <a:avLst/>
          </a:prstGeom>
          <a:ln>
            <a:solidFill>
              <a:srgbClr val="FFD7A5"/>
            </a:solidFill>
            <a:prstDash val="lgDash"/>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85421EDD-0D08-2388-883B-0D2957ECA0E4}"/>
              </a:ext>
            </a:extLst>
          </p:cNvPr>
          <p:cNvCxnSpPr>
            <a:cxnSpLocks/>
          </p:cNvCxnSpPr>
          <p:nvPr/>
        </p:nvCxnSpPr>
        <p:spPr>
          <a:xfrm flipV="1">
            <a:off x="7054282" y="3476609"/>
            <a:ext cx="1575317" cy="3133"/>
          </a:xfrm>
          <a:prstGeom prst="line">
            <a:avLst/>
          </a:prstGeom>
          <a:ln>
            <a:solidFill>
              <a:srgbClr val="FFD7A5"/>
            </a:solidFill>
            <a:prstDash val="lgDash"/>
          </a:ln>
        </p:spPr>
        <p:style>
          <a:lnRef idx="1">
            <a:schemeClr val="accent1"/>
          </a:lnRef>
          <a:fillRef idx="0">
            <a:schemeClr val="accent1"/>
          </a:fillRef>
          <a:effectRef idx="0">
            <a:schemeClr val="accent1"/>
          </a:effectRef>
          <a:fontRef idx="minor">
            <a:schemeClr val="tx1"/>
          </a:fontRef>
        </p:style>
      </p:cxnSp>
      <p:sp>
        <p:nvSpPr>
          <p:cNvPr id="36" name="Pfeil: nach oben 35">
            <a:extLst>
              <a:ext uri="{FF2B5EF4-FFF2-40B4-BE49-F238E27FC236}">
                <a16:creationId xmlns:a16="http://schemas.microsoft.com/office/drawing/2014/main" id="{4FADCE77-068F-BE0E-A0CF-13F1B59076C6}"/>
              </a:ext>
            </a:extLst>
          </p:cNvPr>
          <p:cNvSpPr/>
          <p:nvPr/>
        </p:nvSpPr>
        <p:spPr>
          <a:xfrm rot="5400000">
            <a:off x="3386901" y="5154583"/>
            <a:ext cx="146630" cy="216968"/>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Pfeil: nach oben 37">
            <a:extLst>
              <a:ext uri="{FF2B5EF4-FFF2-40B4-BE49-F238E27FC236}">
                <a16:creationId xmlns:a16="http://schemas.microsoft.com/office/drawing/2014/main" id="{15EF875C-76C6-CD00-3F30-5B263CAECF2F}"/>
              </a:ext>
            </a:extLst>
          </p:cNvPr>
          <p:cNvSpPr/>
          <p:nvPr/>
        </p:nvSpPr>
        <p:spPr>
          <a:xfrm rot="5400000">
            <a:off x="8701091" y="5154583"/>
            <a:ext cx="146630" cy="216968"/>
          </a:xfrm>
          <a:prstGeom prst="up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43" name="Gerade Verbindung mit Pfeil 42">
            <a:extLst>
              <a:ext uri="{FF2B5EF4-FFF2-40B4-BE49-F238E27FC236}">
                <a16:creationId xmlns:a16="http://schemas.microsoft.com/office/drawing/2014/main" id="{274055EA-7DFA-5620-BC09-44CFB7415DDE}"/>
              </a:ext>
            </a:extLst>
          </p:cNvPr>
          <p:cNvCxnSpPr>
            <a:cxnSpLocks/>
          </p:cNvCxnSpPr>
          <p:nvPr/>
        </p:nvCxnSpPr>
        <p:spPr>
          <a:xfrm>
            <a:off x="4378777" y="1567161"/>
            <a:ext cx="772082" cy="234791"/>
          </a:xfrm>
          <a:prstGeom prst="straightConnector1">
            <a:avLst/>
          </a:prstGeom>
          <a:ln>
            <a:solidFill>
              <a:schemeClr val="accent6"/>
            </a:solidFill>
            <a:tailEnd type="triangle"/>
          </a:ln>
        </p:spPr>
        <p:style>
          <a:lnRef idx="1">
            <a:schemeClr val="accent5"/>
          </a:lnRef>
          <a:fillRef idx="0">
            <a:schemeClr val="accent5"/>
          </a:fillRef>
          <a:effectRef idx="0">
            <a:schemeClr val="accent5"/>
          </a:effectRef>
          <a:fontRef idx="minor">
            <a:schemeClr val="tx1"/>
          </a:fontRef>
        </p:style>
      </p:cxnSp>
      <p:sp>
        <p:nvSpPr>
          <p:cNvPr id="61" name="Rechteck 60">
            <a:extLst>
              <a:ext uri="{FF2B5EF4-FFF2-40B4-BE49-F238E27FC236}">
                <a16:creationId xmlns:a16="http://schemas.microsoft.com/office/drawing/2014/main" id="{D97C9312-714B-C607-1C4C-5798C422577A}"/>
              </a:ext>
            </a:extLst>
          </p:cNvPr>
          <p:cNvSpPr/>
          <p:nvPr/>
        </p:nvSpPr>
        <p:spPr>
          <a:xfrm>
            <a:off x="4722018" y="1492564"/>
            <a:ext cx="2340000" cy="6647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err="1">
                <a:solidFill>
                  <a:schemeClr val="tx1"/>
                </a:solidFill>
                <a:cs typeface="Arial" panose="020B0604020202020204" pitchFamily="34" charset="0"/>
              </a:rPr>
              <a:t>Unternehmen</a:t>
            </a:r>
            <a:r>
              <a:rPr lang="en-AU" sz="1400" b="1" dirty="0">
                <a:solidFill>
                  <a:schemeClr val="tx1"/>
                </a:solidFill>
                <a:cs typeface="Arial" panose="020B0604020202020204" pitchFamily="34" charset="0"/>
              </a:rPr>
              <a:t> C</a:t>
            </a:r>
          </a:p>
        </p:txBody>
      </p:sp>
      <p:sp>
        <p:nvSpPr>
          <p:cNvPr id="10" name="Ellipse 9">
            <a:extLst>
              <a:ext uri="{FF2B5EF4-FFF2-40B4-BE49-F238E27FC236}">
                <a16:creationId xmlns:a16="http://schemas.microsoft.com/office/drawing/2014/main" id="{C98AAA2C-8A1A-3186-0EC8-068846CD8DA8}"/>
              </a:ext>
            </a:extLst>
          </p:cNvPr>
          <p:cNvSpPr/>
          <p:nvPr/>
        </p:nvSpPr>
        <p:spPr>
          <a:xfrm>
            <a:off x="3296457" y="3891820"/>
            <a:ext cx="544485" cy="54448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1" name="Gerader Verbinder 10">
            <a:extLst>
              <a:ext uri="{FF2B5EF4-FFF2-40B4-BE49-F238E27FC236}">
                <a16:creationId xmlns:a16="http://schemas.microsoft.com/office/drawing/2014/main" id="{27A8A0D2-FC7F-8016-0816-017889B20941}"/>
              </a:ext>
            </a:extLst>
          </p:cNvPr>
          <p:cNvCxnSpPr>
            <a:cxnSpLocks/>
          </p:cNvCxnSpPr>
          <p:nvPr/>
        </p:nvCxnSpPr>
        <p:spPr>
          <a:xfrm>
            <a:off x="3549748" y="4336612"/>
            <a:ext cx="0" cy="768494"/>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95DFA8DC-E5AD-65A8-BD46-837614A251E0}"/>
              </a:ext>
            </a:extLst>
          </p:cNvPr>
          <p:cNvCxnSpPr>
            <a:cxnSpLocks/>
            <a:endCxn id="10" idx="2"/>
          </p:cNvCxnSpPr>
          <p:nvPr/>
        </p:nvCxnSpPr>
        <p:spPr>
          <a:xfrm>
            <a:off x="1794913" y="4164063"/>
            <a:ext cx="1501544"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34" name="Ellipse 33">
            <a:extLst>
              <a:ext uri="{FF2B5EF4-FFF2-40B4-BE49-F238E27FC236}">
                <a16:creationId xmlns:a16="http://schemas.microsoft.com/office/drawing/2014/main" id="{8B974982-5889-D85C-4455-C731859AD727}"/>
              </a:ext>
            </a:extLst>
          </p:cNvPr>
          <p:cNvSpPr/>
          <p:nvPr/>
        </p:nvSpPr>
        <p:spPr>
          <a:xfrm>
            <a:off x="8629599" y="2554234"/>
            <a:ext cx="544485" cy="54448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5" name="Gerader Verbinder 34">
            <a:extLst>
              <a:ext uri="{FF2B5EF4-FFF2-40B4-BE49-F238E27FC236}">
                <a16:creationId xmlns:a16="http://schemas.microsoft.com/office/drawing/2014/main" id="{932DC185-6E03-5F23-ED29-720511694736}"/>
              </a:ext>
            </a:extLst>
          </p:cNvPr>
          <p:cNvCxnSpPr>
            <a:cxnSpLocks/>
          </p:cNvCxnSpPr>
          <p:nvPr/>
        </p:nvCxnSpPr>
        <p:spPr>
          <a:xfrm>
            <a:off x="8882890" y="2976166"/>
            <a:ext cx="0" cy="428662"/>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37" name="Gerader Verbinder 36">
            <a:extLst>
              <a:ext uri="{FF2B5EF4-FFF2-40B4-BE49-F238E27FC236}">
                <a16:creationId xmlns:a16="http://schemas.microsoft.com/office/drawing/2014/main" id="{7DB2CD8A-B114-9C68-2566-E09912612F97}"/>
              </a:ext>
            </a:extLst>
          </p:cNvPr>
          <p:cNvCxnSpPr>
            <a:cxnSpLocks/>
          </p:cNvCxnSpPr>
          <p:nvPr/>
        </p:nvCxnSpPr>
        <p:spPr>
          <a:xfrm flipV="1">
            <a:off x="7054282" y="2803617"/>
            <a:ext cx="1575317" cy="313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9" name="Ellipse 8">
            <a:extLst>
              <a:ext uri="{FF2B5EF4-FFF2-40B4-BE49-F238E27FC236}">
                <a16:creationId xmlns:a16="http://schemas.microsoft.com/office/drawing/2014/main" id="{60C44D28-5CA6-9394-4F47-EAA3F08C2873}"/>
              </a:ext>
            </a:extLst>
          </p:cNvPr>
          <p:cNvSpPr/>
          <p:nvPr/>
        </p:nvSpPr>
        <p:spPr>
          <a:xfrm>
            <a:off x="8629599" y="3227226"/>
            <a:ext cx="544485" cy="544485"/>
          </a:xfrm>
          <a:prstGeom prst="ellipse">
            <a:avLst/>
          </a:prstGeom>
          <a:solidFill>
            <a:schemeClr val="accent1">
              <a:lumMod val="40000"/>
              <a:lumOff val="60000"/>
            </a:schemeClr>
          </a:solidFill>
          <a:ln>
            <a:solidFill>
              <a:srgbClr val="FFD7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810913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2"/>
          </p:nvPr>
        </p:nvSpPr>
        <p:spPr/>
        <p:txBody>
          <a:bodyPr/>
          <a:lstStyle/>
          <a:p>
            <a:r>
              <a:rPr lang="en-US" dirty="0"/>
              <a:t>Artikel 3:</a:t>
            </a:r>
          </a:p>
          <a:p>
            <a:r>
              <a:rPr lang="en-US" dirty="0"/>
              <a:t>Backup-</a:t>
            </a:r>
            <a:r>
              <a:rPr lang="en-US" dirty="0" err="1"/>
              <a:t>Folien</a:t>
            </a:r>
            <a:endParaRPr lang="en-US" dirty="0"/>
          </a:p>
        </p:txBody>
      </p:sp>
      <p:sp>
        <p:nvSpPr>
          <p:cNvPr id="3" name="Textplatzhalter 2">
            <a:extLst>
              <a:ext uri="{FF2B5EF4-FFF2-40B4-BE49-F238E27FC236}">
                <a16:creationId xmlns:a16="http://schemas.microsoft.com/office/drawing/2014/main" id="{6BDDCF57-B1C4-B54F-4205-FC43FD97FE79}"/>
              </a:ext>
            </a:extLst>
          </p:cNvPr>
          <p:cNvSpPr>
            <a:spLocks noGrp="1"/>
          </p:cNvSpPr>
          <p:nvPr>
            <p:ph type="body" sz="quarter" idx="13"/>
          </p:nvPr>
        </p:nvSpPr>
        <p:spPr/>
        <p:txBody>
          <a:bodyPr/>
          <a:lstStyle/>
          <a:p>
            <a:endParaRPr lang="de-DE" dirty="0"/>
          </a:p>
        </p:txBody>
      </p:sp>
    </p:spTree>
    <p:custDataLst>
      <p:tags r:id="rId1"/>
    </p:custDataLst>
    <p:extLst>
      <p:ext uri="{BB962C8B-B14F-4D97-AF65-F5344CB8AC3E}">
        <p14:creationId xmlns:p14="http://schemas.microsoft.com/office/powerpoint/2010/main" val="26777958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288000" y="511175"/>
            <a:ext cx="10945149" cy="664797"/>
          </a:xfrm>
        </p:spPr>
        <p:txBody>
          <a:bodyPr/>
          <a:lstStyle/>
          <a:p>
            <a:r>
              <a:rPr lang="de-DE" dirty="0">
                <a:cs typeface="Arial"/>
              </a:rPr>
              <a:t>Unternehmensdaten werden via </a:t>
            </a:r>
            <a:r>
              <a:rPr lang="de-DE" dirty="0" err="1">
                <a:solidFill>
                  <a:schemeClr val="accent4"/>
                </a:solidFill>
                <a:cs typeface="Arial"/>
              </a:rPr>
              <a:t>Webscraping</a:t>
            </a:r>
            <a:r>
              <a:rPr lang="de-DE" dirty="0">
                <a:cs typeface="Arial"/>
              </a:rPr>
              <a:t> von </a:t>
            </a:r>
            <a:r>
              <a:rPr lang="de-DE" dirty="0">
                <a:solidFill>
                  <a:schemeClr val="accent1"/>
                </a:solidFill>
                <a:cs typeface="Arial"/>
              </a:rPr>
              <a:t>Glassdoor</a:t>
            </a:r>
            <a:r>
              <a:rPr lang="de-DE" dirty="0">
                <a:cs typeface="Arial"/>
              </a:rPr>
              <a:t> bezogen</a:t>
            </a:r>
            <a:endParaRPr lang="de-DE" dirty="0"/>
          </a:p>
        </p:txBody>
      </p:sp>
      <p:sp>
        <p:nvSpPr>
          <p:cNvPr id="5" name="Fußzeilenplatzhalter 4"/>
          <p:cNvSpPr>
            <a:spLocks noGrp="1"/>
          </p:cNvSpPr>
          <p:nvPr>
            <p:ph type="ftr" sz="quarter" idx="3"/>
          </p:nvPr>
        </p:nvSpPr>
        <p:spPr/>
        <p:txBody>
          <a:bodyPr/>
          <a:lstStyle/>
          <a:p>
            <a:r>
              <a:rPr lang="en-US" dirty="0"/>
              <a:t>Study 3: Glassdoor</a:t>
            </a:r>
          </a:p>
        </p:txBody>
      </p:sp>
      <p:pic>
        <p:nvPicPr>
          <p:cNvPr id="4" name="Grafik 3">
            <a:extLst>
              <a:ext uri="{FF2B5EF4-FFF2-40B4-BE49-F238E27FC236}">
                <a16:creationId xmlns:a16="http://schemas.microsoft.com/office/drawing/2014/main" id="{8C5E0D2F-77B3-7A7D-6988-22EDF3C82236}"/>
              </a:ext>
            </a:extLst>
          </p:cNvPr>
          <p:cNvPicPr>
            <a:picLocks noChangeAspect="1"/>
          </p:cNvPicPr>
          <p:nvPr/>
        </p:nvPicPr>
        <p:blipFill>
          <a:blip r:embed="rId3"/>
          <a:stretch>
            <a:fillRect/>
          </a:stretch>
        </p:blipFill>
        <p:spPr>
          <a:xfrm>
            <a:off x="5040000" y="1080000"/>
            <a:ext cx="6365821" cy="5040000"/>
          </a:xfrm>
          <a:prstGeom prst="rect">
            <a:avLst/>
          </a:prstGeom>
        </p:spPr>
      </p:pic>
      <p:sp>
        <p:nvSpPr>
          <p:cNvPr id="9" name="TextBox 16">
            <a:extLst>
              <a:ext uri="{FF2B5EF4-FFF2-40B4-BE49-F238E27FC236}">
                <a16:creationId xmlns:a16="http://schemas.microsoft.com/office/drawing/2014/main" id="{11267204-F64C-3381-2E67-D7D0298111D9}"/>
              </a:ext>
            </a:extLst>
          </p:cNvPr>
          <p:cNvSpPr txBox="1">
            <a:spLocks/>
          </p:cNvSpPr>
          <p:nvPr/>
        </p:nvSpPr>
        <p:spPr>
          <a:xfrm>
            <a:off x="288000" y="1080000"/>
            <a:ext cx="4845975" cy="5040000"/>
          </a:xfrm>
          <a:prstGeom prst="rect">
            <a:avLst/>
          </a:prstGeom>
        </p:spPr>
        <p:txBody>
          <a:bodyPr vert="horz" lIns="0" tIns="72000" rIns="72000" bIns="72000" rtlCol="0">
            <a:noAutofit/>
          </a:bodyPr>
          <a:lstStyle>
            <a:lvl1pPr marL="0" indent="0" algn="l" defTabSz="457200" rtl="0" eaLnBrk="1" latinLnBrk="0" hangingPunct="1">
              <a:lnSpc>
                <a:spcPct val="104000"/>
              </a:lnSpc>
              <a:spcBef>
                <a:spcPts val="1200"/>
              </a:spcBef>
              <a:buFont typeface="Arial" panose="020B0604020202020204" pitchFamily="34" charset="0"/>
              <a:buNone/>
              <a:defRPr sz="1400" kern="1200">
                <a:solidFill>
                  <a:srgbClr val="4B4B4B"/>
                </a:solidFill>
                <a:latin typeface="+mn-lt"/>
                <a:ea typeface="+mn-ea"/>
                <a:cs typeface="+mn-cs"/>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baseline="0">
                <a:solidFill>
                  <a:srgbClr val="4B4B4B"/>
                </a:solidFill>
                <a:latin typeface="+mn-lt"/>
                <a:ea typeface="+mn-ea"/>
                <a:cs typeface="+mn-cs"/>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9pPr>
          </a:lstStyle>
          <a:p>
            <a:pPr lvl="1">
              <a:lnSpc>
                <a:spcPct val="150000"/>
              </a:lnSpc>
            </a:pPr>
            <a:r>
              <a:rPr lang="en-US" dirty="0"/>
              <a:t>2,2 </a:t>
            </a:r>
            <a:r>
              <a:rPr lang="en-US" dirty="0" err="1"/>
              <a:t>Millionen</a:t>
            </a:r>
            <a:r>
              <a:rPr lang="en-US" dirty="0"/>
              <a:t> </a:t>
            </a:r>
            <a:r>
              <a:rPr lang="en-US" dirty="0" err="1"/>
              <a:t>Unternehmen</a:t>
            </a:r>
            <a:endParaRPr lang="en-US" dirty="0"/>
          </a:p>
          <a:p>
            <a:pPr lvl="1">
              <a:lnSpc>
                <a:spcPct val="150000"/>
              </a:lnSpc>
            </a:pPr>
            <a:r>
              <a:rPr lang="en-US" dirty="0" err="1"/>
              <a:t>Hohe</a:t>
            </a:r>
            <a:r>
              <a:rPr lang="en-US" dirty="0"/>
              <a:t> </a:t>
            </a:r>
            <a:r>
              <a:rPr lang="en-US" dirty="0" err="1"/>
              <a:t>Anzahl</a:t>
            </a:r>
            <a:r>
              <a:rPr lang="en-US" dirty="0"/>
              <a:t> an (</a:t>
            </a:r>
            <a:r>
              <a:rPr lang="en-US" dirty="0" err="1"/>
              <a:t>freiwilligen</a:t>
            </a:r>
            <a:r>
              <a:rPr lang="en-US" dirty="0"/>
              <a:t>) </a:t>
            </a:r>
            <a:r>
              <a:rPr lang="en-US" dirty="0" err="1"/>
              <a:t>Bewertungen</a:t>
            </a:r>
            <a:endParaRPr lang="en-US" dirty="0"/>
          </a:p>
          <a:p>
            <a:pPr lvl="1">
              <a:lnSpc>
                <a:spcPct val="150000"/>
              </a:lnSpc>
            </a:pPr>
            <a:r>
              <a:rPr lang="en-US" dirty="0"/>
              <a:t>Fast alle </a:t>
            </a:r>
            <a:r>
              <a:rPr lang="en-US" dirty="0" err="1"/>
              <a:t>Unternehemen</a:t>
            </a:r>
            <a:r>
              <a:rPr lang="en-US" dirty="0"/>
              <a:t> </a:t>
            </a:r>
            <a:r>
              <a:rPr lang="en-US" dirty="0" err="1"/>
              <a:t>sind</a:t>
            </a:r>
            <a:r>
              <a:rPr lang="en-US" dirty="0"/>
              <a:t> auf Glassdoor </a:t>
            </a:r>
            <a:r>
              <a:rPr lang="en-US" dirty="0" err="1"/>
              <a:t>vertreten</a:t>
            </a:r>
            <a:endParaRPr lang="en-US" dirty="0"/>
          </a:p>
          <a:p>
            <a:pPr lvl="1">
              <a:lnSpc>
                <a:spcPct val="150000"/>
              </a:lnSpc>
            </a:pPr>
            <a:r>
              <a:rPr lang="en-US" dirty="0"/>
              <a:t>Glassdoor </a:t>
            </a:r>
            <a:r>
              <a:rPr lang="en-US" dirty="0" err="1"/>
              <a:t>wurde</a:t>
            </a:r>
            <a:r>
              <a:rPr lang="en-US" dirty="0"/>
              <a:t> </a:t>
            </a:r>
            <a:r>
              <a:rPr lang="en-US" dirty="0" err="1"/>
              <a:t>bereits</a:t>
            </a:r>
            <a:r>
              <a:rPr lang="en-US" dirty="0"/>
              <a:t> für </a:t>
            </a:r>
            <a:r>
              <a:rPr lang="en-US" dirty="0" err="1"/>
              <a:t>Studienzwecke</a:t>
            </a:r>
            <a:r>
              <a:rPr lang="en-US" dirty="0"/>
              <a:t> </a:t>
            </a:r>
            <a:r>
              <a:rPr lang="en-US" dirty="0" err="1"/>
              <a:t>verwendet</a:t>
            </a:r>
            <a:r>
              <a:rPr lang="en-US" dirty="0"/>
              <a:t>:</a:t>
            </a:r>
          </a:p>
          <a:p>
            <a:pPr lvl="2">
              <a:lnSpc>
                <a:spcPct val="150000"/>
              </a:lnSpc>
            </a:pPr>
            <a:r>
              <a:rPr lang="en-US" sz="1200" dirty="0">
                <a:solidFill>
                  <a:schemeClr val="accent1"/>
                </a:solidFill>
              </a:rPr>
              <a:t>Employees’ 6-month outlook </a:t>
            </a:r>
            <a:r>
              <a:rPr lang="en-US" sz="1200" dirty="0"/>
              <a:t>predicts future </a:t>
            </a:r>
            <a:r>
              <a:rPr lang="en-US" sz="1200" dirty="0">
                <a:solidFill>
                  <a:schemeClr val="accent4"/>
                </a:solidFill>
              </a:rPr>
              <a:t>firm performance </a:t>
            </a:r>
            <a:r>
              <a:rPr lang="en-US" sz="1050" dirty="0"/>
              <a:t>(Hales et al. 2018)</a:t>
            </a:r>
          </a:p>
          <a:p>
            <a:pPr lvl="2">
              <a:lnSpc>
                <a:spcPct val="150000"/>
              </a:lnSpc>
            </a:pPr>
            <a:r>
              <a:rPr lang="en-US" sz="1200" dirty="0">
                <a:solidFill>
                  <a:schemeClr val="accent1"/>
                </a:solidFill>
              </a:rPr>
              <a:t>Employee satisfaction </a:t>
            </a:r>
            <a:r>
              <a:rPr lang="en-US" sz="1200" dirty="0"/>
              <a:t>predict future fraudulent </a:t>
            </a:r>
            <a:r>
              <a:rPr lang="en-US" sz="1200" dirty="0">
                <a:solidFill>
                  <a:schemeClr val="accent4"/>
                </a:solidFill>
              </a:rPr>
              <a:t>financial reporting </a:t>
            </a:r>
            <a:r>
              <a:rPr lang="en-US" sz="1050" dirty="0"/>
              <a:t>(Ji et al. 2017)</a:t>
            </a:r>
          </a:p>
          <a:p>
            <a:pPr lvl="2">
              <a:lnSpc>
                <a:spcPct val="150000"/>
              </a:lnSpc>
            </a:pPr>
            <a:r>
              <a:rPr lang="en-US" sz="1200" dirty="0">
                <a:solidFill>
                  <a:schemeClr val="accent1"/>
                </a:solidFill>
              </a:rPr>
              <a:t>Tax avoidance </a:t>
            </a:r>
            <a:r>
              <a:rPr lang="en-US" sz="1200" dirty="0"/>
              <a:t>news reduce </a:t>
            </a:r>
            <a:r>
              <a:rPr lang="en-US" sz="1200" dirty="0">
                <a:solidFill>
                  <a:schemeClr val="accent4"/>
                </a:solidFill>
              </a:rPr>
              <a:t>employee satisfaction </a:t>
            </a:r>
            <a:r>
              <a:rPr lang="en-US" sz="1050" dirty="0"/>
              <a:t>(Lee et al. 2021)</a:t>
            </a:r>
          </a:p>
          <a:p>
            <a:pPr lvl="2">
              <a:lnSpc>
                <a:spcPct val="150000"/>
              </a:lnSpc>
            </a:pPr>
            <a:r>
              <a:rPr lang="en-US" sz="1200" dirty="0"/>
              <a:t>Firms improve their workplace practices after being reviewed on Glassdoor </a:t>
            </a:r>
            <a:r>
              <a:rPr lang="en-US" sz="1050" dirty="0"/>
              <a:t>(Dube &amp; Zhu 2021)</a:t>
            </a:r>
          </a:p>
          <a:p>
            <a:pPr lvl="2">
              <a:lnSpc>
                <a:spcPct val="150000"/>
              </a:lnSpc>
            </a:pPr>
            <a:r>
              <a:rPr lang="en-US" sz="1200" dirty="0">
                <a:solidFill>
                  <a:schemeClr val="accent1"/>
                </a:solidFill>
              </a:rPr>
              <a:t>Interpersonal cultural heterogeneity </a:t>
            </a:r>
            <a:r>
              <a:rPr lang="en-US" sz="1200" dirty="0"/>
              <a:t>reduces </a:t>
            </a:r>
            <a:r>
              <a:rPr lang="en-US" sz="1200" dirty="0">
                <a:solidFill>
                  <a:schemeClr val="accent4"/>
                </a:solidFill>
              </a:rPr>
              <a:t>firm performance </a:t>
            </a:r>
            <a:r>
              <a:rPr lang="en-US" sz="1200" dirty="0"/>
              <a:t>and intrapersonal heterogeneity increases innovation </a:t>
            </a:r>
            <a:r>
              <a:rPr lang="en-US" sz="1050" dirty="0"/>
              <a:t>(</a:t>
            </a:r>
            <a:r>
              <a:rPr lang="en-US" sz="1050" dirty="0" err="1"/>
              <a:t>Corritore</a:t>
            </a:r>
            <a:r>
              <a:rPr lang="en-US" sz="1050" dirty="0"/>
              <a:t> et al. 2020)</a:t>
            </a:r>
          </a:p>
          <a:p>
            <a:pPr lvl="2">
              <a:lnSpc>
                <a:spcPct val="150000"/>
              </a:lnSpc>
            </a:pPr>
            <a:endParaRPr lang="en-US" dirty="0"/>
          </a:p>
        </p:txBody>
      </p:sp>
    </p:spTree>
    <p:custDataLst>
      <p:tags r:id="rId1"/>
    </p:custDataLst>
    <p:extLst>
      <p:ext uri="{BB962C8B-B14F-4D97-AF65-F5344CB8AC3E}">
        <p14:creationId xmlns:p14="http://schemas.microsoft.com/office/powerpoint/2010/main" val="33586165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p:txBody>
          <a:bodyPr/>
          <a:lstStyle/>
          <a:p>
            <a:r>
              <a:rPr lang="de-DE" dirty="0">
                <a:solidFill>
                  <a:schemeClr val="accent1"/>
                </a:solidFill>
                <a:cs typeface="Arial"/>
              </a:rPr>
              <a:t>Glassdoor</a:t>
            </a:r>
            <a:r>
              <a:rPr lang="de-DE" dirty="0">
                <a:cs typeface="Arial"/>
              </a:rPr>
              <a:t> bietet einen Einblick in die Zufriedenheit der Arbeitnehmer</a:t>
            </a:r>
            <a:endParaRPr lang="de-DE" dirty="0"/>
          </a:p>
        </p:txBody>
      </p:sp>
      <p:sp>
        <p:nvSpPr>
          <p:cNvPr id="5" name="Fußzeilenplatzhalter 4"/>
          <p:cNvSpPr>
            <a:spLocks noGrp="1"/>
          </p:cNvSpPr>
          <p:nvPr>
            <p:ph type="ftr" sz="quarter" idx="3"/>
          </p:nvPr>
        </p:nvSpPr>
        <p:spPr/>
        <p:txBody>
          <a:bodyPr/>
          <a:lstStyle/>
          <a:p>
            <a:r>
              <a:rPr lang="en-US" dirty="0"/>
              <a:t>Study 3: Glassdoor</a:t>
            </a:r>
          </a:p>
        </p:txBody>
      </p:sp>
      <p:pic>
        <p:nvPicPr>
          <p:cNvPr id="6" name="Grafik 5">
            <a:extLst>
              <a:ext uri="{FF2B5EF4-FFF2-40B4-BE49-F238E27FC236}">
                <a16:creationId xmlns:a16="http://schemas.microsoft.com/office/drawing/2014/main" id="{E5935309-ADBD-9AFC-DC51-055C869FF0B9}"/>
              </a:ext>
            </a:extLst>
          </p:cNvPr>
          <p:cNvPicPr>
            <a:picLocks noChangeAspect="1"/>
          </p:cNvPicPr>
          <p:nvPr/>
        </p:nvPicPr>
        <p:blipFill>
          <a:blip r:embed="rId3"/>
          <a:stretch>
            <a:fillRect/>
          </a:stretch>
        </p:blipFill>
        <p:spPr>
          <a:xfrm>
            <a:off x="5040000" y="1080000"/>
            <a:ext cx="6365821" cy="5040000"/>
          </a:xfrm>
          <a:prstGeom prst="rect">
            <a:avLst/>
          </a:prstGeom>
        </p:spPr>
      </p:pic>
      <p:sp>
        <p:nvSpPr>
          <p:cNvPr id="7" name="Rechteck 6">
            <a:extLst>
              <a:ext uri="{FF2B5EF4-FFF2-40B4-BE49-F238E27FC236}">
                <a16:creationId xmlns:a16="http://schemas.microsoft.com/office/drawing/2014/main" id="{CABC760D-2385-04A9-25F5-EBACF2A52193}"/>
              </a:ext>
            </a:extLst>
          </p:cNvPr>
          <p:cNvSpPr/>
          <p:nvPr/>
        </p:nvSpPr>
        <p:spPr>
          <a:xfrm>
            <a:off x="5429249" y="2698750"/>
            <a:ext cx="2314575" cy="171450"/>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BD0F06F6-EEF9-F034-4F6A-7E0E45F3F241}"/>
              </a:ext>
            </a:extLst>
          </p:cNvPr>
          <p:cNvSpPr/>
          <p:nvPr/>
        </p:nvSpPr>
        <p:spPr>
          <a:xfrm>
            <a:off x="5429249" y="2882900"/>
            <a:ext cx="2314575" cy="171450"/>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a:extLst>
              <a:ext uri="{FF2B5EF4-FFF2-40B4-BE49-F238E27FC236}">
                <a16:creationId xmlns:a16="http://schemas.microsoft.com/office/drawing/2014/main" id="{A5E3C033-0EFF-8DB7-4B7A-BCBCA5D018C0}"/>
              </a:ext>
            </a:extLst>
          </p:cNvPr>
          <p:cNvSpPr/>
          <p:nvPr/>
        </p:nvSpPr>
        <p:spPr>
          <a:xfrm>
            <a:off x="5429248" y="3054350"/>
            <a:ext cx="2314575" cy="171450"/>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36519823-1663-A755-BC85-1118780BA834}"/>
              </a:ext>
            </a:extLst>
          </p:cNvPr>
          <p:cNvSpPr/>
          <p:nvPr/>
        </p:nvSpPr>
        <p:spPr>
          <a:xfrm>
            <a:off x="5429249" y="3265488"/>
            <a:ext cx="2314575" cy="284161"/>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a:extLst>
              <a:ext uri="{FF2B5EF4-FFF2-40B4-BE49-F238E27FC236}">
                <a16:creationId xmlns:a16="http://schemas.microsoft.com/office/drawing/2014/main" id="{31383253-EA0F-F492-B4C7-E23734838CC2}"/>
              </a:ext>
            </a:extLst>
          </p:cNvPr>
          <p:cNvSpPr/>
          <p:nvPr/>
        </p:nvSpPr>
        <p:spPr>
          <a:xfrm>
            <a:off x="5429249" y="3606349"/>
            <a:ext cx="2314575" cy="284161"/>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6">
            <a:extLst>
              <a:ext uri="{FF2B5EF4-FFF2-40B4-BE49-F238E27FC236}">
                <a16:creationId xmlns:a16="http://schemas.microsoft.com/office/drawing/2014/main" id="{44B18A28-5C08-0665-99F1-B831A2798FBC}"/>
              </a:ext>
            </a:extLst>
          </p:cNvPr>
          <p:cNvSpPr txBox="1">
            <a:spLocks/>
          </p:cNvSpPr>
          <p:nvPr/>
        </p:nvSpPr>
        <p:spPr>
          <a:xfrm>
            <a:off x="288000" y="1080000"/>
            <a:ext cx="4845975" cy="5040000"/>
          </a:xfrm>
          <a:prstGeom prst="rect">
            <a:avLst/>
          </a:prstGeom>
        </p:spPr>
        <p:txBody>
          <a:bodyPr vert="horz" lIns="0" tIns="72000" rIns="72000" bIns="72000" rtlCol="0">
            <a:noAutofit/>
          </a:bodyPr>
          <a:lstStyle>
            <a:lvl1pPr marL="0" indent="0" algn="l" defTabSz="457200" rtl="0" eaLnBrk="1" latinLnBrk="0" hangingPunct="1">
              <a:lnSpc>
                <a:spcPct val="104000"/>
              </a:lnSpc>
              <a:spcBef>
                <a:spcPts val="1200"/>
              </a:spcBef>
              <a:buFont typeface="Arial" panose="020B0604020202020204" pitchFamily="34" charset="0"/>
              <a:buNone/>
              <a:defRPr sz="1400" kern="1200">
                <a:solidFill>
                  <a:srgbClr val="4B4B4B"/>
                </a:solidFill>
                <a:latin typeface="+mn-lt"/>
                <a:ea typeface="+mn-ea"/>
                <a:cs typeface="+mn-cs"/>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baseline="0">
                <a:solidFill>
                  <a:srgbClr val="4B4B4B"/>
                </a:solidFill>
                <a:latin typeface="+mn-lt"/>
                <a:ea typeface="+mn-ea"/>
                <a:cs typeface="+mn-cs"/>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9pPr>
          </a:lstStyle>
          <a:p>
            <a:pPr lvl="1">
              <a:lnSpc>
                <a:spcPct val="150000"/>
              </a:lnSpc>
            </a:pPr>
            <a:r>
              <a:rPr lang="en-US" b="1" dirty="0" err="1"/>
              <a:t>Verfügbare</a:t>
            </a:r>
            <a:r>
              <a:rPr lang="en-US" b="1" dirty="0"/>
              <a:t> </a:t>
            </a:r>
            <a:r>
              <a:rPr lang="en-US" b="1" dirty="0" err="1"/>
              <a:t>Daten</a:t>
            </a:r>
            <a:endParaRPr lang="en-US" b="1" dirty="0"/>
          </a:p>
          <a:p>
            <a:pPr lvl="2">
              <a:lnSpc>
                <a:spcPct val="150000"/>
              </a:lnSpc>
            </a:pPr>
            <a:r>
              <a:rPr lang="en-US" dirty="0" err="1"/>
              <a:t>Gesamtbewertung</a:t>
            </a:r>
            <a:r>
              <a:rPr lang="en-US" dirty="0"/>
              <a:t> des </a:t>
            </a:r>
            <a:r>
              <a:rPr lang="en-US" dirty="0" err="1"/>
              <a:t>Unternehmens</a:t>
            </a:r>
            <a:r>
              <a:rPr lang="en-US" dirty="0"/>
              <a:t> (Likert-Skala)</a:t>
            </a:r>
          </a:p>
          <a:p>
            <a:pPr lvl="2">
              <a:lnSpc>
                <a:spcPct val="150000"/>
              </a:lnSpc>
            </a:pPr>
            <a:r>
              <a:rPr lang="en-US" dirty="0"/>
              <a:t>Status des </a:t>
            </a:r>
            <a:r>
              <a:rPr lang="en-US" dirty="0" err="1"/>
              <a:t>Mitarbeiters</a:t>
            </a:r>
            <a:r>
              <a:rPr lang="en-US" dirty="0"/>
              <a:t> / Reviewers</a:t>
            </a:r>
          </a:p>
          <a:p>
            <a:pPr lvl="2">
              <a:lnSpc>
                <a:spcPct val="150000"/>
              </a:lnSpc>
            </a:pPr>
            <a:r>
              <a:rPr lang="en-US" dirty="0" err="1"/>
              <a:t>Titel</a:t>
            </a:r>
            <a:endParaRPr lang="en-US" dirty="0"/>
          </a:p>
          <a:p>
            <a:pPr lvl="2">
              <a:lnSpc>
                <a:spcPct val="150000"/>
              </a:lnSpc>
            </a:pPr>
            <a:r>
              <a:rPr lang="en-US" dirty="0"/>
              <a:t>Datum </a:t>
            </a:r>
          </a:p>
          <a:p>
            <a:pPr lvl="2">
              <a:lnSpc>
                <a:spcPct val="150000"/>
              </a:lnSpc>
            </a:pPr>
            <a:r>
              <a:rPr lang="en-US" dirty="0"/>
              <a:t>Position</a:t>
            </a:r>
          </a:p>
          <a:p>
            <a:pPr lvl="2">
              <a:lnSpc>
                <a:spcPct val="150000"/>
              </a:lnSpc>
            </a:pPr>
            <a:r>
              <a:rPr lang="en-US" dirty="0" err="1"/>
              <a:t>Empfehlungen</a:t>
            </a:r>
            <a:r>
              <a:rPr lang="en-US" dirty="0"/>
              <a:t> (</a:t>
            </a:r>
            <a:r>
              <a:rPr lang="en-US" dirty="0" err="1"/>
              <a:t>Binär</a:t>
            </a:r>
            <a:r>
              <a:rPr lang="en-US" dirty="0"/>
              <a:t>)</a:t>
            </a:r>
          </a:p>
          <a:p>
            <a:pPr lvl="2">
              <a:lnSpc>
                <a:spcPct val="150000"/>
              </a:lnSpc>
            </a:pPr>
            <a:r>
              <a:rPr lang="en-US" dirty="0" err="1"/>
              <a:t>Freitext</a:t>
            </a:r>
            <a:r>
              <a:rPr lang="en-US" dirty="0"/>
              <a:t> Pros</a:t>
            </a:r>
          </a:p>
          <a:p>
            <a:pPr lvl="2">
              <a:lnSpc>
                <a:spcPct val="150000"/>
              </a:lnSpc>
            </a:pPr>
            <a:r>
              <a:rPr lang="en-US" dirty="0" err="1"/>
              <a:t>Freitext</a:t>
            </a:r>
            <a:r>
              <a:rPr lang="en-US" dirty="0"/>
              <a:t> Contras</a:t>
            </a:r>
          </a:p>
          <a:p>
            <a:pPr lvl="2">
              <a:lnSpc>
                <a:spcPct val="150000"/>
              </a:lnSpc>
            </a:pPr>
            <a:r>
              <a:rPr lang="en-US" dirty="0" err="1"/>
              <a:t>Verfügbare</a:t>
            </a:r>
            <a:r>
              <a:rPr lang="en-US" dirty="0"/>
              <a:t> </a:t>
            </a:r>
            <a:r>
              <a:rPr lang="en-US" dirty="0" err="1"/>
              <a:t>Jobtitel</a:t>
            </a:r>
            <a:endParaRPr lang="en-US" dirty="0"/>
          </a:p>
        </p:txBody>
      </p:sp>
      <p:sp>
        <p:nvSpPr>
          <p:cNvPr id="13" name="Rechteck 12">
            <a:extLst>
              <a:ext uri="{FF2B5EF4-FFF2-40B4-BE49-F238E27FC236}">
                <a16:creationId xmlns:a16="http://schemas.microsoft.com/office/drawing/2014/main" id="{C7709912-CD30-D561-D3A2-4BE29D5DDC48}"/>
              </a:ext>
            </a:extLst>
          </p:cNvPr>
          <p:cNvSpPr/>
          <p:nvPr/>
        </p:nvSpPr>
        <p:spPr>
          <a:xfrm>
            <a:off x="5429249" y="2349500"/>
            <a:ext cx="2314575" cy="171450"/>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a:extLst>
              <a:ext uri="{FF2B5EF4-FFF2-40B4-BE49-F238E27FC236}">
                <a16:creationId xmlns:a16="http://schemas.microsoft.com/office/drawing/2014/main" id="{4F83F0C7-CC16-18E9-3046-DE3BB3B1EC6D}"/>
              </a:ext>
            </a:extLst>
          </p:cNvPr>
          <p:cNvSpPr/>
          <p:nvPr/>
        </p:nvSpPr>
        <p:spPr>
          <a:xfrm>
            <a:off x="5429249" y="2527212"/>
            <a:ext cx="2314575" cy="171450"/>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4" name="Gerade Verbindung mit Pfeil 3">
            <a:extLst>
              <a:ext uri="{FF2B5EF4-FFF2-40B4-BE49-F238E27FC236}">
                <a16:creationId xmlns:a16="http://schemas.microsoft.com/office/drawing/2014/main" id="{EEF5A536-30FA-9467-CDDE-EA1DF81A5955}"/>
              </a:ext>
            </a:extLst>
          </p:cNvPr>
          <p:cNvCxnSpPr>
            <a:cxnSpLocks/>
          </p:cNvCxnSpPr>
          <p:nvPr/>
        </p:nvCxnSpPr>
        <p:spPr>
          <a:xfrm>
            <a:off x="4648200" y="1844040"/>
            <a:ext cx="736600" cy="505460"/>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84F3F355-03B0-9B0F-A1FD-75B40842AF5F}"/>
              </a:ext>
            </a:extLst>
          </p:cNvPr>
          <p:cNvCxnSpPr>
            <a:cxnSpLocks/>
          </p:cNvCxnSpPr>
          <p:nvPr/>
        </p:nvCxnSpPr>
        <p:spPr>
          <a:xfrm>
            <a:off x="3584222" y="2060222"/>
            <a:ext cx="1800578" cy="536222"/>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9413BB86-B1E4-E6A3-BADB-6F82D1C1FDAE}"/>
              </a:ext>
            </a:extLst>
          </p:cNvPr>
          <p:cNvCxnSpPr>
            <a:cxnSpLocks/>
          </p:cNvCxnSpPr>
          <p:nvPr/>
        </p:nvCxnSpPr>
        <p:spPr>
          <a:xfrm flipV="1">
            <a:off x="1439333" y="2957689"/>
            <a:ext cx="3945467" cy="96661"/>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29E012E7-6F41-73E8-9B3C-A478C650701F}"/>
              </a:ext>
            </a:extLst>
          </p:cNvPr>
          <p:cNvCxnSpPr>
            <a:cxnSpLocks/>
          </p:cNvCxnSpPr>
          <p:nvPr/>
        </p:nvCxnSpPr>
        <p:spPr>
          <a:xfrm>
            <a:off x="1439333" y="2728736"/>
            <a:ext cx="3945466" cy="239889"/>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Gerade Verbindung mit Pfeil 22">
            <a:extLst>
              <a:ext uri="{FF2B5EF4-FFF2-40B4-BE49-F238E27FC236}">
                <a16:creationId xmlns:a16="http://schemas.microsoft.com/office/drawing/2014/main" id="{2FD89755-C104-F476-CDA3-E4148ADA585F}"/>
              </a:ext>
            </a:extLst>
          </p:cNvPr>
          <p:cNvCxnSpPr>
            <a:cxnSpLocks/>
          </p:cNvCxnSpPr>
          <p:nvPr/>
        </p:nvCxnSpPr>
        <p:spPr>
          <a:xfrm>
            <a:off x="1439333" y="2453189"/>
            <a:ext cx="3945467" cy="331286"/>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a:extLst>
              <a:ext uri="{FF2B5EF4-FFF2-40B4-BE49-F238E27FC236}">
                <a16:creationId xmlns:a16="http://schemas.microsoft.com/office/drawing/2014/main" id="{9BFE7443-2DE9-7520-B956-96438657A51B}"/>
              </a:ext>
            </a:extLst>
          </p:cNvPr>
          <p:cNvCxnSpPr>
            <a:cxnSpLocks/>
          </p:cNvCxnSpPr>
          <p:nvPr/>
        </p:nvCxnSpPr>
        <p:spPr>
          <a:xfrm flipV="1">
            <a:off x="2494600" y="3145747"/>
            <a:ext cx="2890200" cy="334947"/>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Gerade Verbindung mit Pfeil 27">
            <a:extLst>
              <a:ext uri="{FF2B5EF4-FFF2-40B4-BE49-F238E27FC236}">
                <a16:creationId xmlns:a16="http://schemas.microsoft.com/office/drawing/2014/main" id="{2E227E1A-1F1D-519B-2D52-A7CC3E697698}"/>
              </a:ext>
            </a:extLst>
          </p:cNvPr>
          <p:cNvCxnSpPr>
            <a:cxnSpLocks/>
          </p:cNvCxnSpPr>
          <p:nvPr/>
        </p:nvCxnSpPr>
        <p:spPr>
          <a:xfrm flipV="1">
            <a:off x="1845733" y="3388324"/>
            <a:ext cx="3539066" cy="429147"/>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Gerade Verbindung mit Pfeil 30">
            <a:extLst>
              <a:ext uri="{FF2B5EF4-FFF2-40B4-BE49-F238E27FC236}">
                <a16:creationId xmlns:a16="http://schemas.microsoft.com/office/drawing/2014/main" id="{44AAF3C5-8A64-FF43-3F24-23F247CD6FC2}"/>
              </a:ext>
            </a:extLst>
          </p:cNvPr>
          <p:cNvCxnSpPr>
            <a:cxnSpLocks/>
          </p:cNvCxnSpPr>
          <p:nvPr/>
        </p:nvCxnSpPr>
        <p:spPr>
          <a:xfrm flipV="1">
            <a:off x="1997767" y="3759200"/>
            <a:ext cx="3387033" cy="464572"/>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Gerade Verbindung mit Pfeil 32">
            <a:extLst>
              <a:ext uri="{FF2B5EF4-FFF2-40B4-BE49-F238E27FC236}">
                <a16:creationId xmlns:a16="http://schemas.microsoft.com/office/drawing/2014/main" id="{C2678CA2-15AC-6A95-D8E1-CAA03D88A27B}"/>
              </a:ext>
            </a:extLst>
          </p:cNvPr>
          <p:cNvCxnSpPr>
            <a:cxnSpLocks/>
          </p:cNvCxnSpPr>
          <p:nvPr/>
        </p:nvCxnSpPr>
        <p:spPr>
          <a:xfrm flipV="1">
            <a:off x="2247900" y="3606349"/>
            <a:ext cx="7338060" cy="953191"/>
          </a:xfrm>
          <a:prstGeom prst="straightConnector1">
            <a:avLst/>
          </a:prstGeom>
          <a:ln>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Rechteck 35">
            <a:extLst>
              <a:ext uri="{FF2B5EF4-FFF2-40B4-BE49-F238E27FC236}">
                <a16:creationId xmlns:a16="http://schemas.microsoft.com/office/drawing/2014/main" id="{92A22AAF-1ED3-7A36-F8C4-0D4A784CEE7C}"/>
              </a:ext>
            </a:extLst>
          </p:cNvPr>
          <p:cNvSpPr/>
          <p:nvPr/>
        </p:nvSpPr>
        <p:spPr>
          <a:xfrm>
            <a:off x="9585960" y="2066947"/>
            <a:ext cx="1409637" cy="1482702"/>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ustDataLst>
      <p:tags r:id="rId1"/>
    </p:custDataLst>
    <p:extLst>
      <p:ext uri="{BB962C8B-B14F-4D97-AF65-F5344CB8AC3E}">
        <p14:creationId xmlns:p14="http://schemas.microsoft.com/office/powerpoint/2010/main" val="41333215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09B76696-7678-7D41-4D23-1B8E91DE05C7}"/>
              </a:ext>
            </a:extLst>
          </p:cNvPr>
          <p:cNvSpPr>
            <a:spLocks noGrp="1"/>
          </p:cNvSpPr>
          <p:nvPr>
            <p:ph type="ftr" sz="quarter" idx="3"/>
          </p:nvPr>
        </p:nvSpPr>
        <p:spPr/>
        <p:txBody>
          <a:bodyPr/>
          <a:lstStyle/>
          <a:p>
            <a:r>
              <a:rPr lang="de-DE"/>
              <a:t>Headline</a:t>
            </a:r>
            <a:endParaRPr lang="de-DE" dirty="0"/>
          </a:p>
        </p:txBody>
      </p:sp>
      <p:sp>
        <p:nvSpPr>
          <p:cNvPr id="3" name="Textplatzhalter 2">
            <a:extLst>
              <a:ext uri="{FF2B5EF4-FFF2-40B4-BE49-F238E27FC236}">
                <a16:creationId xmlns:a16="http://schemas.microsoft.com/office/drawing/2014/main" id="{E9210DF2-ED05-26DE-4EA5-BC711A52BD01}"/>
              </a:ext>
            </a:extLst>
          </p:cNvPr>
          <p:cNvSpPr>
            <a:spLocks noGrp="1"/>
          </p:cNvSpPr>
          <p:nvPr>
            <p:ph type="body" sz="quarter" idx="10"/>
          </p:nvPr>
        </p:nvSpPr>
        <p:spPr/>
        <p:txBody>
          <a:bodyPr/>
          <a:lstStyle/>
          <a:p>
            <a:endParaRPr lang="de-DE"/>
          </a:p>
        </p:txBody>
      </p:sp>
      <p:sp>
        <p:nvSpPr>
          <p:cNvPr id="4" name="Rechteck 3">
            <a:extLst>
              <a:ext uri="{FF2B5EF4-FFF2-40B4-BE49-F238E27FC236}">
                <a16:creationId xmlns:a16="http://schemas.microsoft.com/office/drawing/2014/main" id="{3BBA0A52-EC31-8F80-479F-C74D3F6E7FDC}"/>
              </a:ext>
            </a:extLst>
          </p:cNvPr>
          <p:cNvSpPr/>
          <p:nvPr/>
        </p:nvSpPr>
        <p:spPr>
          <a:xfrm>
            <a:off x="1081329" y="2556930"/>
            <a:ext cx="3578578" cy="2223911"/>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marL="342900" indent="-342900">
              <a:buFont typeface="+mj-lt"/>
              <a:buAutoNum type="arabicPeriod"/>
            </a:pPr>
            <a:r>
              <a:rPr lang="de-DE" sz="1400" dirty="0"/>
              <a:t>Relevanz &amp; Forschungsfrage</a:t>
            </a:r>
          </a:p>
          <a:p>
            <a:pPr marL="342900" indent="-342900">
              <a:buFont typeface="+mj-lt"/>
              <a:buAutoNum type="arabicPeriod"/>
            </a:pPr>
            <a:r>
              <a:rPr lang="de-DE" sz="1400" dirty="0"/>
              <a:t>Forschungsmodell</a:t>
            </a:r>
          </a:p>
          <a:p>
            <a:pPr marL="342900" indent="-342900">
              <a:buFont typeface="+mj-lt"/>
              <a:buAutoNum type="arabicPeriod"/>
            </a:pPr>
            <a:r>
              <a:rPr lang="de-DE" sz="1400" dirty="0"/>
              <a:t>Theorie</a:t>
            </a:r>
          </a:p>
          <a:p>
            <a:pPr marL="342900" indent="-342900">
              <a:buFont typeface="+mj-lt"/>
              <a:buAutoNum type="arabicPeriod"/>
            </a:pPr>
            <a:r>
              <a:rPr lang="de-DE" sz="1400" dirty="0"/>
              <a:t>Ergebnisse</a:t>
            </a:r>
          </a:p>
          <a:p>
            <a:pPr marL="342900" indent="-342900">
              <a:buFont typeface="+mj-lt"/>
              <a:buAutoNum type="arabicPeriod"/>
            </a:pPr>
            <a:r>
              <a:rPr lang="de-DE" sz="1400" dirty="0"/>
              <a:t>Fazit</a:t>
            </a:r>
          </a:p>
        </p:txBody>
      </p:sp>
    </p:spTree>
    <p:extLst>
      <p:ext uri="{BB962C8B-B14F-4D97-AF65-F5344CB8AC3E}">
        <p14:creationId xmlns:p14="http://schemas.microsoft.com/office/powerpoint/2010/main" val="16332841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p:txBody>
          <a:bodyPr/>
          <a:lstStyle/>
          <a:p>
            <a:r>
              <a:rPr lang="de-DE" dirty="0">
                <a:solidFill>
                  <a:schemeClr val="accent1"/>
                </a:solidFill>
                <a:cs typeface="Arial"/>
              </a:rPr>
              <a:t>Glassdoor</a:t>
            </a:r>
            <a:r>
              <a:rPr lang="de-DE" dirty="0">
                <a:cs typeface="Arial"/>
              </a:rPr>
              <a:t> bietet einen Einblick in die Zufriedenheit der Arbeitnehmer</a:t>
            </a:r>
            <a:endParaRPr lang="de-DE" dirty="0"/>
          </a:p>
        </p:txBody>
      </p:sp>
      <p:sp>
        <p:nvSpPr>
          <p:cNvPr id="5" name="Fußzeilenplatzhalter 4"/>
          <p:cNvSpPr>
            <a:spLocks noGrp="1"/>
          </p:cNvSpPr>
          <p:nvPr>
            <p:ph type="ftr" sz="quarter" idx="3"/>
          </p:nvPr>
        </p:nvSpPr>
        <p:spPr/>
        <p:txBody>
          <a:bodyPr/>
          <a:lstStyle/>
          <a:p>
            <a:r>
              <a:rPr lang="en-US" dirty="0"/>
              <a:t>Study 3: Glassdoor</a:t>
            </a:r>
          </a:p>
        </p:txBody>
      </p:sp>
      <p:pic>
        <p:nvPicPr>
          <p:cNvPr id="6" name="Grafik 5">
            <a:extLst>
              <a:ext uri="{FF2B5EF4-FFF2-40B4-BE49-F238E27FC236}">
                <a16:creationId xmlns:a16="http://schemas.microsoft.com/office/drawing/2014/main" id="{02294995-35E7-8CEA-E25D-2FCC8EB961D1}"/>
              </a:ext>
            </a:extLst>
          </p:cNvPr>
          <p:cNvPicPr>
            <a:picLocks noChangeAspect="1"/>
          </p:cNvPicPr>
          <p:nvPr/>
        </p:nvPicPr>
        <p:blipFill>
          <a:blip r:embed="rId3"/>
          <a:stretch>
            <a:fillRect/>
          </a:stretch>
        </p:blipFill>
        <p:spPr>
          <a:xfrm>
            <a:off x="5040000" y="1080000"/>
            <a:ext cx="6365822" cy="5040000"/>
          </a:xfrm>
          <a:prstGeom prst="rect">
            <a:avLst/>
          </a:prstGeom>
        </p:spPr>
      </p:pic>
      <p:sp>
        <p:nvSpPr>
          <p:cNvPr id="7" name="TextBox 16">
            <a:extLst>
              <a:ext uri="{FF2B5EF4-FFF2-40B4-BE49-F238E27FC236}">
                <a16:creationId xmlns:a16="http://schemas.microsoft.com/office/drawing/2014/main" id="{067E5769-5746-DF9F-9797-C25166BE30B4}"/>
              </a:ext>
            </a:extLst>
          </p:cNvPr>
          <p:cNvSpPr txBox="1">
            <a:spLocks/>
          </p:cNvSpPr>
          <p:nvPr/>
        </p:nvSpPr>
        <p:spPr>
          <a:xfrm>
            <a:off x="288000" y="1080000"/>
            <a:ext cx="4845975" cy="5040000"/>
          </a:xfrm>
          <a:prstGeom prst="rect">
            <a:avLst/>
          </a:prstGeom>
        </p:spPr>
        <p:txBody>
          <a:bodyPr vert="horz" lIns="0" tIns="72000" rIns="72000" bIns="72000" rtlCol="0">
            <a:noAutofit/>
          </a:bodyPr>
          <a:lstStyle>
            <a:lvl1pPr marL="0" indent="0" algn="l" defTabSz="457200" rtl="0" eaLnBrk="1" latinLnBrk="0" hangingPunct="1">
              <a:lnSpc>
                <a:spcPct val="104000"/>
              </a:lnSpc>
              <a:spcBef>
                <a:spcPts val="1200"/>
              </a:spcBef>
              <a:buFont typeface="Arial" panose="020B0604020202020204" pitchFamily="34" charset="0"/>
              <a:buNone/>
              <a:defRPr sz="1400" kern="1200">
                <a:solidFill>
                  <a:srgbClr val="4B4B4B"/>
                </a:solidFill>
                <a:latin typeface="+mn-lt"/>
                <a:ea typeface="+mn-ea"/>
                <a:cs typeface="+mn-cs"/>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baseline="0">
                <a:solidFill>
                  <a:srgbClr val="4B4B4B"/>
                </a:solidFill>
                <a:latin typeface="+mn-lt"/>
                <a:ea typeface="+mn-ea"/>
                <a:cs typeface="+mn-cs"/>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9pPr>
          </a:lstStyle>
          <a:p>
            <a:pPr lvl="1">
              <a:lnSpc>
                <a:spcPct val="150000"/>
              </a:lnSpc>
            </a:pPr>
            <a:r>
              <a:rPr lang="en-US" b="1" dirty="0" err="1"/>
              <a:t>Verfügbare</a:t>
            </a:r>
            <a:r>
              <a:rPr lang="en-US" b="1" dirty="0"/>
              <a:t> </a:t>
            </a:r>
            <a:r>
              <a:rPr lang="en-US" b="1" dirty="0" err="1"/>
              <a:t>Daten</a:t>
            </a:r>
            <a:endParaRPr lang="en-US" b="1" dirty="0"/>
          </a:p>
          <a:p>
            <a:pPr lvl="2">
              <a:lnSpc>
                <a:spcPct val="150000"/>
              </a:lnSpc>
            </a:pPr>
            <a:r>
              <a:rPr lang="en-US" dirty="0"/>
              <a:t>Work-Life-Balance (Likert-Skala)</a:t>
            </a:r>
          </a:p>
          <a:p>
            <a:pPr lvl="2">
              <a:lnSpc>
                <a:spcPct val="150000"/>
              </a:lnSpc>
            </a:pPr>
            <a:r>
              <a:rPr lang="en-US" dirty="0"/>
              <a:t>Kultur &amp; </a:t>
            </a:r>
            <a:r>
              <a:rPr lang="en-US" dirty="0" err="1"/>
              <a:t>Werte</a:t>
            </a:r>
            <a:r>
              <a:rPr lang="en-US" dirty="0"/>
              <a:t> (Likert-Skala)</a:t>
            </a:r>
          </a:p>
          <a:p>
            <a:pPr lvl="2">
              <a:lnSpc>
                <a:spcPct val="150000"/>
              </a:lnSpc>
            </a:pPr>
            <a:r>
              <a:rPr lang="en-US" dirty="0" err="1"/>
              <a:t>Vielfalt</a:t>
            </a:r>
            <a:r>
              <a:rPr lang="en-US" dirty="0"/>
              <a:t> &amp; </a:t>
            </a:r>
            <a:r>
              <a:rPr lang="en-US" dirty="0" err="1"/>
              <a:t>Inklusion</a:t>
            </a:r>
            <a:r>
              <a:rPr lang="en-US" dirty="0"/>
              <a:t> (Likert-Skala)</a:t>
            </a:r>
          </a:p>
          <a:p>
            <a:pPr lvl="2">
              <a:lnSpc>
                <a:spcPct val="150000"/>
              </a:lnSpc>
            </a:pPr>
            <a:r>
              <a:rPr lang="en-US" dirty="0" err="1"/>
              <a:t>Karrierechancen</a:t>
            </a:r>
            <a:r>
              <a:rPr lang="en-US" dirty="0"/>
              <a:t> (Likert-Skala)</a:t>
            </a:r>
          </a:p>
          <a:p>
            <a:pPr lvl="2">
              <a:lnSpc>
                <a:spcPct val="150000"/>
              </a:lnSpc>
            </a:pPr>
            <a:r>
              <a:rPr lang="en-US" dirty="0" err="1"/>
              <a:t>Vergütung</a:t>
            </a:r>
            <a:r>
              <a:rPr lang="en-US" dirty="0"/>
              <a:t> und </a:t>
            </a:r>
            <a:r>
              <a:rPr lang="en-US" dirty="0" err="1"/>
              <a:t>Zusatzleistungen</a:t>
            </a:r>
            <a:r>
              <a:rPr lang="en-US" dirty="0"/>
              <a:t> (Likert-Skala)</a:t>
            </a:r>
          </a:p>
          <a:p>
            <a:pPr lvl="2">
              <a:lnSpc>
                <a:spcPct val="150000"/>
              </a:lnSpc>
            </a:pPr>
            <a:r>
              <a:rPr lang="en-US" dirty="0" err="1"/>
              <a:t>Führungsebene</a:t>
            </a:r>
            <a:r>
              <a:rPr lang="en-US" dirty="0"/>
              <a:t> (Likert-Skala)</a:t>
            </a:r>
          </a:p>
        </p:txBody>
      </p:sp>
      <p:sp>
        <p:nvSpPr>
          <p:cNvPr id="8" name="Rechteck 7">
            <a:extLst>
              <a:ext uri="{FF2B5EF4-FFF2-40B4-BE49-F238E27FC236}">
                <a16:creationId xmlns:a16="http://schemas.microsoft.com/office/drawing/2014/main" id="{6E2FD087-0F03-2E52-2A6E-F93DED6F801D}"/>
              </a:ext>
            </a:extLst>
          </p:cNvPr>
          <p:cNvSpPr/>
          <p:nvPr/>
        </p:nvSpPr>
        <p:spPr>
          <a:xfrm>
            <a:off x="5356860" y="2356506"/>
            <a:ext cx="1409637" cy="1804013"/>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custDataLst>
      <p:tags r:id="rId1"/>
    </p:custDataLst>
    <p:extLst>
      <p:ext uri="{BB962C8B-B14F-4D97-AF65-F5344CB8AC3E}">
        <p14:creationId xmlns:p14="http://schemas.microsoft.com/office/powerpoint/2010/main" val="25300851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DB1CE7A-E126-B77E-F2F5-D01EA84CA2CE}"/>
              </a:ext>
            </a:extLst>
          </p:cNvPr>
          <p:cNvSpPr>
            <a:spLocks noGrp="1"/>
          </p:cNvSpPr>
          <p:nvPr>
            <p:ph type="body" sz="quarter" idx="10"/>
          </p:nvPr>
        </p:nvSpPr>
        <p:spPr/>
        <p:txBody>
          <a:bodyPr/>
          <a:lstStyle/>
          <a:p>
            <a:r>
              <a:rPr lang="de-DE" dirty="0"/>
              <a:t>Mergers &amp; Acquisitions &amp; Organizational Culture</a:t>
            </a:r>
          </a:p>
          <a:p>
            <a:endParaRPr lang="de-DE" dirty="0"/>
          </a:p>
        </p:txBody>
      </p:sp>
      <p:sp>
        <p:nvSpPr>
          <p:cNvPr id="4" name="Fußzeilenplatzhalter 3">
            <a:extLst>
              <a:ext uri="{FF2B5EF4-FFF2-40B4-BE49-F238E27FC236}">
                <a16:creationId xmlns:a16="http://schemas.microsoft.com/office/drawing/2014/main" id="{471647EB-8DA4-EA37-D702-2D3827331569}"/>
              </a:ext>
            </a:extLst>
          </p:cNvPr>
          <p:cNvSpPr>
            <a:spLocks noGrp="1"/>
          </p:cNvSpPr>
          <p:nvPr>
            <p:ph type="ftr" sz="quarter" idx="3"/>
          </p:nvPr>
        </p:nvSpPr>
        <p:spPr/>
        <p:txBody>
          <a:bodyPr/>
          <a:lstStyle/>
          <a:p>
            <a:r>
              <a:rPr lang="de-DE" dirty="0"/>
              <a:t>Artikel 3: Mergers &amp; Acquisitions</a:t>
            </a:r>
          </a:p>
        </p:txBody>
      </p:sp>
      <p:sp>
        <p:nvSpPr>
          <p:cNvPr id="5" name="TextBox 16">
            <a:extLst>
              <a:ext uri="{FF2B5EF4-FFF2-40B4-BE49-F238E27FC236}">
                <a16:creationId xmlns:a16="http://schemas.microsoft.com/office/drawing/2014/main" id="{66482D58-1A2F-A6D4-D27C-B00CFADB45B1}"/>
              </a:ext>
            </a:extLst>
          </p:cNvPr>
          <p:cNvSpPr txBox="1">
            <a:spLocks/>
          </p:cNvSpPr>
          <p:nvPr/>
        </p:nvSpPr>
        <p:spPr>
          <a:xfrm>
            <a:off x="288000" y="1971826"/>
            <a:ext cx="10945150" cy="3876524"/>
          </a:xfrm>
          <a:prstGeom prst="rect">
            <a:avLst/>
          </a:prstGeom>
        </p:spPr>
        <p:txBody>
          <a:bodyPr vert="horz" lIns="0" tIns="72000" rIns="72000" bIns="72000" rtlCol="0">
            <a:noAutofit/>
          </a:bodyPr>
          <a:lstStyle>
            <a:lvl1pPr marL="0" indent="0" algn="l" defTabSz="457200" rtl="0" eaLnBrk="1" latinLnBrk="0" hangingPunct="1">
              <a:lnSpc>
                <a:spcPct val="104000"/>
              </a:lnSpc>
              <a:spcBef>
                <a:spcPts val="1200"/>
              </a:spcBef>
              <a:buFont typeface="Arial" panose="020B0604020202020204" pitchFamily="34" charset="0"/>
              <a:buNone/>
              <a:defRPr sz="1400" kern="1200">
                <a:solidFill>
                  <a:srgbClr val="4B4B4B"/>
                </a:solidFill>
                <a:latin typeface="+mn-lt"/>
                <a:ea typeface="+mn-ea"/>
                <a:cs typeface="+mn-cs"/>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baseline="0">
                <a:solidFill>
                  <a:srgbClr val="4B4B4B"/>
                </a:solidFill>
                <a:latin typeface="+mn-lt"/>
                <a:ea typeface="+mn-ea"/>
                <a:cs typeface="+mn-cs"/>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9pPr>
          </a:lstStyle>
          <a:p>
            <a:pPr marL="465750" lvl="1" indent="-285750">
              <a:lnSpc>
                <a:spcPct val="150000"/>
              </a:lnSpc>
              <a:buFont typeface="Arial" panose="020B0604020202020204" pitchFamily="34" charset="0"/>
              <a:buChar char="•"/>
            </a:pPr>
            <a:r>
              <a:rPr lang="de-DE" sz="800" dirty="0"/>
              <a:t>Mark (1982): </a:t>
            </a:r>
            <a:r>
              <a:rPr lang="de-DE" sz="800" dirty="0" err="1"/>
              <a:t>Differences</a:t>
            </a:r>
            <a:r>
              <a:rPr lang="de-DE" sz="800" dirty="0"/>
              <a:t> in Org. Cultures </a:t>
            </a:r>
            <a:r>
              <a:rPr lang="de-DE" sz="800" dirty="0" err="1"/>
              <a:t>lead</a:t>
            </a:r>
            <a:r>
              <a:rPr lang="de-DE" sz="800" dirty="0"/>
              <a:t> </a:t>
            </a:r>
            <a:r>
              <a:rPr lang="de-DE" sz="800" dirty="0" err="1"/>
              <a:t>to</a:t>
            </a:r>
            <a:r>
              <a:rPr lang="de-DE" sz="800" dirty="0"/>
              <a:t> </a:t>
            </a:r>
            <a:r>
              <a:rPr lang="de-DE" sz="800" dirty="0" err="1"/>
              <a:t>conflicts</a:t>
            </a:r>
            <a:r>
              <a:rPr lang="de-DE" sz="800" dirty="0"/>
              <a:t> in M&amp;A</a:t>
            </a:r>
          </a:p>
          <a:p>
            <a:pPr marL="465750" lvl="1" indent="-285750">
              <a:lnSpc>
                <a:spcPct val="150000"/>
              </a:lnSpc>
              <a:buFont typeface="Arial" panose="020B0604020202020204" pitchFamily="34" charset="0"/>
              <a:buChar char="•"/>
            </a:pPr>
            <a:r>
              <a:rPr lang="de-DE" sz="800" dirty="0"/>
              <a:t>Cartwright &amp; Cooper (1993, 1996) betonen, dass die Kompatibilität von Organisationalen Kulturen wichtig für den M&amp;A-Erfolg ist</a:t>
            </a:r>
          </a:p>
          <a:p>
            <a:pPr marL="465750" lvl="1" indent="-285750">
              <a:lnSpc>
                <a:spcPct val="150000"/>
              </a:lnSpc>
              <a:buFont typeface="Arial" panose="020B0604020202020204" pitchFamily="34" charset="0"/>
              <a:buChar char="•"/>
            </a:pPr>
            <a:r>
              <a:rPr lang="de-DE" sz="800" dirty="0"/>
              <a:t>Chatterjee et al. (1992) betonen, dass der strategische und der organisationale fit wichtig für den M&amp;A-Erfolg sind</a:t>
            </a:r>
          </a:p>
          <a:p>
            <a:pPr marL="465750" lvl="1" indent="-285750">
              <a:lnSpc>
                <a:spcPct val="150000"/>
              </a:lnSpc>
              <a:buFont typeface="Arial" panose="020B0604020202020204" pitchFamily="34" charset="0"/>
              <a:buChar char="•"/>
            </a:pPr>
            <a:r>
              <a:rPr lang="de-DE" sz="800" dirty="0"/>
              <a:t>Weber, </a:t>
            </a:r>
            <a:r>
              <a:rPr lang="de-DE" sz="800" dirty="0" err="1"/>
              <a:t>Shenkar</a:t>
            </a:r>
            <a:r>
              <a:rPr lang="de-DE" sz="800" dirty="0"/>
              <a:t> &amp; </a:t>
            </a:r>
            <a:r>
              <a:rPr lang="de-DE" sz="800" dirty="0" err="1"/>
              <a:t>Raveh</a:t>
            </a:r>
            <a:r>
              <a:rPr lang="de-DE" sz="800" dirty="0"/>
              <a:t> (1996): (Zu) Große Unterschiede in organisationaler Kultur wirken sich negativ auf das </a:t>
            </a:r>
            <a:r>
              <a:rPr lang="de-DE" sz="800" dirty="0" err="1"/>
              <a:t>Commitment</a:t>
            </a:r>
            <a:r>
              <a:rPr lang="de-DE" sz="800" dirty="0"/>
              <a:t> des Management aus was sich in einer schlechteren M&amp;A Performance wiederspiegelt</a:t>
            </a:r>
          </a:p>
          <a:p>
            <a:pPr marL="465750" lvl="1" indent="-285750">
              <a:lnSpc>
                <a:spcPct val="150000"/>
              </a:lnSpc>
              <a:buFont typeface="Arial" panose="020B0604020202020204" pitchFamily="34" charset="0"/>
              <a:buChar char="•"/>
            </a:pPr>
            <a:r>
              <a:rPr lang="de-DE" sz="800" dirty="0"/>
              <a:t>Very et. al. (1997) finden einen positiven Zusammenhang zwischen kulturellen Unterschieden und M&amp;A Performance</a:t>
            </a:r>
          </a:p>
          <a:p>
            <a:pPr marL="465750" lvl="1" indent="-285750">
              <a:lnSpc>
                <a:spcPct val="150000"/>
              </a:lnSpc>
              <a:buFont typeface="Arial" panose="020B0604020202020204" pitchFamily="34" charset="0"/>
              <a:buChar char="•"/>
            </a:pPr>
            <a:r>
              <a:rPr lang="de-DE" sz="800" dirty="0"/>
              <a:t>Larsson &amp; </a:t>
            </a:r>
            <a:r>
              <a:rPr lang="de-DE" sz="800" dirty="0" err="1"/>
              <a:t>Risberg</a:t>
            </a:r>
            <a:r>
              <a:rPr lang="de-DE" sz="800" dirty="0"/>
              <a:t> (1997) zeigen, dass Unternehmen, die von ausländischen Käufern aufgekauft werden, eine höhere Wiederveräußerungsrate haben, als Unternehmen, die von inländischen Käufern aufgekauft werden+</a:t>
            </a:r>
          </a:p>
          <a:p>
            <a:pPr marL="465750" lvl="1" indent="-285750">
              <a:lnSpc>
                <a:spcPct val="150000"/>
              </a:lnSpc>
              <a:buFont typeface="Arial" panose="020B0604020202020204" pitchFamily="34" charset="0"/>
              <a:buChar char="•"/>
            </a:pPr>
            <a:r>
              <a:rPr lang="de-DE" sz="800" dirty="0"/>
              <a:t>Es lässt sich keine klare Aussage zu der </a:t>
            </a:r>
            <a:r>
              <a:rPr lang="de-DE" sz="800" dirty="0" err="1"/>
              <a:t>richtung</a:t>
            </a:r>
            <a:r>
              <a:rPr lang="de-DE" sz="800" dirty="0"/>
              <a:t> und dem </a:t>
            </a:r>
            <a:r>
              <a:rPr lang="de-DE" sz="800" dirty="0" err="1"/>
              <a:t>verhältnis</a:t>
            </a:r>
            <a:r>
              <a:rPr lang="de-DE" sz="800" dirty="0"/>
              <a:t> der </a:t>
            </a:r>
            <a:r>
              <a:rPr lang="de-DE" sz="800" dirty="0" err="1"/>
              <a:t>wirkkraft</a:t>
            </a:r>
            <a:r>
              <a:rPr lang="de-DE" sz="800" dirty="0"/>
              <a:t> von nationaler bzw. organisationaler Kultur auf den M&amp;A-Erfolg treffen (</a:t>
            </a:r>
            <a:r>
              <a:rPr lang="de-DE" sz="800" dirty="0" err="1"/>
              <a:t>Teerikangas</a:t>
            </a:r>
            <a:r>
              <a:rPr lang="de-DE" sz="800" dirty="0"/>
              <a:t> &amp; Very, 2006)</a:t>
            </a:r>
          </a:p>
          <a:p>
            <a:pPr marL="465750" lvl="1" indent="-285750">
              <a:lnSpc>
                <a:spcPct val="150000"/>
              </a:lnSpc>
              <a:buFont typeface="Arial" panose="020B0604020202020204" pitchFamily="34" charset="0"/>
              <a:buChar char="•"/>
            </a:pPr>
            <a:r>
              <a:rPr lang="en-US" sz="800" dirty="0"/>
              <a:t>Synergy potential is likely to be greater in acquisitions where the merging firms share complementarities instead of similarities (Bauer &amp; </a:t>
            </a:r>
            <a:r>
              <a:rPr lang="en-US" sz="800" dirty="0" err="1"/>
              <a:t>Matzler</a:t>
            </a:r>
            <a:r>
              <a:rPr lang="en-US" sz="800" dirty="0"/>
              <a:t>, 2014; </a:t>
            </a:r>
            <a:r>
              <a:rPr lang="en-US" sz="800" dirty="0" err="1"/>
              <a:t>Björkman</a:t>
            </a:r>
            <a:r>
              <a:rPr lang="en-US" sz="800" dirty="0"/>
              <a:t> et al., 2007; </a:t>
            </a:r>
            <a:r>
              <a:rPr lang="en-US" sz="800" dirty="0" err="1"/>
              <a:t>Makri</a:t>
            </a:r>
            <a:r>
              <a:rPr lang="en-US" sz="800" dirty="0"/>
              <a:t> et al., 2010). We contend that organization cultural differences represent an important source of complementarities between the acquiring and target firms. Although organizational cultural differences have been associated with post-acquisition implementation problems (Sarala, 2010; Stahl &amp; Voigt, 2008; </a:t>
            </a:r>
            <a:r>
              <a:rPr lang="en-US" sz="800" dirty="0" err="1"/>
              <a:t>Vaara</a:t>
            </a:r>
            <a:r>
              <a:rPr lang="en-US" sz="800" dirty="0"/>
              <a:t> et al., 2012), and lower acquisition performance (Chatterjee et al., 1992; Datta, 1991), recent studies have shed light on their potential positive effects (</a:t>
            </a:r>
            <a:r>
              <a:rPr lang="en-US" sz="800" dirty="0" err="1"/>
              <a:t>Björkman</a:t>
            </a:r>
            <a:r>
              <a:rPr lang="en-US" sz="800" dirty="0"/>
              <a:t> et al., 2007; Sarala, </a:t>
            </a:r>
            <a:r>
              <a:rPr lang="en-US" sz="800" dirty="0" err="1"/>
              <a:t>Junni</a:t>
            </a:r>
            <a:r>
              <a:rPr lang="en-US" sz="800" dirty="0"/>
              <a:t>, Cooper, &amp; </a:t>
            </a:r>
            <a:r>
              <a:rPr lang="en-US" sz="800" dirty="0" err="1"/>
              <a:t>Tarba</a:t>
            </a:r>
            <a:r>
              <a:rPr lang="en-US" sz="800" dirty="0"/>
              <a:t>, 2016; </a:t>
            </a:r>
            <a:r>
              <a:rPr lang="en-US" sz="800" dirty="0" err="1"/>
              <a:t>Vaara</a:t>
            </a:r>
            <a:r>
              <a:rPr lang="en-US" sz="800" dirty="0"/>
              <a:t> et al., 2012). These studies put forward that organizational cultural differences represent synergy potential in the form of complementary skills and capabilities (</a:t>
            </a:r>
            <a:r>
              <a:rPr lang="en-US" sz="800" dirty="0" err="1"/>
              <a:t>Björkman</a:t>
            </a:r>
            <a:r>
              <a:rPr lang="en-US" sz="800" dirty="0"/>
              <a:t> et al., 2007; Sarala et al., 2016), and show that organizational cultural differences lead to greater acquisition performance (Krishnan, Miller, &amp; Judge, 1997; </a:t>
            </a:r>
            <a:r>
              <a:rPr lang="en-US" sz="800" dirty="0" err="1"/>
              <a:t>Vaara</a:t>
            </a:r>
            <a:r>
              <a:rPr lang="en-US" sz="800" dirty="0"/>
              <a:t> et al., 2012). </a:t>
            </a:r>
          </a:p>
          <a:p>
            <a:pPr marL="465750" lvl="1" indent="-285750">
              <a:lnSpc>
                <a:spcPct val="150000"/>
              </a:lnSpc>
              <a:buFont typeface="Arial" panose="020B0604020202020204" pitchFamily="34" charset="0"/>
              <a:buChar char="•"/>
            </a:pPr>
            <a:endParaRPr lang="de-DE" sz="800" dirty="0"/>
          </a:p>
          <a:p>
            <a:pPr marL="465750" lvl="1" indent="-285750">
              <a:lnSpc>
                <a:spcPct val="150000"/>
              </a:lnSpc>
              <a:buFont typeface="Arial" panose="020B0604020202020204" pitchFamily="34" charset="0"/>
              <a:buChar char="•"/>
            </a:pPr>
            <a:endParaRPr lang="de-DE" sz="800" dirty="0"/>
          </a:p>
        </p:txBody>
      </p:sp>
      <p:sp>
        <p:nvSpPr>
          <p:cNvPr id="8" name="Rectangle 5">
            <a:extLst>
              <a:ext uri="{FF2B5EF4-FFF2-40B4-BE49-F238E27FC236}">
                <a16:creationId xmlns:a16="http://schemas.microsoft.com/office/drawing/2014/main" id="{D501BEE5-74FE-53B3-FFDC-061784CA93DD}"/>
              </a:ext>
            </a:extLst>
          </p:cNvPr>
          <p:cNvSpPr>
            <a:spLocks noChangeArrowheads="1"/>
          </p:cNvSpPr>
          <p:nvPr/>
        </p:nvSpPr>
        <p:spPr bwMode="auto">
          <a:xfrm>
            <a:off x="289865" y="1603077"/>
            <a:ext cx="10944000" cy="360000"/>
          </a:xfrm>
          <a:prstGeom prst="rect">
            <a:avLst/>
          </a:prstGeom>
          <a:solidFill>
            <a:srgbClr val="122769"/>
          </a:solidFill>
          <a:ln w="12700" algn="ctr">
            <a:noFill/>
            <a:miter lim="800000"/>
            <a:headEnd/>
            <a:tailEnd/>
          </a:ln>
          <a:effectLst/>
        </p:spPr>
        <p:txBody>
          <a:bodyPr wrap="square" lIns="108000" tIns="72000" rIns="72000" bIns="72000" anchor="ctr">
            <a:noAutofit/>
          </a:bodyPr>
          <a:lstStyle/>
          <a:p>
            <a:pPr>
              <a:lnSpc>
                <a:spcPct val="104000"/>
              </a:lnSpc>
              <a:buClrTx/>
              <a:buSzTx/>
              <a:buFontTx/>
              <a:buNone/>
            </a:pPr>
            <a:r>
              <a:rPr lang="en-US" sz="1600" b="1" dirty="0">
                <a:solidFill>
                  <a:schemeClr val="bg1"/>
                </a:solidFill>
                <a:cs typeface="Arial"/>
              </a:rPr>
              <a:t>Organizational Culture in M/A </a:t>
            </a:r>
          </a:p>
        </p:txBody>
      </p:sp>
    </p:spTree>
    <p:extLst>
      <p:ext uri="{BB962C8B-B14F-4D97-AF65-F5344CB8AC3E}">
        <p14:creationId xmlns:p14="http://schemas.microsoft.com/office/powerpoint/2010/main" val="35347110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DB1CE7A-E126-B77E-F2F5-D01EA84CA2CE}"/>
              </a:ext>
            </a:extLst>
          </p:cNvPr>
          <p:cNvSpPr>
            <a:spLocks noGrp="1"/>
          </p:cNvSpPr>
          <p:nvPr>
            <p:ph type="body" sz="quarter" idx="10"/>
          </p:nvPr>
        </p:nvSpPr>
        <p:spPr/>
        <p:txBody>
          <a:bodyPr/>
          <a:lstStyle/>
          <a:p>
            <a:r>
              <a:rPr lang="de-DE" dirty="0"/>
              <a:t>Mergers &amp; Acquisitions &amp; Organizational Culture</a:t>
            </a:r>
          </a:p>
          <a:p>
            <a:endParaRPr lang="de-DE" dirty="0"/>
          </a:p>
        </p:txBody>
      </p:sp>
      <p:sp>
        <p:nvSpPr>
          <p:cNvPr id="4" name="Fußzeilenplatzhalter 3">
            <a:extLst>
              <a:ext uri="{FF2B5EF4-FFF2-40B4-BE49-F238E27FC236}">
                <a16:creationId xmlns:a16="http://schemas.microsoft.com/office/drawing/2014/main" id="{471647EB-8DA4-EA37-D702-2D3827331569}"/>
              </a:ext>
            </a:extLst>
          </p:cNvPr>
          <p:cNvSpPr>
            <a:spLocks noGrp="1"/>
          </p:cNvSpPr>
          <p:nvPr>
            <p:ph type="ftr" sz="quarter" idx="3"/>
          </p:nvPr>
        </p:nvSpPr>
        <p:spPr/>
        <p:txBody>
          <a:bodyPr/>
          <a:lstStyle/>
          <a:p>
            <a:r>
              <a:rPr lang="de-DE" dirty="0"/>
              <a:t>Artikel 2: Strategische Allianzen</a:t>
            </a:r>
          </a:p>
        </p:txBody>
      </p:sp>
      <p:sp>
        <p:nvSpPr>
          <p:cNvPr id="5" name="TextBox 16">
            <a:extLst>
              <a:ext uri="{FF2B5EF4-FFF2-40B4-BE49-F238E27FC236}">
                <a16:creationId xmlns:a16="http://schemas.microsoft.com/office/drawing/2014/main" id="{66482D58-1A2F-A6D4-D27C-B00CFADB45B1}"/>
              </a:ext>
            </a:extLst>
          </p:cNvPr>
          <p:cNvSpPr txBox="1">
            <a:spLocks/>
          </p:cNvSpPr>
          <p:nvPr/>
        </p:nvSpPr>
        <p:spPr>
          <a:xfrm>
            <a:off x="288000" y="1971826"/>
            <a:ext cx="10945150" cy="3876524"/>
          </a:xfrm>
          <a:prstGeom prst="rect">
            <a:avLst/>
          </a:prstGeom>
        </p:spPr>
        <p:txBody>
          <a:bodyPr vert="horz" lIns="0" tIns="72000" rIns="72000" bIns="72000" rtlCol="0">
            <a:noAutofit/>
          </a:bodyPr>
          <a:lstStyle>
            <a:lvl1pPr marL="0" indent="0" algn="l" defTabSz="457200" rtl="0" eaLnBrk="1" latinLnBrk="0" hangingPunct="1">
              <a:lnSpc>
                <a:spcPct val="104000"/>
              </a:lnSpc>
              <a:spcBef>
                <a:spcPts val="1200"/>
              </a:spcBef>
              <a:buFont typeface="Arial" panose="020B0604020202020204" pitchFamily="34" charset="0"/>
              <a:buNone/>
              <a:defRPr sz="1400" kern="1200">
                <a:solidFill>
                  <a:srgbClr val="4B4B4B"/>
                </a:solidFill>
                <a:latin typeface="+mn-lt"/>
                <a:ea typeface="+mn-ea"/>
                <a:cs typeface="+mn-cs"/>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baseline="0">
                <a:solidFill>
                  <a:srgbClr val="4B4B4B"/>
                </a:solidFill>
                <a:latin typeface="+mn-lt"/>
                <a:ea typeface="+mn-ea"/>
                <a:cs typeface="+mn-cs"/>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9pPr>
          </a:lstStyle>
          <a:p>
            <a:pPr marL="465750" lvl="1" indent="-285750">
              <a:lnSpc>
                <a:spcPct val="150000"/>
              </a:lnSpc>
              <a:buFont typeface="Arial" panose="020B0604020202020204" pitchFamily="34" charset="0"/>
              <a:buChar char="•"/>
            </a:pPr>
            <a:r>
              <a:rPr lang="de-DE" sz="1600" dirty="0"/>
              <a:t>Aus (</a:t>
            </a:r>
            <a:r>
              <a:rPr lang="de-DE" sz="1600" dirty="0" err="1"/>
              <a:t>Teerikangas</a:t>
            </a:r>
            <a:r>
              <a:rPr lang="de-DE" sz="1600" dirty="0"/>
              <a:t> &amp; Very, 2006):</a:t>
            </a:r>
          </a:p>
          <a:p>
            <a:pPr marL="645750" lvl="2" indent="-285750">
              <a:lnSpc>
                <a:spcPct val="150000"/>
              </a:lnSpc>
              <a:buFont typeface="Arial" panose="020B0604020202020204" pitchFamily="34" charset="0"/>
              <a:buChar char="•"/>
            </a:pPr>
            <a:r>
              <a:rPr lang="en-US" sz="1200" dirty="0"/>
              <a:t>Looking first at performance, studies vary as to whether performance has been measured from a financial perspective with regard to return on assets (Krishnan and Miller, 1997; Weber, 1996), stockholder value (Chatterjee et al., 1992), perceptual measures of financial performance (Datta, 1991; Very, </a:t>
            </a:r>
            <a:r>
              <a:rPr lang="en-US" sz="1200" dirty="0" err="1"/>
              <a:t>Lubatkin</a:t>
            </a:r>
            <a:r>
              <a:rPr lang="en-US" sz="1200" dirty="0"/>
              <a:t> and </a:t>
            </a:r>
            <a:r>
              <a:rPr lang="en-US" sz="1200" dirty="0" err="1"/>
              <a:t>Calori</a:t>
            </a:r>
            <a:r>
              <a:rPr lang="en-US" sz="1200" dirty="0"/>
              <a:t>, 1996; Very et al., 1997), or sales (Morosini, Shane and Singh, 1998). Researchers have even questioned whether financial gains are the only way of capturing the sought benefits from M&amp;A given that firms keep on engaging in M&amp;A despite evidence of their negative performance impact on the buying firm (King et al. 2004).</a:t>
            </a:r>
          </a:p>
          <a:p>
            <a:pPr marL="645750" lvl="2" indent="-285750">
              <a:lnSpc>
                <a:spcPct val="150000"/>
              </a:lnSpc>
              <a:buFont typeface="Arial" panose="020B0604020202020204" pitchFamily="34" charset="0"/>
              <a:buChar char="•"/>
            </a:pPr>
            <a:r>
              <a:rPr lang="en-US" sz="1200" dirty="0"/>
              <a:t>The way culture has been measured across the studies also varies. To begin with, the studies suffer from an inherent respondent issue related to the survey-based method. It is striking that only the perceptions of one or several management team members are used as proxies of entire organizations’ cultures. In the study of culture, can one or a few respondents be taken as representatives of a company’s culture? Moreover, the studies capture the perceptions of cultural differences of the acquiring (Datta 1991), the acquired (Chatterjee et al., 1992; Very, </a:t>
            </a:r>
            <a:r>
              <a:rPr lang="en-US" sz="1200" dirty="0" err="1"/>
              <a:t>Lubatkin</a:t>
            </a:r>
            <a:r>
              <a:rPr lang="en-US" sz="1200" dirty="0"/>
              <a:t> and </a:t>
            </a:r>
            <a:r>
              <a:rPr lang="en-US" sz="1200" dirty="0" err="1"/>
              <a:t>Calori</a:t>
            </a:r>
            <a:r>
              <a:rPr lang="en-US" sz="1200" dirty="0"/>
              <a:t>, 1996, Very et al., 1997; Weber, 1996, Weber et al., 1996), both (Krishnan and Miller; 1997, Krug and Hegarty, 1997) or either (Morosini, Shane and Singh, 1998) the acquiring and acquired firm managers. Such concerns further complicate any attempt to compare these studies and make generalizable conclusions on the impact of cultural differences on the performance of M&amp;A</a:t>
            </a:r>
          </a:p>
          <a:p>
            <a:pPr marL="645750" lvl="2" indent="-285750">
              <a:lnSpc>
                <a:spcPct val="150000"/>
              </a:lnSpc>
              <a:buFont typeface="Arial" panose="020B0604020202020204" pitchFamily="34" charset="0"/>
              <a:buChar char="•"/>
            </a:pPr>
            <a:endParaRPr lang="de-DE" sz="1200" dirty="0"/>
          </a:p>
        </p:txBody>
      </p:sp>
      <p:sp>
        <p:nvSpPr>
          <p:cNvPr id="8" name="Rectangle 5">
            <a:extLst>
              <a:ext uri="{FF2B5EF4-FFF2-40B4-BE49-F238E27FC236}">
                <a16:creationId xmlns:a16="http://schemas.microsoft.com/office/drawing/2014/main" id="{D501BEE5-74FE-53B3-FFDC-061784CA93DD}"/>
              </a:ext>
            </a:extLst>
          </p:cNvPr>
          <p:cNvSpPr>
            <a:spLocks noChangeArrowheads="1"/>
          </p:cNvSpPr>
          <p:nvPr/>
        </p:nvSpPr>
        <p:spPr bwMode="auto">
          <a:xfrm>
            <a:off x="289865" y="1603077"/>
            <a:ext cx="10944000" cy="360000"/>
          </a:xfrm>
          <a:prstGeom prst="rect">
            <a:avLst/>
          </a:prstGeom>
          <a:solidFill>
            <a:schemeClr val="accent1"/>
          </a:solidFill>
          <a:ln w="12700" algn="ctr">
            <a:noFill/>
            <a:miter lim="800000"/>
            <a:headEnd/>
            <a:tailEnd/>
          </a:ln>
          <a:effectLst/>
        </p:spPr>
        <p:txBody>
          <a:bodyPr wrap="square" lIns="108000" tIns="72000" rIns="72000" bIns="72000" anchor="ctr">
            <a:noAutofit/>
          </a:bodyPr>
          <a:lstStyle/>
          <a:p>
            <a:pPr>
              <a:lnSpc>
                <a:spcPct val="104000"/>
              </a:lnSpc>
              <a:buClrTx/>
              <a:buSzTx/>
              <a:buFontTx/>
              <a:buNone/>
            </a:pPr>
            <a:r>
              <a:rPr lang="en-US" sz="1600" b="1" dirty="0" err="1">
                <a:solidFill>
                  <a:schemeClr val="bg1"/>
                </a:solidFill>
                <a:cs typeface="Arial"/>
              </a:rPr>
              <a:t>Methodenkritik</a:t>
            </a:r>
            <a:r>
              <a:rPr lang="en-US" sz="1600" b="1" dirty="0">
                <a:solidFill>
                  <a:schemeClr val="bg1"/>
                </a:solidFill>
                <a:cs typeface="Arial"/>
              </a:rPr>
              <a:t> </a:t>
            </a:r>
            <a:r>
              <a:rPr lang="en-US" sz="1600" b="1" dirty="0" err="1">
                <a:solidFill>
                  <a:schemeClr val="bg1"/>
                </a:solidFill>
                <a:cs typeface="Arial"/>
              </a:rPr>
              <a:t>bei</a:t>
            </a:r>
            <a:r>
              <a:rPr lang="en-US" sz="1600" b="1" dirty="0">
                <a:solidFill>
                  <a:schemeClr val="bg1"/>
                </a:solidFill>
                <a:cs typeface="Arial"/>
              </a:rPr>
              <a:t> der </a:t>
            </a:r>
            <a:r>
              <a:rPr lang="en-US" sz="1600" b="1" dirty="0" err="1">
                <a:solidFill>
                  <a:schemeClr val="bg1"/>
                </a:solidFill>
                <a:cs typeface="Arial"/>
              </a:rPr>
              <a:t>aktuellen</a:t>
            </a:r>
            <a:r>
              <a:rPr lang="en-US" sz="1600" b="1" dirty="0">
                <a:solidFill>
                  <a:schemeClr val="bg1"/>
                </a:solidFill>
                <a:cs typeface="Arial"/>
              </a:rPr>
              <a:t> Kultur-M&amp;A-</a:t>
            </a:r>
            <a:r>
              <a:rPr lang="en-US" sz="1600" b="1" dirty="0" err="1">
                <a:solidFill>
                  <a:schemeClr val="bg1"/>
                </a:solidFill>
                <a:cs typeface="Arial"/>
              </a:rPr>
              <a:t>Literatur</a:t>
            </a:r>
            <a:r>
              <a:rPr lang="en-US" sz="1600" b="1" dirty="0">
                <a:solidFill>
                  <a:schemeClr val="bg1"/>
                </a:solidFill>
                <a:cs typeface="Arial"/>
              </a:rPr>
              <a:t> I</a:t>
            </a:r>
          </a:p>
        </p:txBody>
      </p:sp>
    </p:spTree>
    <p:extLst>
      <p:ext uri="{BB962C8B-B14F-4D97-AF65-F5344CB8AC3E}">
        <p14:creationId xmlns:p14="http://schemas.microsoft.com/office/powerpoint/2010/main" val="38136692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DB1CE7A-E126-B77E-F2F5-D01EA84CA2CE}"/>
              </a:ext>
            </a:extLst>
          </p:cNvPr>
          <p:cNvSpPr>
            <a:spLocks noGrp="1"/>
          </p:cNvSpPr>
          <p:nvPr>
            <p:ph type="body" sz="quarter" idx="10"/>
          </p:nvPr>
        </p:nvSpPr>
        <p:spPr/>
        <p:txBody>
          <a:bodyPr/>
          <a:lstStyle/>
          <a:p>
            <a:r>
              <a:rPr lang="de-DE" dirty="0"/>
              <a:t>Mergers &amp; Acquisitions &amp; Organizational Culture</a:t>
            </a:r>
          </a:p>
          <a:p>
            <a:endParaRPr lang="de-DE" dirty="0"/>
          </a:p>
        </p:txBody>
      </p:sp>
      <p:sp>
        <p:nvSpPr>
          <p:cNvPr id="4" name="Fußzeilenplatzhalter 3">
            <a:extLst>
              <a:ext uri="{FF2B5EF4-FFF2-40B4-BE49-F238E27FC236}">
                <a16:creationId xmlns:a16="http://schemas.microsoft.com/office/drawing/2014/main" id="{471647EB-8DA4-EA37-D702-2D3827331569}"/>
              </a:ext>
            </a:extLst>
          </p:cNvPr>
          <p:cNvSpPr>
            <a:spLocks noGrp="1"/>
          </p:cNvSpPr>
          <p:nvPr>
            <p:ph type="ftr" sz="quarter" idx="3"/>
          </p:nvPr>
        </p:nvSpPr>
        <p:spPr/>
        <p:txBody>
          <a:bodyPr/>
          <a:lstStyle/>
          <a:p>
            <a:r>
              <a:rPr lang="de-DE" dirty="0"/>
              <a:t>Artikel 2: Strategische Allianzen</a:t>
            </a:r>
          </a:p>
        </p:txBody>
      </p:sp>
      <p:sp>
        <p:nvSpPr>
          <p:cNvPr id="5" name="TextBox 16">
            <a:extLst>
              <a:ext uri="{FF2B5EF4-FFF2-40B4-BE49-F238E27FC236}">
                <a16:creationId xmlns:a16="http://schemas.microsoft.com/office/drawing/2014/main" id="{66482D58-1A2F-A6D4-D27C-B00CFADB45B1}"/>
              </a:ext>
            </a:extLst>
          </p:cNvPr>
          <p:cNvSpPr txBox="1">
            <a:spLocks/>
          </p:cNvSpPr>
          <p:nvPr/>
        </p:nvSpPr>
        <p:spPr>
          <a:xfrm>
            <a:off x="288000" y="1971826"/>
            <a:ext cx="10945150" cy="3876524"/>
          </a:xfrm>
          <a:prstGeom prst="rect">
            <a:avLst/>
          </a:prstGeom>
        </p:spPr>
        <p:txBody>
          <a:bodyPr vert="horz" lIns="0" tIns="72000" rIns="72000" bIns="72000" rtlCol="0">
            <a:noAutofit/>
          </a:bodyPr>
          <a:lstStyle>
            <a:lvl1pPr marL="0" indent="0" algn="l" defTabSz="457200" rtl="0" eaLnBrk="1" latinLnBrk="0" hangingPunct="1">
              <a:lnSpc>
                <a:spcPct val="104000"/>
              </a:lnSpc>
              <a:spcBef>
                <a:spcPts val="1200"/>
              </a:spcBef>
              <a:buFont typeface="Arial" panose="020B0604020202020204" pitchFamily="34" charset="0"/>
              <a:buNone/>
              <a:defRPr sz="1400" kern="1200">
                <a:solidFill>
                  <a:srgbClr val="4B4B4B"/>
                </a:solidFill>
                <a:latin typeface="+mn-lt"/>
                <a:ea typeface="+mn-ea"/>
                <a:cs typeface="+mn-cs"/>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baseline="0">
                <a:solidFill>
                  <a:srgbClr val="4B4B4B"/>
                </a:solidFill>
                <a:latin typeface="+mn-lt"/>
                <a:ea typeface="+mn-ea"/>
                <a:cs typeface="+mn-cs"/>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9pPr>
          </a:lstStyle>
          <a:p>
            <a:pPr marL="465750" lvl="1" indent="-285750">
              <a:lnSpc>
                <a:spcPct val="150000"/>
              </a:lnSpc>
              <a:buFont typeface="Arial" panose="020B0604020202020204" pitchFamily="34" charset="0"/>
              <a:buChar char="•"/>
            </a:pPr>
            <a:r>
              <a:rPr lang="de-DE" sz="1600" dirty="0"/>
              <a:t>Aus (</a:t>
            </a:r>
            <a:r>
              <a:rPr lang="de-DE" sz="1600" dirty="0" err="1"/>
              <a:t>Teerikangas</a:t>
            </a:r>
            <a:r>
              <a:rPr lang="de-DE" sz="1600" dirty="0"/>
              <a:t> &amp; Very, 2006):</a:t>
            </a:r>
          </a:p>
          <a:p>
            <a:pPr marL="645750" lvl="2" indent="-285750">
              <a:lnSpc>
                <a:spcPct val="150000"/>
              </a:lnSpc>
              <a:buFont typeface="Arial" panose="020B0604020202020204" pitchFamily="34" charset="0"/>
              <a:buChar char="•"/>
            </a:pPr>
            <a:r>
              <a:rPr lang="en-US" sz="1200" dirty="0"/>
              <a:t>What is more, surveys capture perceptions of culture at the moment of the survey. Integration efforts in M&amp;A generally include organizational</a:t>
            </a:r>
          </a:p>
          <a:p>
            <a:pPr marL="645750" lvl="2" indent="-285750">
              <a:lnSpc>
                <a:spcPct val="150000"/>
              </a:lnSpc>
              <a:buFont typeface="Arial" panose="020B0604020202020204" pitchFamily="34" charset="0"/>
              <a:buChar char="•"/>
            </a:pPr>
            <a:r>
              <a:rPr lang="en-US" sz="1200" dirty="0"/>
              <a:t>changes and actions aimed at improving cooperation between the participating firms. Consequently, perceptions about the deal and about ‘them’</a:t>
            </a:r>
          </a:p>
          <a:p>
            <a:pPr marL="645750" lvl="2" indent="-285750">
              <a:lnSpc>
                <a:spcPct val="150000"/>
              </a:lnSpc>
              <a:buFont typeface="Arial" panose="020B0604020202020204" pitchFamily="34" charset="0"/>
              <a:buChar char="•"/>
            </a:pPr>
            <a:r>
              <a:rPr lang="en-US" sz="1200" dirty="0"/>
              <a:t>are likely to evolve with the pace of changes and the mid-course results obtained. In brief, a survey method gives only a picture of perceptions of</a:t>
            </a:r>
          </a:p>
          <a:p>
            <a:pPr marL="645750" lvl="2" indent="-285750">
              <a:lnSpc>
                <a:spcPct val="150000"/>
              </a:lnSpc>
              <a:buFont typeface="Arial" panose="020B0604020202020204" pitchFamily="34" charset="0"/>
              <a:buChar char="•"/>
            </a:pPr>
            <a:r>
              <a:rPr lang="en-US" sz="1200" dirty="0"/>
              <a:t>differences in organizational cultures at one point of time. In so doing, it omits the dynamic nature of the M&amp;A process, and does not account for</a:t>
            </a:r>
          </a:p>
          <a:p>
            <a:pPr marL="645750" lvl="2" indent="-285750">
              <a:lnSpc>
                <a:spcPct val="150000"/>
              </a:lnSpc>
              <a:buFont typeface="Arial" panose="020B0604020202020204" pitchFamily="34" charset="0"/>
              <a:buChar char="•"/>
            </a:pPr>
            <a:r>
              <a:rPr lang="en-US" sz="1200" dirty="0"/>
              <a:t>the mediating impact of acculturation, cultural integration, and managerial action on the culture–performance relationship.</a:t>
            </a:r>
            <a:endParaRPr lang="de-DE" sz="1200" dirty="0"/>
          </a:p>
        </p:txBody>
      </p:sp>
      <p:sp>
        <p:nvSpPr>
          <p:cNvPr id="8" name="Rectangle 5">
            <a:extLst>
              <a:ext uri="{FF2B5EF4-FFF2-40B4-BE49-F238E27FC236}">
                <a16:creationId xmlns:a16="http://schemas.microsoft.com/office/drawing/2014/main" id="{D501BEE5-74FE-53B3-FFDC-061784CA93DD}"/>
              </a:ext>
            </a:extLst>
          </p:cNvPr>
          <p:cNvSpPr>
            <a:spLocks noChangeArrowheads="1"/>
          </p:cNvSpPr>
          <p:nvPr/>
        </p:nvSpPr>
        <p:spPr bwMode="auto">
          <a:xfrm>
            <a:off x="289865" y="1603077"/>
            <a:ext cx="10944000" cy="360000"/>
          </a:xfrm>
          <a:prstGeom prst="rect">
            <a:avLst/>
          </a:prstGeom>
          <a:solidFill>
            <a:schemeClr val="accent1"/>
          </a:solidFill>
          <a:ln w="12700" algn="ctr">
            <a:noFill/>
            <a:miter lim="800000"/>
            <a:headEnd/>
            <a:tailEnd/>
          </a:ln>
          <a:effectLst/>
        </p:spPr>
        <p:txBody>
          <a:bodyPr wrap="square" lIns="108000" tIns="72000" rIns="72000" bIns="72000" anchor="ctr">
            <a:noAutofit/>
          </a:bodyPr>
          <a:lstStyle/>
          <a:p>
            <a:pPr>
              <a:lnSpc>
                <a:spcPct val="104000"/>
              </a:lnSpc>
              <a:buClrTx/>
              <a:buSzTx/>
              <a:buFontTx/>
              <a:buNone/>
            </a:pPr>
            <a:r>
              <a:rPr lang="en-US" sz="1600" b="1" dirty="0" err="1">
                <a:solidFill>
                  <a:schemeClr val="bg1"/>
                </a:solidFill>
                <a:cs typeface="Arial"/>
              </a:rPr>
              <a:t>Methodenkritik</a:t>
            </a:r>
            <a:r>
              <a:rPr lang="en-US" sz="1600" b="1" dirty="0">
                <a:solidFill>
                  <a:schemeClr val="bg1"/>
                </a:solidFill>
                <a:cs typeface="Arial"/>
              </a:rPr>
              <a:t> </a:t>
            </a:r>
            <a:r>
              <a:rPr lang="en-US" sz="1600" b="1" dirty="0" err="1">
                <a:solidFill>
                  <a:schemeClr val="bg1"/>
                </a:solidFill>
                <a:cs typeface="Arial"/>
              </a:rPr>
              <a:t>bei</a:t>
            </a:r>
            <a:r>
              <a:rPr lang="en-US" sz="1600" b="1" dirty="0">
                <a:solidFill>
                  <a:schemeClr val="bg1"/>
                </a:solidFill>
                <a:cs typeface="Arial"/>
              </a:rPr>
              <a:t> der </a:t>
            </a:r>
            <a:r>
              <a:rPr lang="en-US" sz="1600" b="1" dirty="0" err="1">
                <a:solidFill>
                  <a:schemeClr val="bg1"/>
                </a:solidFill>
                <a:cs typeface="Arial"/>
              </a:rPr>
              <a:t>aktuellen</a:t>
            </a:r>
            <a:r>
              <a:rPr lang="en-US" sz="1600" b="1" dirty="0">
                <a:solidFill>
                  <a:schemeClr val="bg1"/>
                </a:solidFill>
                <a:cs typeface="Arial"/>
              </a:rPr>
              <a:t> Kultur-M&amp;A-</a:t>
            </a:r>
            <a:r>
              <a:rPr lang="en-US" sz="1600" b="1" dirty="0" err="1">
                <a:solidFill>
                  <a:schemeClr val="bg1"/>
                </a:solidFill>
                <a:cs typeface="Arial"/>
              </a:rPr>
              <a:t>Literatur</a:t>
            </a:r>
            <a:r>
              <a:rPr lang="en-US" sz="1600" b="1" dirty="0">
                <a:solidFill>
                  <a:schemeClr val="bg1"/>
                </a:solidFill>
                <a:cs typeface="Arial"/>
              </a:rPr>
              <a:t> II</a:t>
            </a:r>
          </a:p>
        </p:txBody>
      </p:sp>
    </p:spTree>
    <p:extLst>
      <p:ext uri="{BB962C8B-B14F-4D97-AF65-F5344CB8AC3E}">
        <p14:creationId xmlns:p14="http://schemas.microsoft.com/office/powerpoint/2010/main" val="30141465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DB1CE7A-E126-B77E-F2F5-D01EA84CA2CE}"/>
              </a:ext>
            </a:extLst>
          </p:cNvPr>
          <p:cNvSpPr>
            <a:spLocks noGrp="1"/>
          </p:cNvSpPr>
          <p:nvPr>
            <p:ph type="body" sz="quarter" idx="10"/>
          </p:nvPr>
        </p:nvSpPr>
        <p:spPr/>
        <p:txBody>
          <a:bodyPr/>
          <a:lstStyle/>
          <a:p>
            <a:r>
              <a:rPr lang="de-DE" dirty="0"/>
              <a:t>Mergers &amp; Acquisitions &amp; Organizational Culture</a:t>
            </a:r>
          </a:p>
          <a:p>
            <a:endParaRPr lang="de-DE" dirty="0"/>
          </a:p>
        </p:txBody>
      </p:sp>
      <p:sp>
        <p:nvSpPr>
          <p:cNvPr id="4" name="Fußzeilenplatzhalter 3">
            <a:extLst>
              <a:ext uri="{FF2B5EF4-FFF2-40B4-BE49-F238E27FC236}">
                <a16:creationId xmlns:a16="http://schemas.microsoft.com/office/drawing/2014/main" id="{471647EB-8DA4-EA37-D702-2D3827331569}"/>
              </a:ext>
            </a:extLst>
          </p:cNvPr>
          <p:cNvSpPr>
            <a:spLocks noGrp="1"/>
          </p:cNvSpPr>
          <p:nvPr>
            <p:ph type="ftr" sz="quarter" idx="3"/>
          </p:nvPr>
        </p:nvSpPr>
        <p:spPr/>
        <p:txBody>
          <a:bodyPr/>
          <a:lstStyle/>
          <a:p>
            <a:r>
              <a:rPr lang="de-DE" dirty="0"/>
              <a:t>Artikel 2: Strategische Allianzen</a:t>
            </a:r>
          </a:p>
        </p:txBody>
      </p:sp>
      <p:sp>
        <p:nvSpPr>
          <p:cNvPr id="5" name="TextBox 16">
            <a:extLst>
              <a:ext uri="{FF2B5EF4-FFF2-40B4-BE49-F238E27FC236}">
                <a16:creationId xmlns:a16="http://schemas.microsoft.com/office/drawing/2014/main" id="{66482D58-1A2F-A6D4-D27C-B00CFADB45B1}"/>
              </a:ext>
            </a:extLst>
          </p:cNvPr>
          <p:cNvSpPr txBox="1">
            <a:spLocks/>
          </p:cNvSpPr>
          <p:nvPr/>
        </p:nvSpPr>
        <p:spPr>
          <a:xfrm>
            <a:off x="288000" y="1971826"/>
            <a:ext cx="10945150" cy="3876524"/>
          </a:xfrm>
          <a:prstGeom prst="rect">
            <a:avLst/>
          </a:prstGeom>
        </p:spPr>
        <p:txBody>
          <a:bodyPr vert="horz" lIns="0" tIns="72000" rIns="72000" bIns="72000" rtlCol="0">
            <a:noAutofit/>
          </a:bodyPr>
          <a:lstStyle>
            <a:lvl1pPr marL="0" indent="0" algn="l" defTabSz="457200" rtl="0" eaLnBrk="1" latinLnBrk="0" hangingPunct="1">
              <a:lnSpc>
                <a:spcPct val="104000"/>
              </a:lnSpc>
              <a:spcBef>
                <a:spcPts val="1200"/>
              </a:spcBef>
              <a:buFont typeface="Arial" panose="020B0604020202020204" pitchFamily="34" charset="0"/>
              <a:buNone/>
              <a:defRPr sz="1400" kern="1200">
                <a:solidFill>
                  <a:srgbClr val="4B4B4B"/>
                </a:solidFill>
                <a:latin typeface="+mn-lt"/>
                <a:ea typeface="+mn-ea"/>
                <a:cs typeface="+mn-cs"/>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baseline="0">
                <a:solidFill>
                  <a:srgbClr val="4B4B4B"/>
                </a:solidFill>
                <a:latin typeface="+mn-lt"/>
                <a:ea typeface="+mn-ea"/>
                <a:cs typeface="+mn-cs"/>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9pPr>
          </a:lstStyle>
          <a:p>
            <a:pPr marL="465750" lvl="1" indent="-285750">
              <a:lnSpc>
                <a:spcPct val="150000"/>
              </a:lnSpc>
              <a:buFont typeface="Arial" panose="020B0604020202020204" pitchFamily="34" charset="0"/>
              <a:buChar char="•"/>
            </a:pPr>
            <a:r>
              <a:rPr lang="de-DE" sz="1600" dirty="0"/>
              <a:t>Aus (</a:t>
            </a:r>
            <a:r>
              <a:rPr lang="de-DE" sz="1600" dirty="0" err="1"/>
              <a:t>Teerikangas</a:t>
            </a:r>
            <a:r>
              <a:rPr lang="de-DE" sz="1600" dirty="0"/>
              <a:t> &amp; Very, 2006):</a:t>
            </a:r>
          </a:p>
          <a:p>
            <a:pPr marL="645750" lvl="2" indent="-285750">
              <a:lnSpc>
                <a:spcPct val="150000"/>
              </a:lnSpc>
              <a:buFont typeface="Arial" panose="020B0604020202020204" pitchFamily="34" charset="0"/>
              <a:buChar char="•"/>
            </a:pPr>
            <a:r>
              <a:rPr lang="en-US" sz="1200" dirty="0"/>
              <a:t>What is more, surveys capture perceptions of culture at the moment of the survey. Integration efforts in M&amp;A generally include organizational</a:t>
            </a:r>
          </a:p>
          <a:p>
            <a:pPr marL="645750" lvl="2" indent="-285750">
              <a:lnSpc>
                <a:spcPct val="150000"/>
              </a:lnSpc>
              <a:buFont typeface="Arial" panose="020B0604020202020204" pitchFamily="34" charset="0"/>
              <a:buChar char="•"/>
            </a:pPr>
            <a:r>
              <a:rPr lang="en-US" sz="1200" dirty="0"/>
              <a:t>changes and actions aimed at improving cooperation between the participating firms. Consequently, perceptions about the deal and about ‘them’</a:t>
            </a:r>
          </a:p>
          <a:p>
            <a:pPr marL="645750" lvl="2" indent="-285750">
              <a:lnSpc>
                <a:spcPct val="150000"/>
              </a:lnSpc>
              <a:buFont typeface="Arial" panose="020B0604020202020204" pitchFamily="34" charset="0"/>
              <a:buChar char="•"/>
            </a:pPr>
            <a:r>
              <a:rPr lang="en-US" sz="1200" dirty="0"/>
              <a:t>are likely to evolve with the pace of changes and the mid-course results obtained. In brief, a survey method gives only a picture of perceptions of</a:t>
            </a:r>
          </a:p>
          <a:p>
            <a:pPr marL="645750" lvl="2" indent="-285750">
              <a:lnSpc>
                <a:spcPct val="150000"/>
              </a:lnSpc>
              <a:buFont typeface="Arial" panose="020B0604020202020204" pitchFamily="34" charset="0"/>
              <a:buChar char="•"/>
            </a:pPr>
            <a:r>
              <a:rPr lang="en-US" sz="1200" dirty="0"/>
              <a:t>differences in organizational cultures at one point of time. In so doing, it omits the dynamic nature of the M&amp;A process, and does not account for</a:t>
            </a:r>
          </a:p>
          <a:p>
            <a:pPr marL="645750" lvl="2" indent="-285750">
              <a:lnSpc>
                <a:spcPct val="150000"/>
              </a:lnSpc>
              <a:buFont typeface="Arial" panose="020B0604020202020204" pitchFamily="34" charset="0"/>
              <a:buChar char="•"/>
            </a:pPr>
            <a:r>
              <a:rPr lang="en-US" sz="1200" dirty="0"/>
              <a:t>the mediating impact of acculturation, cultural integration, and managerial action on the culture–performance relationship.</a:t>
            </a:r>
            <a:endParaRPr lang="de-DE" sz="1200" dirty="0"/>
          </a:p>
        </p:txBody>
      </p:sp>
      <p:sp>
        <p:nvSpPr>
          <p:cNvPr id="8" name="Rectangle 5">
            <a:extLst>
              <a:ext uri="{FF2B5EF4-FFF2-40B4-BE49-F238E27FC236}">
                <a16:creationId xmlns:a16="http://schemas.microsoft.com/office/drawing/2014/main" id="{D501BEE5-74FE-53B3-FFDC-061784CA93DD}"/>
              </a:ext>
            </a:extLst>
          </p:cNvPr>
          <p:cNvSpPr>
            <a:spLocks noChangeArrowheads="1"/>
          </p:cNvSpPr>
          <p:nvPr/>
        </p:nvSpPr>
        <p:spPr bwMode="auto">
          <a:xfrm>
            <a:off x="289865" y="1603077"/>
            <a:ext cx="10944000" cy="360000"/>
          </a:xfrm>
          <a:prstGeom prst="rect">
            <a:avLst/>
          </a:prstGeom>
          <a:solidFill>
            <a:srgbClr val="C00000"/>
          </a:solidFill>
          <a:ln w="12700" algn="ctr">
            <a:noFill/>
            <a:miter lim="800000"/>
            <a:headEnd/>
            <a:tailEnd/>
          </a:ln>
          <a:effectLst/>
        </p:spPr>
        <p:txBody>
          <a:bodyPr wrap="square" lIns="108000" tIns="72000" rIns="72000" bIns="72000" anchor="ctr">
            <a:noAutofit/>
          </a:bodyPr>
          <a:lstStyle/>
          <a:p>
            <a:pPr>
              <a:lnSpc>
                <a:spcPct val="104000"/>
              </a:lnSpc>
              <a:buClrTx/>
              <a:buSzTx/>
              <a:buFontTx/>
              <a:buNone/>
            </a:pPr>
            <a:r>
              <a:rPr lang="en-US" sz="1600" b="1" dirty="0" err="1">
                <a:solidFill>
                  <a:schemeClr val="bg1"/>
                </a:solidFill>
                <a:cs typeface="Arial"/>
              </a:rPr>
              <a:t>Methodenkritik</a:t>
            </a:r>
            <a:r>
              <a:rPr lang="en-US" sz="1600" b="1" dirty="0">
                <a:solidFill>
                  <a:schemeClr val="bg1"/>
                </a:solidFill>
                <a:cs typeface="Arial"/>
              </a:rPr>
              <a:t> </a:t>
            </a:r>
            <a:r>
              <a:rPr lang="en-US" sz="1600" b="1" dirty="0" err="1">
                <a:solidFill>
                  <a:schemeClr val="bg1"/>
                </a:solidFill>
                <a:cs typeface="Arial"/>
              </a:rPr>
              <a:t>bei</a:t>
            </a:r>
            <a:r>
              <a:rPr lang="en-US" sz="1600" b="1" dirty="0">
                <a:solidFill>
                  <a:schemeClr val="bg1"/>
                </a:solidFill>
                <a:cs typeface="Arial"/>
              </a:rPr>
              <a:t> der </a:t>
            </a:r>
            <a:r>
              <a:rPr lang="en-US" sz="1600" b="1" dirty="0" err="1">
                <a:solidFill>
                  <a:schemeClr val="bg1"/>
                </a:solidFill>
                <a:cs typeface="Arial"/>
              </a:rPr>
              <a:t>aktuellen</a:t>
            </a:r>
            <a:r>
              <a:rPr lang="en-US" sz="1600" b="1" dirty="0">
                <a:solidFill>
                  <a:schemeClr val="bg1"/>
                </a:solidFill>
                <a:cs typeface="Arial"/>
              </a:rPr>
              <a:t> Kultur-M&amp;A-</a:t>
            </a:r>
            <a:r>
              <a:rPr lang="en-US" sz="1600" b="1" dirty="0" err="1">
                <a:solidFill>
                  <a:schemeClr val="bg1"/>
                </a:solidFill>
                <a:cs typeface="Arial"/>
              </a:rPr>
              <a:t>Literatur</a:t>
            </a:r>
            <a:r>
              <a:rPr lang="en-US" sz="1600" b="1" dirty="0">
                <a:solidFill>
                  <a:schemeClr val="bg1"/>
                </a:solidFill>
                <a:cs typeface="Arial"/>
              </a:rPr>
              <a:t> II</a:t>
            </a:r>
          </a:p>
        </p:txBody>
      </p:sp>
      <p:sp>
        <p:nvSpPr>
          <p:cNvPr id="3" name="Rechteck 2">
            <a:extLst>
              <a:ext uri="{FF2B5EF4-FFF2-40B4-BE49-F238E27FC236}">
                <a16:creationId xmlns:a16="http://schemas.microsoft.com/office/drawing/2014/main" id="{4DCDF8E4-9452-759B-15A0-008437E4640B}"/>
              </a:ext>
            </a:extLst>
          </p:cNvPr>
          <p:cNvSpPr/>
          <p:nvPr/>
        </p:nvSpPr>
        <p:spPr>
          <a:xfrm>
            <a:off x="7683501" y="5811459"/>
            <a:ext cx="3523260" cy="233363"/>
          </a:xfrm>
          <a:prstGeom prst="rect">
            <a:avLst/>
          </a:prstGeom>
          <a:noFill/>
          <a:ln w="38100" algn="ctr">
            <a:solidFill>
              <a:schemeClr val="bg1"/>
            </a:solidFill>
            <a:miter lim="800000"/>
            <a:headEnd/>
            <a:tailEnd/>
          </a:ln>
          <a:effectLst/>
        </p:spPr>
        <p:txBody>
          <a:bodyPr lIns="0" tIns="0" rIns="0" bIns="0" anchor="ctr"/>
          <a:lstStyle/>
          <a:p>
            <a:pPr algn="r" defTabSz="783285" eaLnBrk="0" hangingPunct="0">
              <a:lnSpc>
                <a:spcPct val="90000"/>
              </a:lnSpc>
            </a:pPr>
            <a:r>
              <a:rPr lang="en-US" sz="1000" dirty="0"/>
              <a:t>Quelle: </a:t>
            </a:r>
            <a:r>
              <a:rPr lang="en-US" sz="1000" dirty="0" err="1"/>
              <a:t>Eigene</a:t>
            </a:r>
            <a:r>
              <a:rPr lang="en-US" sz="1000" dirty="0"/>
              <a:t> </a:t>
            </a:r>
            <a:r>
              <a:rPr lang="en-US" sz="1000" dirty="0" err="1"/>
              <a:t>Darstellung</a:t>
            </a:r>
            <a:r>
              <a:rPr lang="en-US" sz="1000" dirty="0"/>
              <a:t> </a:t>
            </a:r>
            <a:r>
              <a:rPr lang="en-US" sz="1000" dirty="0" err="1"/>
              <a:t>nach</a:t>
            </a:r>
            <a:r>
              <a:rPr lang="en-US" sz="1000" dirty="0"/>
              <a:t> </a:t>
            </a:r>
            <a:r>
              <a:rPr lang="en-US" sz="1000" dirty="0" err="1"/>
              <a:t>Teerikangas</a:t>
            </a:r>
            <a:r>
              <a:rPr lang="en-US" sz="1000" dirty="0"/>
              <a:t> &amp; Very (2006)</a:t>
            </a:r>
            <a:endParaRPr lang="en-US" sz="1000" dirty="0">
              <a:solidFill>
                <a:schemeClr val="tx1"/>
              </a:solidFill>
            </a:endParaRPr>
          </a:p>
        </p:txBody>
      </p:sp>
    </p:spTree>
    <p:extLst>
      <p:ext uri="{BB962C8B-B14F-4D97-AF65-F5344CB8AC3E}">
        <p14:creationId xmlns:p14="http://schemas.microsoft.com/office/powerpoint/2010/main" val="36826458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DB1CE7A-E126-B77E-F2F5-D01EA84CA2CE}"/>
              </a:ext>
            </a:extLst>
          </p:cNvPr>
          <p:cNvSpPr>
            <a:spLocks noGrp="1"/>
          </p:cNvSpPr>
          <p:nvPr>
            <p:ph type="body" sz="quarter" idx="10"/>
          </p:nvPr>
        </p:nvSpPr>
        <p:spPr/>
        <p:txBody>
          <a:bodyPr/>
          <a:lstStyle/>
          <a:p>
            <a:r>
              <a:rPr lang="de-DE" dirty="0"/>
              <a:t>Mergers &amp; Acquisitions &amp; Organizational Culture</a:t>
            </a:r>
          </a:p>
          <a:p>
            <a:endParaRPr lang="de-DE" dirty="0"/>
          </a:p>
        </p:txBody>
      </p:sp>
      <p:sp>
        <p:nvSpPr>
          <p:cNvPr id="4" name="Fußzeilenplatzhalter 3">
            <a:extLst>
              <a:ext uri="{FF2B5EF4-FFF2-40B4-BE49-F238E27FC236}">
                <a16:creationId xmlns:a16="http://schemas.microsoft.com/office/drawing/2014/main" id="{471647EB-8DA4-EA37-D702-2D3827331569}"/>
              </a:ext>
            </a:extLst>
          </p:cNvPr>
          <p:cNvSpPr>
            <a:spLocks noGrp="1"/>
          </p:cNvSpPr>
          <p:nvPr>
            <p:ph type="ftr" sz="quarter" idx="3"/>
          </p:nvPr>
        </p:nvSpPr>
        <p:spPr/>
        <p:txBody>
          <a:bodyPr/>
          <a:lstStyle/>
          <a:p>
            <a:r>
              <a:rPr lang="de-DE" dirty="0"/>
              <a:t>Artikel 2: Strategische Allianzen</a:t>
            </a:r>
          </a:p>
        </p:txBody>
      </p:sp>
      <p:sp>
        <p:nvSpPr>
          <p:cNvPr id="5" name="TextBox 16">
            <a:extLst>
              <a:ext uri="{FF2B5EF4-FFF2-40B4-BE49-F238E27FC236}">
                <a16:creationId xmlns:a16="http://schemas.microsoft.com/office/drawing/2014/main" id="{66482D58-1A2F-A6D4-D27C-B00CFADB45B1}"/>
              </a:ext>
            </a:extLst>
          </p:cNvPr>
          <p:cNvSpPr txBox="1">
            <a:spLocks/>
          </p:cNvSpPr>
          <p:nvPr/>
        </p:nvSpPr>
        <p:spPr>
          <a:xfrm>
            <a:off x="288000" y="1971826"/>
            <a:ext cx="10945150" cy="3876524"/>
          </a:xfrm>
          <a:prstGeom prst="rect">
            <a:avLst/>
          </a:prstGeom>
        </p:spPr>
        <p:txBody>
          <a:bodyPr vert="horz" lIns="0" tIns="72000" rIns="72000" bIns="72000" rtlCol="0">
            <a:noAutofit/>
          </a:bodyPr>
          <a:lstStyle>
            <a:lvl1pPr marL="0" indent="0" algn="l" defTabSz="457200" rtl="0" eaLnBrk="1" latinLnBrk="0" hangingPunct="1">
              <a:lnSpc>
                <a:spcPct val="104000"/>
              </a:lnSpc>
              <a:spcBef>
                <a:spcPts val="1200"/>
              </a:spcBef>
              <a:buFont typeface="Arial" panose="020B0604020202020204" pitchFamily="34" charset="0"/>
              <a:buNone/>
              <a:defRPr sz="1400" kern="1200">
                <a:solidFill>
                  <a:srgbClr val="4B4B4B"/>
                </a:solidFill>
                <a:latin typeface="+mn-lt"/>
                <a:ea typeface="+mn-ea"/>
                <a:cs typeface="+mn-cs"/>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baseline="0">
                <a:solidFill>
                  <a:srgbClr val="4B4B4B"/>
                </a:solidFill>
                <a:latin typeface="+mn-lt"/>
                <a:ea typeface="+mn-ea"/>
                <a:cs typeface="+mn-cs"/>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9pPr>
          </a:lstStyle>
          <a:p>
            <a:pPr marL="465750" lvl="1" indent="-285750">
              <a:lnSpc>
                <a:spcPct val="150000"/>
              </a:lnSpc>
              <a:buFont typeface="Arial" panose="020B0604020202020204" pitchFamily="34" charset="0"/>
              <a:buChar char="•"/>
            </a:pPr>
            <a:r>
              <a:rPr lang="de-DE" sz="1600" dirty="0"/>
              <a:t>Aus (</a:t>
            </a:r>
            <a:r>
              <a:rPr lang="de-DE" sz="1600" dirty="0" err="1"/>
              <a:t>Teerikangas</a:t>
            </a:r>
            <a:r>
              <a:rPr lang="de-DE" sz="1600" dirty="0"/>
              <a:t> &amp; Very, 2006):</a:t>
            </a:r>
          </a:p>
          <a:p>
            <a:pPr marL="645750" lvl="2" indent="-285750">
              <a:lnSpc>
                <a:spcPct val="150000"/>
              </a:lnSpc>
              <a:buFont typeface="Arial" panose="020B0604020202020204" pitchFamily="34" charset="0"/>
              <a:buChar char="•"/>
            </a:pPr>
            <a:r>
              <a:rPr lang="en-US" sz="1200" dirty="0" err="1"/>
              <a:t>Sowohl</a:t>
            </a:r>
            <a:r>
              <a:rPr lang="en-US" sz="1200" dirty="0"/>
              <a:t> </a:t>
            </a:r>
            <a:r>
              <a:rPr lang="en-US" sz="1200" dirty="0" err="1"/>
              <a:t>nationale</a:t>
            </a:r>
            <a:r>
              <a:rPr lang="en-US" sz="1200" dirty="0"/>
              <a:t> </a:t>
            </a:r>
            <a:r>
              <a:rPr lang="en-US" sz="1200" dirty="0" err="1"/>
              <a:t>als</a:t>
            </a:r>
            <a:r>
              <a:rPr lang="en-US" sz="1200" dirty="0"/>
              <a:t> </a:t>
            </a:r>
            <a:r>
              <a:rPr lang="en-US" sz="1200" dirty="0" err="1"/>
              <a:t>auch</a:t>
            </a:r>
            <a:r>
              <a:rPr lang="en-US" sz="1200" dirty="0"/>
              <a:t> </a:t>
            </a:r>
            <a:r>
              <a:rPr lang="en-US" sz="1200" dirty="0" err="1"/>
              <a:t>organisationale</a:t>
            </a:r>
            <a:r>
              <a:rPr lang="en-US" sz="1200" dirty="0"/>
              <a:t> Kultur </a:t>
            </a:r>
            <a:r>
              <a:rPr lang="en-US" sz="1200" dirty="0" err="1"/>
              <a:t>sind</a:t>
            </a:r>
            <a:r>
              <a:rPr lang="en-US" sz="1200" dirty="0"/>
              <a:t> relevant für den M&amp;A-</a:t>
            </a:r>
            <a:r>
              <a:rPr lang="en-US" sz="1200" dirty="0" err="1"/>
              <a:t>Transaktionen</a:t>
            </a:r>
            <a:endParaRPr lang="en-US" sz="1200" dirty="0"/>
          </a:p>
          <a:p>
            <a:pPr marL="645750" lvl="2" indent="-285750">
              <a:lnSpc>
                <a:spcPct val="150000"/>
              </a:lnSpc>
              <a:buFont typeface="Arial" panose="020B0604020202020204" pitchFamily="34" charset="0"/>
              <a:buChar char="•"/>
            </a:pPr>
            <a:r>
              <a:rPr lang="en-US" sz="1200" dirty="0" err="1"/>
              <a:t>Methodische</a:t>
            </a:r>
            <a:r>
              <a:rPr lang="en-US" sz="1200" dirty="0"/>
              <a:t> </a:t>
            </a:r>
            <a:r>
              <a:rPr lang="en-US" sz="1200" dirty="0" err="1"/>
              <a:t>Herausforderungen</a:t>
            </a:r>
            <a:r>
              <a:rPr lang="en-US" sz="1200" dirty="0"/>
              <a:t> </a:t>
            </a:r>
            <a:r>
              <a:rPr lang="en-US" sz="1200" dirty="0" err="1"/>
              <a:t>führen</a:t>
            </a:r>
            <a:r>
              <a:rPr lang="en-US" sz="1200" dirty="0"/>
              <a:t> </a:t>
            </a:r>
            <a:r>
              <a:rPr lang="en-US" sz="1200" dirty="0" err="1"/>
              <a:t>häufig</a:t>
            </a:r>
            <a:r>
              <a:rPr lang="en-US" sz="1200" dirty="0"/>
              <a:t> </a:t>
            </a:r>
            <a:r>
              <a:rPr lang="en-US" sz="1200" dirty="0" err="1"/>
              <a:t>zu</a:t>
            </a:r>
            <a:r>
              <a:rPr lang="en-US" sz="1200" dirty="0"/>
              <a:t> </a:t>
            </a:r>
            <a:r>
              <a:rPr lang="en-US" sz="1200" dirty="0" err="1"/>
              <a:t>einer</a:t>
            </a:r>
            <a:r>
              <a:rPr lang="en-US" sz="1200" dirty="0"/>
              <a:t> </a:t>
            </a:r>
            <a:r>
              <a:rPr lang="en-US" sz="1200" dirty="0" err="1"/>
              <a:t>übersimplifizierten</a:t>
            </a:r>
            <a:r>
              <a:rPr lang="en-US" sz="1200" dirty="0"/>
              <a:t> </a:t>
            </a:r>
            <a:r>
              <a:rPr lang="en-US" sz="1200" dirty="0" err="1"/>
              <a:t>Betrachtungsweise</a:t>
            </a:r>
            <a:endParaRPr lang="en-US" sz="1200" dirty="0"/>
          </a:p>
          <a:p>
            <a:pPr marL="645750" lvl="2" indent="-285750">
              <a:lnSpc>
                <a:spcPct val="150000"/>
              </a:lnSpc>
              <a:buFont typeface="Arial" panose="020B0604020202020204" pitchFamily="34" charset="0"/>
              <a:buChar char="•"/>
            </a:pPr>
            <a:r>
              <a:rPr lang="en-US" sz="1200" dirty="0" err="1"/>
              <a:t>Dynamische</a:t>
            </a:r>
            <a:r>
              <a:rPr lang="en-US" sz="1200" dirty="0"/>
              <a:t> </a:t>
            </a:r>
            <a:r>
              <a:rPr lang="en-US" sz="1200" dirty="0" err="1"/>
              <a:t>Veränderungen</a:t>
            </a:r>
            <a:r>
              <a:rPr lang="en-US" sz="1200" dirty="0"/>
              <a:t> </a:t>
            </a:r>
            <a:r>
              <a:rPr lang="en-US" sz="1200" dirty="0" err="1"/>
              <a:t>während</a:t>
            </a:r>
            <a:r>
              <a:rPr lang="en-US" sz="1200" dirty="0"/>
              <a:t> des M&amp;A </a:t>
            </a:r>
            <a:r>
              <a:rPr lang="en-US" sz="1200" dirty="0" err="1"/>
              <a:t>Prozesses</a:t>
            </a:r>
            <a:r>
              <a:rPr lang="en-US" sz="1200" dirty="0"/>
              <a:t> </a:t>
            </a:r>
            <a:r>
              <a:rPr lang="en-US" sz="1200" dirty="0" err="1"/>
              <a:t>lassen</a:t>
            </a:r>
            <a:r>
              <a:rPr lang="en-US" sz="1200" dirty="0"/>
              <a:t> </a:t>
            </a:r>
            <a:r>
              <a:rPr lang="en-US" sz="1200" dirty="0" err="1"/>
              <a:t>sich</a:t>
            </a:r>
            <a:r>
              <a:rPr lang="en-US" sz="1200" dirty="0"/>
              <a:t> in </a:t>
            </a:r>
            <a:r>
              <a:rPr lang="en-US" sz="1200" dirty="0" err="1"/>
              <a:t>herkömmlichen</a:t>
            </a:r>
            <a:r>
              <a:rPr lang="en-US" sz="1200" dirty="0"/>
              <a:t> </a:t>
            </a:r>
            <a:r>
              <a:rPr lang="en-US" sz="1200" dirty="0" err="1"/>
              <a:t>Studien</a:t>
            </a:r>
            <a:r>
              <a:rPr lang="en-US" sz="1200" dirty="0"/>
              <a:t> </a:t>
            </a:r>
            <a:r>
              <a:rPr lang="en-US" sz="1200" dirty="0" err="1"/>
              <a:t>bspw</a:t>
            </a:r>
            <a:r>
              <a:rPr lang="en-US" sz="1200" dirty="0"/>
              <a:t>. </a:t>
            </a:r>
            <a:r>
              <a:rPr lang="en-US" sz="1200" dirty="0" err="1"/>
              <a:t>nicht</a:t>
            </a:r>
            <a:r>
              <a:rPr lang="en-US" sz="1200" dirty="0"/>
              <a:t> </a:t>
            </a:r>
            <a:r>
              <a:rPr lang="en-US" sz="1200" dirty="0" err="1"/>
              <a:t>oder</a:t>
            </a:r>
            <a:r>
              <a:rPr lang="en-US" sz="1200" dirty="0"/>
              <a:t> </a:t>
            </a:r>
            <a:r>
              <a:rPr lang="en-US" sz="1200" dirty="0" err="1"/>
              <a:t>nur</a:t>
            </a:r>
            <a:r>
              <a:rPr lang="en-US" sz="1200" dirty="0"/>
              <a:t> </a:t>
            </a:r>
            <a:r>
              <a:rPr lang="en-US" sz="1200" dirty="0" err="1"/>
              <a:t>schwer</a:t>
            </a:r>
            <a:r>
              <a:rPr lang="en-US" sz="1200" dirty="0"/>
              <a:t> </a:t>
            </a:r>
            <a:r>
              <a:rPr lang="en-US" sz="1200" dirty="0" err="1"/>
              <a:t>abbilden</a:t>
            </a:r>
            <a:endParaRPr lang="en-US" sz="1200" dirty="0"/>
          </a:p>
          <a:p>
            <a:pPr marL="645750" lvl="2" indent="-285750">
              <a:lnSpc>
                <a:spcPct val="150000"/>
              </a:lnSpc>
              <a:buFont typeface="Arial" panose="020B0604020202020204" pitchFamily="34" charset="0"/>
              <a:buChar char="•"/>
            </a:pPr>
            <a:r>
              <a:rPr lang="en-US" sz="1200" dirty="0" err="1"/>
              <a:t>Studien</a:t>
            </a:r>
            <a:r>
              <a:rPr lang="en-US" sz="1200" dirty="0"/>
              <a:t> </a:t>
            </a:r>
            <a:r>
              <a:rPr lang="en-US" sz="1200" dirty="0" err="1"/>
              <a:t>zur</a:t>
            </a:r>
            <a:r>
              <a:rPr lang="en-US" sz="1200" dirty="0"/>
              <a:t> </a:t>
            </a:r>
            <a:endParaRPr lang="de-DE" sz="1200" dirty="0"/>
          </a:p>
        </p:txBody>
      </p:sp>
      <p:sp>
        <p:nvSpPr>
          <p:cNvPr id="8" name="Rectangle 5">
            <a:extLst>
              <a:ext uri="{FF2B5EF4-FFF2-40B4-BE49-F238E27FC236}">
                <a16:creationId xmlns:a16="http://schemas.microsoft.com/office/drawing/2014/main" id="{D501BEE5-74FE-53B3-FFDC-061784CA93DD}"/>
              </a:ext>
            </a:extLst>
          </p:cNvPr>
          <p:cNvSpPr>
            <a:spLocks noChangeArrowheads="1"/>
          </p:cNvSpPr>
          <p:nvPr/>
        </p:nvSpPr>
        <p:spPr bwMode="auto">
          <a:xfrm>
            <a:off x="289865" y="1603077"/>
            <a:ext cx="10944000" cy="360000"/>
          </a:xfrm>
          <a:prstGeom prst="rect">
            <a:avLst/>
          </a:prstGeom>
          <a:solidFill>
            <a:srgbClr val="C00000"/>
          </a:solidFill>
          <a:ln w="12700" algn="ctr">
            <a:noFill/>
            <a:miter lim="800000"/>
            <a:headEnd/>
            <a:tailEnd/>
          </a:ln>
          <a:effectLst/>
        </p:spPr>
        <p:txBody>
          <a:bodyPr wrap="square" lIns="108000" tIns="72000" rIns="72000" bIns="72000" anchor="ctr">
            <a:noAutofit/>
          </a:bodyPr>
          <a:lstStyle/>
          <a:p>
            <a:pPr>
              <a:lnSpc>
                <a:spcPct val="104000"/>
              </a:lnSpc>
              <a:buClrTx/>
              <a:buSzTx/>
              <a:buFontTx/>
              <a:buNone/>
            </a:pPr>
            <a:r>
              <a:rPr lang="en-US" sz="1600" b="1" dirty="0" err="1">
                <a:solidFill>
                  <a:schemeClr val="bg1"/>
                </a:solidFill>
                <a:cs typeface="Arial"/>
              </a:rPr>
              <a:t>Implicatiosn</a:t>
            </a:r>
            <a:endParaRPr lang="en-US" sz="1600" b="1" dirty="0">
              <a:solidFill>
                <a:schemeClr val="bg1"/>
              </a:solidFill>
              <a:cs typeface="Arial"/>
            </a:endParaRPr>
          </a:p>
        </p:txBody>
      </p:sp>
      <p:sp>
        <p:nvSpPr>
          <p:cNvPr id="3" name="Rechteck 2">
            <a:extLst>
              <a:ext uri="{FF2B5EF4-FFF2-40B4-BE49-F238E27FC236}">
                <a16:creationId xmlns:a16="http://schemas.microsoft.com/office/drawing/2014/main" id="{4DCDF8E4-9452-759B-15A0-008437E4640B}"/>
              </a:ext>
            </a:extLst>
          </p:cNvPr>
          <p:cNvSpPr/>
          <p:nvPr/>
        </p:nvSpPr>
        <p:spPr>
          <a:xfrm>
            <a:off x="7683501" y="5811459"/>
            <a:ext cx="3523260" cy="233363"/>
          </a:xfrm>
          <a:prstGeom prst="rect">
            <a:avLst/>
          </a:prstGeom>
          <a:noFill/>
          <a:ln w="38100" algn="ctr">
            <a:solidFill>
              <a:schemeClr val="bg1"/>
            </a:solidFill>
            <a:miter lim="800000"/>
            <a:headEnd/>
            <a:tailEnd/>
          </a:ln>
          <a:effectLst/>
        </p:spPr>
        <p:txBody>
          <a:bodyPr lIns="0" tIns="0" rIns="0" bIns="0" anchor="ctr"/>
          <a:lstStyle/>
          <a:p>
            <a:pPr algn="r" defTabSz="783285" eaLnBrk="0" hangingPunct="0">
              <a:lnSpc>
                <a:spcPct val="90000"/>
              </a:lnSpc>
            </a:pPr>
            <a:r>
              <a:rPr lang="en-US" sz="1000" dirty="0"/>
              <a:t>Quelle: </a:t>
            </a:r>
            <a:r>
              <a:rPr lang="en-US" sz="1000" dirty="0" err="1"/>
              <a:t>Eigene</a:t>
            </a:r>
            <a:r>
              <a:rPr lang="en-US" sz="1000" dirty="0"/>
              <a:t> </a:t>
            </a:r>
            <a:r>
              <a:rPr lang="en-US" sz="1000" dirty="0" err="1"/>
              <a:t>Darstellung</a:t>
            </a:r>
            <a:r>
              <a:rPr lang="en-US" sz="1000" dirty="0"/>
              <a:t> </a:t>
            </a:r>
            <a:r>
              <a:rPr lang="en-US" sz="1000" dirty="0" err="1"/>
              <a:t>nach</a:t>
            </a:r>
            <a:r>
              <a:rPr lang="en-US" sz="1000" dirty="0"/>
              <a:t> </a:t>
            </a:r>
            <a:r>
              <a:rPr lang="en-US" sz="1000" dirty="0" err="1"/>
              <a:t>Teerikangas</a:t>
            </a:r>
            <a:r>
              <a:rPr lang="en-US" sz="1000" dirty="0"/>
              <a:t> &amp; Very (2006)</a:t>
            </a:r>
            <a:endParaRPr lang="en-US" sz="1000" dirty="0">
              <a:solidFill>
                <a:schemeClr val="tx1"/>
              </a:solidFill>
            </a:endParaRPr>
          </a:p>
        </p:txBody>
      </p:sp>
    </p:spTree>
    <p:extLst>
      <p:ext uri="{BB962C8B-B14F-4D97-AF65-F5344CB8AC3E}">
        <p14:creationId xmlns:p14="http://schemas.microsoft.com/office/powerpoint/2010/main" val="13378248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215"/>
  <p:tag name="ARTICULATE_PROJECT_OPEN"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l5XIIeJpWkqPharb9OAM3g"/>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VCT-RADIUS" val="7"/>
</p:tagLst>
</file>

<file path=ppt/tags/tag15.xml><?xml version="1.0" encoding="utf-8"?>
<p:tagLst xmlns:a="http://schemas.openxmlformats.org/drawingml/2006/main" xmlns:r="http://schemas.openxmlformats.org/officeDocument/2006/relationships" xmlns:p="http://schemas.openxmlformats.org/presentationml/2006/main">
  <p:tag name="VCT-RADIUS" val="7"/>
</p:tagLst>
</file>

<file path=ppt/tags/tag16.xml><?xml version="1.0" encoding="utf-8"?>
<p:tagLst xmlns:a="http://schemas.openxmlformats.org/drawingml/2006/main" xmlns:r="http://schemas.openxmlformats.org/officeDocument/2006/relationships" xmlns:p="http://schemas.openxmlformats.org/presentationml/2006/main">
  <p:tag name="VCT-RADIUS" val="7"/>
</p:tagLst>
</file>

<file path=ppt/tags/tag17.xml><?xml version="1.0" encoding="utf-8"?>
<p:tagLst xmlns:a="http://schemas.openxmlformats.org/drawingml/2006/main" xmlns:r="http://schemas.openxmlformats.org/officeDocument/2006/relationships" xmlns:p="http://schemas.openxmlformats.org/presentationml/2006/main">
  <p:tag name="VCT-RADIUS" val="7"/>
</p:tagLst>
</file>

<file path=ppt/tags/tag18.xml><?xml version="1.0" encoding="utf-8"?>
<p:tagLst xmlns:a="http://schemas.openxmlformats.org/drawingml/2006/main" xmlns:r="http://schemas.openxmlformats.org/officeDocument/2006/relationships" xmlns:p="http://schemas.openxmlformats.org/presentationml/2006/main">
  <p:tag name="VCT-RADIUS" val="7"/>
</p:tagLst>
</file>

<file path=ppt/tags/tag19.xml><?xml version="1.0" encoding="utf-8"?>
<p:tagLst xmlns:a="http://schemas.openxmlformats.org/drawingml/2006/main" xmlns:r="http://schemas.openxmlformats.org/officeDocument/2006/relationships" xmlns:p="http://schemas.openxmlformats.org/presentationml/2006/main">
  <p:tag name="VCT-RADIUS" val="7"/>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VCT-RADIUS" val="7"/>
</p:tagLst>
</file>

<file path=ppt/tags/tag21.xml><?xml version="1.0" encoding="utf-8"?>
<p:tagLst xmlns:a="http://schemas.openxmlformats.org/drawingml/2006/main" xmlns:r="http://schemas.openxmlformats.org/officeDocument/2006/relationships" xmlns:p="http://schemas.openxmlformats.org/presentationml/2006/main">
  <p:tag name="VCT-RADIUS" val="7"/>
</p:tagLst>
</file>

<file path=ppt/tags/tag22.xml><?xml version="1.0" encoding="utf-8"?>
<p:tagLst xmlns:a="http://schemas.openxmlformats.org/drawingml/2006/main" xmlns:r="http://schemas.openxmlformats.org/officeDocument/2006/relationships" xmlns:p="http://schemas.openxmlformats.org/presentationml/2006/main">
  <p:tag name="VCT-RADIUS" val="7"/>
</p:tagLst>
</file>

<file path=ppt/tags/tag23.xml><?xml version="1.0" encoding="utf-8"?>
<p:tagLst xmlns:a="http://schemas.openxmlformats.org/drawingml/2006/main" xmlns:r="http://schemas.openxmlformats.org/officeDocument/2006/relationships" xmlns:p="http://schemas.openxmlformats.org/presentationml/2006/main">
  <p:tag name="VCT-RADIUS" val="7"/>
</p:tagLst>
</file>

<file path=ppt/tags/tag24.xml><?xml version="1.0" encoding="utf-8"?>
<p:tagLst xmlns:a="http://schemas.openxmlformats.org/drawingml/2006/main" xmlns:r="http://schemas.openxmlformats.org/officeDocument/2006/relationships" xmlns:p="http://schemas.openxmlformats.org/presentationml/2006/main">
  <p:tag name="VCT-RADIUS" val="7"/>
</p:tagLst>
</file>

<file path=ppt/tags/tag25.xml><?xml version="1.0" encoding="utf-8"?>
<p:tagLst xmlns:a="http://schemas.openxmlformats.org/drawingml/2006/main" xmlns:r="http://schemas.openxmlformats.org/officeDocument/2006/relationships" xmlns:p="http://schemas.openxmlformats.org/presentationml/2006/main">
  <p:tag name="VCT-RADIUS" val="7"/>
</p:tagLst>
</file>

<file path=ppt/tags/tag26.xml><?xml version="1.0" encoding="utf-8"?>
<p:tagLst xmlns:a="http://schemas.openxmlformats.org/drawingml/2006/main" xmlns:r="http://schemas.openxmlformats.org/officeDocument/2006/relationships" xmlns:p="http://schemas.openxmlformats.org/presentationml/2006/main">
  <p:tag name="VCT-RADIUS" val="7"/>
</p:tagLst>
</file>

<file path=ppt/tags/tag27.xml><?xml version="1.0" encoding="utf-8"?>
<p:tagLst xmlns:a="http://schemas.openxmlformats.org/drawingml/2006/main" xmlns:r="http://schemas.openxmlformats.org/officeDocument/2006/relationships" xmlns:p="http://schemas.openxmlformats.org/presentationml/2006/main">
  <p:tag name="VCT-RADIUS" val="7"/>
</p:tagLst>
</file>

<file path=ppt/tags/tag28.xml><?xml version="1.0" encoding="utf-8"?>
<p:tagLst xmlns:a="http://schemas.openxmlformats.org/drawingml/2006/main" xmlns:r="http://schemas.openxmlformats.org/officeDocument/2006/relationships" xmlns:p="http://schemas.openxmlformats.org/presentationml/2006/main">
  <p:tag name="VCT-RADIUS" val="7"/>
</p:tagLst>
</file>

<file path=ppt/tags/tag29.xml><?xml version="1.0" encoding="utf-8"?>
<p:tagLst xmlns:a="http://schemas.openxmlformats.org/drawingml/2006/main" xmlns:r="http://schemas.openxmlformats.org/officeDocument/2006/relationships" xmlns:p="http://schemas.openxmlformats.org/presentationml/2006/main">
  <p:tag name="VCT-RADIUS" val="7"/>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VCT-RADIUS" val="7"/>
</p:tagLst>
</file>

<file path=ppt/tags/tag31.xml><?xml version="1.0" encoding="utf-8"?>
<p:tagLst xmlns:a="http://schemas.openxmlformats.org/drawingml/2006/main" xmlns:r="http://schemas.openxmlformats.org/officeDocument/2006/relationships" xmlns:p="http://schemas.openxmlformats.org/presentationml/2006/main">
  <p:tag name="VCT-RADIUS" val="7"/>
</p:tagLst>
</file>

<file path=ppt/tags/tag32.xml><?xml version="1.0" encoding="utf-8"?>
<p:tagLst xmlns:a="http://schemas.openxmlformats.org/drawingml/2006/main" xmlns:r="http://schemas.openxmlformats.org/officeDocument/2006/relationships" xmlns:p="http://schemas.openxmlformats.org/presentationml/2006/main">
  <p:tag name="VCT-RADIUS" val="7"/>
</p:tagLst>
</file>

<file path=ppt/tags/tag33.xml><?xml version="1.0" encoding="utf-8"?>
<p:tagLst xmlns:a="http://schemas.openxmlformats.org/drawingml/2006/main" xmlns:r="http://schemas.openxmlformats.org/officeDocument/2006/relationships" xmlns:p="http://schemas.openxmlformats.org/presentationml/2006/main">
  <p:tag name="VCT-RADIUS" val="7"/>
</p:tagLst>
</file>

<file path=ppt/tags/tag34.xml><?xml version="1.0" encoding="utf-8"?>
<p:tagLst xmlns:a="http://schemas.openxmlformats.org/drawingml/2006/main" xmlns:r="http://schemas.openxmlformats.org/officeDocument/2006/relationships" xmlns:p="http://schemas.openxmlformats.org/presentationml/2006/main">
  <p:tag name="VCT-RADIUS" val="7"/>
</p:tagLst>
</file>

<file path=ppt/tags/tag35.xml><?xml version="1.0" encoding="utf-8"?>
<p:tagLst xmlns:a="http://schemas.openxmlformats.org/drawingml/2006/main" xmlns:r="http://schemas.openxmlformats.org/officeDocument/2006/relationships" xmlns:p="http://schemas.openxmlformats.org/presentationml/2006/main">
  <p:tag name="VCT-RADIUS" val="7"/>
</p:tagLst>
</file>

<file path=ppt/tags/tag36.xml><?xml version="1.0" encoding="utf-8"?>
<p:tagLst xmlns:a="http://schemas.openxmlformats.org/drawingml/2006/main" xmlns:r="http://schemas.openxmlformats.org/officeDocument/2006/relationships" xmlns:p="http://schemas.openxmlformats.org/presentationml/2006/main">
  <p:tag name="VCT-RADIUS" val="7"/>
</p:tagLst>
</file>

<file path=ppt/tags/tag37.xml><?xml version="1.0" encoding="utf-8"?>
<p:tagLst xmlns:a="http://schemas.openxmlformats.org/drawingml/2006/main" xmlns:r="http://schemas.openxmlformats.org/officeDocument/2006/relationships" xmlns:p="http://schemas.openxmlformats.org/presentationml/2006/main">
  <p:tag name="VCT-RADIUS" val="7"/>
</p:tagLst>
</file>

<file path=ppt/tags/tag38.xml><?xml version="1.0" encoding="utf-8"?>
<p:tagLst xmlns:a="http://schemas.openxmlformats.org/drawingml/2006/main" xmlns:r="http://schemas.openxmlformats.org/officeDocument/2006/relationships" xmlns:p="http://schemas.openxmlformats.org/presentationml/2006/main">
  <p:tag name="VCT-RADIUS" val="7"/>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oVzPS2_sVkKStVv65ABx.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vyvoFZW9W0es02gM7v53uA"/>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t.MpSyo4ckevS2H_636qM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LFWWwa9wWkOYNgpdOBfMt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dZPD3pn220WennEZINqArQ"/>
</p:tagLst>
</file>

<file path=ppt/theme/theme1.xml><?xml version="1.0" encoding="utf-8"?>
<a:theme xmlns:a="http://schemas.openxmlformats.org/drawingml/2006/main" name="Detecon_Master">
  <a:themeElements>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Chartpool_16_9.potx" id="{C5E3102A-9C5F-44AA-9D33-C51A34F5183E}" vid="{71FDB1C6-9DD1-4751-8688-D004E3E79215}"/>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Chartpool_16_9</Template>
  <TotalTime>0</TotalTime>
  <Words>11365</Words>
  <Application>Microsoft Office PowerPoint</Application>
  <PresentationFormat>Benutzerdefiniert</PresentationFormat>
  <Paragraphs>1892</Paragraphs>
  <Slides>95</Slides>
  <Notes>16</Notes>
  <HiddenSlides>9</HiddenSlides>
  <MMClips>0</MMClips>
  <ScaleCrop>false</ScaleCrop>
  <HeadingPairs>
    <vt:vector size="8" baseType="variant">
      <vt:variant>
        <vt:lpstr>Verwendete Schriftarten</vt:lpstr>
      </vt:variant>
      <vt:variant>
        <vt:i4>10</vt:i4>
      </vt:variant>
      <vt:variant>
        <vt:lpstr>Design</vt:lpstr>
      </vt:variant>
      <vt:variant>
        <vt:i4>1</vt:i4>
      </vt:variant>
      <vt:variant>
        <vt:lpstr>Eingebettete OLE-Server</vt:lpstr>
      </vt:variant>
      <vt:variant>
        <vt:i4>1</vt:i4>
      </vt:variant>
      <vt:variant>
        <vt:lpstr>Folientitel</vt:lpstr>
      </vt:variant>
      <vt:variant>
        <vt:i4>95</vt:i4>
      </vt:variant>
    </vt:vector>
  </HeadingPairs>
  <TitlesOfParts>
    <vt:vector size="107" baseType="lpstr">
      <vt:lpstr>Arial</vt:lpstr>
      <vt:lpstr>Arial Unicode MS</vt:lpstr>
      <vt:lpstr>Calibri</vt:lpstr>
      <vt:lpstr>Cambria Math</vt:lpstr>
      <vt:lpstr>TeleGrotesk Headline Ultra</vt:lpstr>
      <vt:lpstr>Tele-GroteskFet</vt:lpstr>
      <vt:lpstr>Times New Roman</vt:lpstr>
      <vt:lpstr>Univers for KPMG</vt:lpstr>
      <vt:lpstr>Wingdings</vt:lpstr>
      <vt:lpstr>Wingdings 2</vt:lpstr>
      <vt:lpstr>Detecon_Master</vt:lpstr>
      <vt:lpstr>think-cell Slide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Detecon International GmbH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Szymon Lis</dc:creator>
  <cp:lastModifiedBy>Marius Brede</cp:lastModifiedBy>
  <cp:revision>39</cp:revision>
  <cp:lastPrinted>2016-06-10T11:44:35Z</cp:lastPrinted>
  <dcterms:created xsi:type="dcterms:W3CDTF">2018-12-14T14:39:20Z</dcterms:created>
  <dcterms:modified xsi:type="dcterms:W3CDTF">2025-01-12T22:58:37Z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320EAEFB-FF5B-4D33-8A95-6753C11B132A</vt:lpwstr>
  </property>
  <property fmtid="{D5CDD505-2E9C-101B-9397-08002B2CF9AE}" pid="3" name="ArticulatePath">
    <vt:lpwstr>Detecon_PPT_Template_16-9_EN_05_Slidepool</vt:lpwstr>
  </property>
</Properties>
</file>